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301" r:id="rId3"/>
    <p:sldId id="299" r:id="rId4"/>
    <p:sldId id="329" r:id="rId5"/>
    <p:sldId id="328" r:id="rId6"/>
    <p:sldId id="330" r:id="rId7"/>
    <p:sldId id="331" r:id="rId8"/>
    <p:sldId id="332" r:id="rId9"/>
    <p:sldId id="333" r:id="rId10"/>
    <p:sldId id="334" r:id="rId11"/>
    <p:sldId id="335" r:id="rId12"/>
    <p:sldId id="336" r:id="rId13"/>
    <p:sldId id="337" r:id="rId14"/>
    <p:sldId id="338" r:id="rId15"/>
    <p:sldId id="339" r:id="rId16"/>
    <p:sldId id="340" r:id="rId17"/>
    <p:sldId id="341" r:id="rId18"/>
    <p:sldId id="342" r:id="rId19"/>
    <p:sldId id="34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B8937-7305-9B54-4F40-66BB257C4750}" v="80" dt="2025-07-16T21:18:45.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407" autoAdjust="0"/>
  </p:normalViewPr>
  <p:slideViewPr>
    <p:cSldViewPr snapToGrid="0">
      <p:cViewPr varScale="1">
        <p:scale>
          <a:sx n="71" d="100"/>
          <a:sy n="71" d="100"/>
        </p:scale>
        <p:origin x="211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F80D1-6E96-4161-A381-E1B11324764A}" type="datetimeFigureOut">
              <a:rPr lang="en-US" smtClean="0"/>
              <a:t>7/21/2025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525EF-2CBD-4D45-96C1-85326723EF6D}" type="slidenum">
              <a:rPr lang="en-US" smtClean="0"/>
              <a:t>‹#›</a:t>
            </a:fld>
            <a:endParaRPr lang="en-US"/>
          </a:p>
        </p:txBody>
      </p:sp>
    </p:spTree>
    <p:extLst>
      <p:ext uri="{BB962C8B-B14F-4D97-AF65-F5344CB8AC3E}">
        <p14:creationId xmlns:p14="http://schemas.microsoft.com/office/powerpoint/2010/main" val="3500520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 </a:t>
            </a:r>
            <a:r>
              <a:rPr lang="en-US" dirty="0"/>
              <a:t>Teachers should work with their local MDC conservation educator to obtain seeds from native plants for their classroom. Go to the </a:t>
            </a:r>
            <a:r>
              <a:rPr lang="en-US" i="1" dirty="0"/>
              <a:t>MDC Teacher Portal</a:t>
            </a:r>
            <a:r>
              <a:rPr lang="en-US" dirty="0"/>
              <a:t> </a:t>
            </a:r>
            <a:r>
              <a:rPr lang="en-US" b="1" dirty="0"/>
              <a:t>Kindergarten Unit 4B </a:t>
            </a:r>
            <a:r>
              <a:rPr lang="en-US" dirty="0"/>
              <a:t>for ordering, planting, and care information. You will also need soil, pots, and classroom locations to place the trees or plants. </a:t>
            </a:r>
          </a:p>
        </p:txBody>
      </p:sp>
      <p:sp>
        <p:nvSpPr>
          <p:cNvPr id="4" name="Slide Number Placeholder 3"/>
          <p:cNvSpPr>
            <a:spLocks noGrp="1"/>
          </p:cNvSpPr>
          <p:nvPr>
            <p:ph type="sldNum" sz="quarter" idx="5"/>
          </p:nvPr>
        </p:nvSpPr>
        <p:spPr/>
        <p:txBody>
          <a:bodyPr/>
          <a:lstStyle/>
          <a:p>
            <a:fld id="{835525EF-2CBD-4D45-96C1-85326723EF6D}" type="slidenum">
              <a:rPr lang="en-US" smtClean="0"/>
              <a:t>1</a:t>
            </a:fld>
            <a:endParaRPr lang="en-US"/>
          </a:p>
        </p:txBody>
      </p:sp>
    </p:spTree>
    <p:extLst>
      <p:ext uri="{BB962C8B-B14F-4D97-AF65-F5344CB8AC3E}">
        <p14:creationId xmlns:p14="http://schemas.microsoft.com/office/powerpoint/2010/main" val="3121637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6A3D4-79ED-311D-E5A5-44B6FDE8F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3274A-4326-4F85-1585-3B55CABF8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54E56-1389-DB6D-6DCE-A449F8F66812}"/>
              </a:ext>
            </a:extLst>
          </p:cNvPr>
          <p:cNvSpPr>
            <a:spLocks noGrp="1"/>
          </p:cNvSpPr>
          <p:nvPr>
            <p:ph type="body" idx="1"/>
          </p:nvPr>
        </p:nvSpPr>
        <p:spPr/>
        <p:txBody>
          <a:bodyPr/>
          <a:lstStyle/>
          <a:p>
            <a:r>
              <a:rPr lang="en-US" dirty="0"/>
              <a:t>Groups discuss and draw their ideas to test what plants need to grow. Have them record their ideas on a separate sheet of paper to share with the class.</a:t>
            </a:r>
          </a:p>
        </p:txBody>
      </p:sp>
      <p:sp>
        <p:nvSpPr>
          <p:cNvPr id="4" name="Slide Number Placeholder 3">
            <a:extLst>
              <a:ext uri="{FF2B5EF4-FFF2-40B4-BE49-F238E27FC236}">
                <a16:creationId xmlns:a16="http://schemas.microsoft.com/office/drawing/2014/main" id="{7AD47092-9DC1-5084-1DD4-C51029D3A082}"/>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189783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6AE5D-5965-2A0A-514E-46D2F788E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F87BD-9F32-4A08-3BC6-A260F9598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E5EC9-BF2F-B747-B03B-8F34B99B3C7D}"/>
              </a:ext>
            </a:extLst>
          </p:cNvPr>
          <p:cNvSpPr>
            <a:spLocks noGrp="1"/>
          </p:cNvSpPr>
          <p:nvPr>
            <p:ph type="body" idx="1"/>
          </p:nvPr>
        </p:nvSpPr>
        <p:spPr/>
        <p:txBody>
          <a:bodyPr/>
          <a:lstStyle/>
          <a:p>
            <a:r>
              <a:rPr lang="en-US" dirty="0"/>
              <a:t>Groups will report out their ideas. They should include water and light. Lead students to designing investigations. You can do this in two groups. Each group will have a variable (either light of water) and a condition that they are responsible for monitoring. </a:t>
            </a:r>
          </a:p>
        </p:txBody>
      </p:sp>
      <p:sp>
        <p:nvSpPr>
          <p:cNvPr id="4" name="Slide Number Placeholder 3">
            <a:extLst>
              <a:ext uri="{FF2B5EF4-FFF2-40B4-BE49-F238E27FC236}">
                <a16:creationId xmlns:a16="http://schemas.microsoft.com/office/drawing/2014/main" id="{59FF47D6-0BA4-4E13-990C-854989C809FF}"/>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2840057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751E9-496C-3F42-55F4-3AFCAE661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1D1CC-8B94-1718-0487-AFD9FFCD3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DDC40-F37D-9A91-50D1-ED4106041BE5}"/>
              </a:ext>
            </a:extLst>
          </p:cNvPr>
          <p:cNvSpPr>
            <a:spLocks noGrp="1"/>
          </p:cNvSpPr>
          <p:nvPr>
            <p:ph type="body" idx="1"/>
          </p:nvPr>
        </p:nvSpPr>
        <p:spPr/>
        <p:txBody>
          <a:bodyPr/>
          <a:lstStyle/>
          <a:p>
            <a:r>
              <a:rPr lang="en-US" b="1" dirty="0"/>
              <a:t>Teacher Note: </a:t>
            </a:r>
            <a:r>
              <a:rPr lang="en-US" dirty="0"/>
              <a:t>Create six groups. Three groups can investigate water and three groups can investigate light. For testing water, your conditions can be no water, 1 teaspoon of water, and ¼ cup of water daily (keeping the soil moist). For testing light, the conditions can be no light, a small amount of sunlight (like under a table or in a corner with little light), and most amount of sunlight (like directly in front of a window).</a:t>
            </a:r>
          </a:p>
        </p:txBody>
      </p:sp>
      <p:sp>
        <p:nvSpPr>
          <p:cNvPr id="4" name="Slide Number Placeholder 3">
            <a:extLst>
              <a:ext uri="{FF2B5EF4-FFF2-40B4-BE49-F238E27FC236}">
                <a16:creationId xmlns:a16="http://schemas.microsoft.com/office/drawing/2014/main" id="{E7B5578F-99D9-30A1-3326-426E43DD0E10}"/>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423645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B759-70EC-44C4-E698-7CAB4C0CD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BC34E-2F14-4546-877B-6C2CBE7A3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0FDD8-2B73-CA9B-B210-FB1E54B635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FF49D5-99C0-FA90-380C-CD9EE7845F48}"/>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304243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68381-CD1B-172F-E1EC-DDC806689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B2767-BA29-2E6F-9C93-916A9A2962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F0115-ABCB-1FB4-8651-69678CD02EB7}"/>
              </a:ext>
            </a:extLst>
          </p:cNvPr>
          <p:cNvSpPr>
            <a:spLocks noGrp="1"/>
          </p:cNvSpPr>
          <p:nvPr>
            <p:ph type="body" idx="1"/>
          </p:nvPr>
        </p:nvSpPr>
        <p:spPr/>
        <p:txBody>
          <a:bodyPr/>
          <a:lstStyle/>
          <a:p>
            <a:r>
              <a:rPr lang="en-US" dirty="0"/>
              <a:t>Set up and implement the investigations.</a:t>
            </a:r>
          </a:p>
          <a:p>
            <a:endParaRPr lang="en-US" dirty="0"/>
          </a:p>
          <a:p>
            <a:r>
              <a:rPr lang="en-US" dirty="0"/>
              <a:t>Students will collect data over the period of time teacher sets for this investigation. Students record results in the student guide, </a:t>
            </a:r>
            <a:r>
              <a:rPr lang="en-US" b="1" dirty="0"/>
              <a:t>Science Notebook – Seedling Growth and Water </a:t>
            </a:r>
            <a:r>
              <a:rPr lang="en-US" dirty="0"/>
              <a:t>and </a:t>
            </a:r>
            <a:r>
              <a:rPr lang="en-US" b="1" dirty="0"/>
              <a:t>Seedling Growth and Light </a:t>
            </a:r>
            <a:r>
              <a:rPr lang="en-US" dirty="0"/>
              <a:t>on pages 98-99. </a:t>
            </a:r>
          </a:p>
          <a:p>
            <a:endParaRPr lang="en-US" dirty="0"/>
          </a:p>
          <a:p>
            <a:r>
              <a:rPr lang="en-US" dirty="0"/>
              <a:t>Students will report and share their findings; all students will record data from each group’s water and light investigation.</a:t>
            </a:r>
          </a:p>
        </p:txBody>
      </p:sp>
      <p:sp>
        <p:nvSpPr>
          <p:cNvPr id="4" name="Slide Number Placeholder 3">
            <a:extLst>
              <a:ext uri="{FF2B5EF4-FFF2-40B4-BE49-F238E27FC236}">
                <a16:creationId xmlns:a16="http://schemas.microsoft.com/office/drawing/2014/main" id="{21C7050F-1726-D40F-B1F4-DADFD6D5E454}"/>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2826217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5E02A-B0B2-E996-1DF3-E1744610B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A6BCC-0ED4-D8DD-89D7-739449991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EA152-2BB5-F24A-6167-F06EA9045F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47A6E9-E1AB-6300-285B-59CAEDE031A5}"/>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3145499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C58A3-BF27-E7A4-64AD-4A5441CF7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2C91B-4709-C8FA-695A-D0755A520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44A61-7B47-B34E-BAD7-0D3A9799C89D}"/>
              </a:ext>
            </a:extLst>
          </p:cNvPr>
          <p:cNvSpPr>
            <a:spLocks noGrp="1"/>
          </p:cNvSpPr>
          <p:nvPr>
            <p:ph type="body" idx="1"/>
          </p:nvPr>
        </p:nvSpPr>
        <p:spPr/>
        <p:txBody>
          <a:bodyPr/>
          <a:lstStyle/>
          <a:p>
            <a:r>
              <a:rPr lang="en-US" dirty="0"/>
              <a:t>Add student observations and/or questions to the </a:t>
            </a:r>
            <a:r>
              <a:rPr lang="en-US" b="1" dirty="0" err="1"/>
              <a:t>Noticings</a:t>
            </a:r>
            <a:r>
              <a:rPr lang="en-US" b="1" dirty="0"/>
              <a:t> and Wonderings Chart </a:t>
            </a:r>
            <a:r>
              <a:rPr lang="en-US" dirty="0"/>
              <a:t>as the lesson concludes in reference to the phenomenon studied. </a:t>
            </a:r>
          </a:p>
        </p:txBody>
      </p:sp>
      <p:sp>
        <p:nvSpPr>
          <p:cNvPr id="4" name="Slide Number Placeholder 3">
            <a:extLst>
              <a:ext uri="{FF2B5EF4-FFF2-40B4-BE49-F238E27FC236}">
                <a16:creationId xmlns:a16="http://schemas.microsoft.com/office/drawing/2014/main" id="{8C56BB54-7F17-3228-6ED3-E1695A3748AA}"/>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3631002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E3D35-B673-115F-1D15-3A4E5C0B7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91288C-5E31-69C6-8EC1-E6739D19F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9178C0-547D-0C5F-1800-D2B40CC00628}"/>
              </a:ext>
            </a:extLst>
          </p:cNvPr>
          <p:cNvSpPr>
            <a:spLocks noGrp="1"/>
          </p:cNvSpPr>
          <p:nvPr>
            <p:ph type="body" idx="1"/>
          </p:nvPr>
        </p:nvSpPr>
        <p:spPr/>
        <p:txBody>
          <a:bodyPr/>
          <a:lstStyle/>
          <a:p>
            <a:r>
              <a:rPr lang="en-US" dirty="0"/>
              <a:t>In previous units, animal needs have been taught. Have students reflect on this learning to scaffold learning about plants. Create a T-chart comparing plant and animal needs. </a:t>
            </a:r>
          </a:p>
        </p:txBody>
      </p:sp>
      <p:sp>
        <p:nvSpPr>
          <p:cNvPr id="4" name="Slide Number Placeholder 3">
            <a:extLst>
              <a:ext uri="{FF2B5EF4-FFF2-40B4-BE49-F238E27FC236}">
                <a16:creationId xmlns:a16="http://schemas.microsoft.com/office/drawing/2014/main" id="{6DF8C0D8-15AA-B047-46E8-30B5615F2C4E}"/>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1611191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1D5A3-E600-8248-FD13-534E231F9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26C7D-DCCF-72E6-0EE4-6D9252179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C8664-5C13-77D0-431D-C590FE3F7A48}"/>
              </a:ext>
            </a:extLst>
          </p:cNvPr>
          <p:cNvSpPr>
            <a:spLocks noGrp="1"/>
          </p:cNvSpPr>
          <p:nvPr>
            <p:ph type="body" idx="1"/>
          </p:nvPr>
        </p:nvSpPr>
        <p:spPr/>
        <p:txBody>
          <a:bodyPr/>
          <a:lstStyle/>
          <a:p>
            <a:r>
              <a:rPr lang="en-US" dirty="0"/>
              <a:t>Student responses should serve as a basis of evaluation.</a:t>
            </a:r>
          </a:p>
        </p:txBody>
      </p:sp>
      <p:sp>
        <p:nvSpPr>
          <p:cNvPr id="4" name="Slide Number Placeholder 3">
            <a:extLst>
              <a:ext uri="{FF2B5EF4-FFF2-40B4-BE49-F238E27FC236}">
                <a16:creationId xmlns:a16="http://schemas.microsoft.com/office/drawing/2014/main" id="{B39998DE-29B0-13F5-E0FB-2100D7BB2D8F}"/>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3226496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4E18A-54B8-77C8-B138-0F1A0F17E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773CE-20CE-F9B1-043D-29917D71A4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DFA50-55F0-E411-0FAB-40DE5A739BB4}"/>
              </a:ext>
            </a:extLst>
          </p:cNvPr>
          <p:cNvSpPr>
            <a:spLocks noGrp="1"/>
          </p:cNvSpPr>
          <p:nvPr>
            <p:ph type="body" idx="1"/>
          </p:nvPr>
        </p:nvSpPr>
        <p:spPr/>
        <p:txBody>
          <a:bodyPr/>
          <a:lstStyle/>
          <a:p>
            <a:r>
              <a:rPr lang="en-US" dirty="0"/>
              <a:t>Write and illustrate a story about your growing plant seedling and how it lives day to day. Does it receive what it needs to survive? If so, what will it look like at the end? Is it missing something that it needs? If so, what is it missing and what will it look like at the end of the story?</a:t>
            </a:r>
          </a:p>
        </p:txBody>
      </p:sp>
      <p:sp>
        <p:nvSpPr>
          <p:cNvPr id="4" name="Slide Number Placeholder 3">
            <a:extLst>
              <a:ext uri="{FF2B5EF4-FFF2-40B4-BE49-F238E27FC236}">
                <a16:creationId xmlns:a16="http://schemas.microsoft.com/office/drawing/2014/main" id="{AC03BA78-3A8A-94BD-8822-BA4CBFF28916}"/>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698313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853D-B36E-5DE9-4B7B-84985C857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D8C6-5127-4BD3-426E-259F305A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A0C1C-8157-D42A-E4CE-EB1A42ACB92C}"/>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934D3B-D08A-C685-455A-740C2D66E5CC}"/>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6052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51D31-7249-77F0-8475-EC2199E52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5318F-B0A6-FC08-11FA-9F5166FCC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D404D-7477-9685-F787-F219D04089D3}"/>
              </a:ext>
            </a:extLst>
          </p:cNvPr>
          <p:cNvSpPr>
            <a:spLocks noGrp="1"/>
          </p:cNvSpPr>
          <p:nvPr>
            <p:ph type="body" idx="1"/>
          </p:nvPr>
        </p:nvSpPr>
        <p:spPr/>
        <p:txBody>
          <a:bodyPr/>
          <a:lstStyle/>
          <a:p>
            <a:r>
              <a:rPr lang="en-US" dirty="0"/>
              <a:t>Read aloud together from the student guide </a:t>
            </a:r>
            <a:r>
              <a:rPr lang="en-US" b="1" dirty="0"/>
              <a:t>Read Together We All Have Needs </a:t>
            </a:r>
            <a:r>
              <a:rPr lang="en-US" dirty="0"/>
              <a:t>on Page 97.</a:t>
            </a:r>
          </a:p>
        </p:txBody>
      </p:sp>
      <p:sp>
        <p:nvSpPr>
          <p:cNvPr id="4" name="Slide Number Placeholder 3">
            <a:extLst>
              <a:ext uri="{FF2B5EF4-FFF2-40B4-BE49-F238E27FC236}">
                <a16:creationId xmlns:a16="http://schemas.microsoft.com/office/drawing/2014/main" id="{77F4CD63-445D-99C7-7742-9B5AC658CEF5}"/>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1277799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27D0C-85B2-E6F0-661E-A33F33D80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35542-9BC1-4A80-F8CE-F9D34AA18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71B1C-4AD5-A58E-3D53-DBBBA62739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D7F257-8A20-D8F6-0E06-B98D6AA67D17}"/>
              </a:ext>
            </a:extLst>
          </p:cNvPr>
          <p:cNvSpPr>
            <a:spLocks noGrp="1"/>
          </p:cNvSpPr>
          <p:nvPr>
            <p:ph type="sldNum" sz="quarter" idx="5"/>
          </p:nvPr>
        </p:nvSpPr>
        <p:spPr/>
        <p:txBody>
          <a:bodyPr/>
          <a:lstStyle/>
          <a:p>
            <a:fld id="{4E9D6021-10C0-4E63-A2C5-AE2B1FE75D53}" type="slidenum">
              <a:rPr lang="en-US" smtClean="0"/>
              <a:t>5</a:t>
            </a:fld>
            <a:endParaRPr lang="en-US"/>
          </a:p>
        </p:txBody>
      </p:sp>
    </p:spTree>
    <p:extLst>
      <p:ext uri="{BB962C8B-B14F-4D97-AF65-F5344CB8AC3E}">
        <p14:creationId xmlns:p14="http://schemas.microsoft.com/office/powerpoint/2010/main" val="686083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FE9C7-EC43-2C78-3CC0-C479F97CE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A6D29-CD00-DCA9-1083-9E75FCCEEA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788254-D7E8-F724-74C6-77680F67F780}"/>
              </a:ext>
            </a:extLst>
          </p:cNvPr>
          <p:cNvSpPr>
            <a:spLocks noGrp="1"/>
          </p:cNvSpPr>
          <p:nvPr>
            <p:ph type="body" idx="1"/>
          </p:nvPr>
        </p:nvSpPr>
        <p:spPr/>
        <p:txBody>
          <a:bodyPr/>
          <a:lstStyle/>
          <a:p>
            <a:r>
              <a:rPr lang="en-US" dirty="0"/>
              <a:t>At the beginning of the year, we learned about what animals like bears need to survive. Ask students:</a:t>
            </a:r>
          </a:p>
          <a:p>
            <a:endParaRPr lang="en-US" dirty="0"/>
          </a:p>
          <a:p>
            <a:r>
              <a:rPr lang="en-US" dirty="0"/>
              <a:t>What do animals need in order to live and grow?</a:t>
            </a:r>
          </a:p>
          <a:p>
            <a:endParaRPr lang="en-US" dirty="0"/>
          </a:p>
          <a:p>
            <a:r>
              <a:rPr lang="en-US" dirty="0"/>
              <a:t>Discuss how animals need food, water, air, and shelter or space. </a:t>
            </a:r>
          </a:p>
        </p:txBody>
      </p:sp>
      <p:sp>
        <p:nvSpPr>
          <p:cNvPr id="4" name="Slide Number Placeholder 3">
            <a:extLst>
              <a:ext uri="{FF2B5EF4-FFF2-40B4-BE49-F238E27FC236}">
                <a16:creationId xmlns:a16="http://schemas.microsoft.com/office/drawing/2014/main" id="{88169C0C-49FC-1CD0-C92B-0B40B02C3683}"/>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266991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EC141-79B6-B029-53D3-6E1026719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FCB33-568B-E863-FCB1-97B4B0FAF4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A9167-C3B7-0CBA-6DFB-F124642A2B1E}"/>
              </a:ext>
            </a:extLst>
          </p:cNvPr>
          <p:cNvSpPr>
            <a:spLocks noGrp="1"/>
          </p:cNvSpPr>
          <p:nvPr>
            <p:ph type="body" idx="1"/>
          </p:nvPr>
        </p:nvSpPr>
        <p:spPr/>
        <p:txBody>
          <a:bodyPr/>
          <a:lstStyle/>
          <a:p>
            <a:r>
              <a:rPr lang="en-US" dirty="0"/>
              <a:t>Divide students into six groups. Give each group a seed from a native plant. Ask students:</a:t>
            </a:r>
          </a:p>
          <a:p>
            <a:endParaRPr lang="en-US" dirty="0"/>
          </a:p>
          <a:p>
            <a:r>
              <a:rPr lang="en-US" dirty="0"/>
              <a:t>Do plants need the same thing as animals to grow and survive?</a:t>
            </a:r>
          </a:p>
        </p:txBody>
      </p:sp>
      <p:sp>
        <p:nvSpPr>
          <p:cNvPr id="4" name="Slide Number Placeholder 3">
            <a:extLst>
              <a:ext uri="{FF2B5EF4-FFF2-40B4-BE49-F238E27FC236}">
                <a16:creationId xmlns:a16="http://schemas.microsoft.com/office/drawing/2014/main" id="{AC994C41-4936-BE22-320E-B4ABDBCAE70C}"/>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7216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C3BE6-96A2-EF59-5E92-0A3B19EFC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B533F-3435-CB92-3108-99CA7681E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253CA-54ED-35A0-7F34-58D96045AA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E5CB17-28D7-1B01-1F49-0EECC6A67232}"/>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176484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18AF-A833-E1C6-6570-5C51E6C1D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003FB-7F53-DE7D-BF4C-9A226AB8A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C72E8-7FA2-8D65-D2CF-1AAB2996EA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04395A-68F3-68A4-EA38-C4D8F98F55B7}"/>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232469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51C27-AEB0-AC4A-7471-8AACF1881A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AC7E15-25CE-3A24-1783-12E5538E50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E130F8-A26B-83F9-ECB9-2B1E9FD3CBF7}"/>
              </a:ext>
            </a:extLst>
          </p:cNvPr>
          <p:cNvSpPr>
            <a:spLocks noGrp="1"/>
          </p:cNvSpPr>
          <p:nvPr>
            <p:ph type="dt" sz="half" idx="10"/>
          </p:nvPr>
        </p:nvSpPr>
        <p:spPr/>
        <p:txBody>
          <a:bodyPr/>
          <a:lstStyle/>
          <a:p>
            <a:fld id="{C4A9C876-0FF8-4F0F-9092-5A2C37A68635}" type="datetimeFigureOut">
              <a:rPr lang="en-US" smtClean="0"/>
              <a:t>7/21/2025</a:t>
            </a:fld>
            <a:endParaRPr lang="en-US"/>
          </a:p>
        </p:txBody>
      </p:sp>
      <p:sp>
        <p:nvSpPr>
          <p:cNvPr id="5" name="Footer Placeholder 4">
            <a:extLst>
              <a:ext uri="{FF2B5EF4-FFF2-40B4-BE49-F238E27FC236}">
                <a16:creationId xmlns:a16="http://schemas.microsoft.com/office/drawing/2014/main" id="{358AC175-CEF0-5676-AD2A-C372E0929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D3567-3953-CDB2-23B5-D62815DA78FE}"/>
              </a:ext>
            </a:extLst>
          </p:cNvPr>
          <p:cNvSpPr>
            <a:spLocks noGrp="1"/>
          </p:cNvSpPr>
          <p:nvPr>
            <p:ph type="sldNum" sz="quarter" idx="12"/>
          </p:nvPr>
        </p:nvSpPr>
        <p:spPr/>
        <p:txBody>
          <a:bodyPr/>
          <a:lstStyle/>
          <a:p>
            <a:fld id="{CA039DD3-A834-4C51-90CE-0CBE0CC01152}" type="slidenum">
              <a:rPr lang="en-US" smtClean="0"/>
              <a:t>‹#›</a:t>
            </a:fld>
            <a:endParaRPr lang="en-US"/>
          </a:p>
        </p:txBody>
      </p:sp>
    </p:spTree>
    <p:extLst>
      <p:ext uri="{BB962C8B-B14F-4D97-AF65-F5344CB8AC3E}">
        <p14:creationId xmlns:p14="http://schemas.microsoft.com/office/powerpoint/2010/main" val="1820792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84C5-6867-F527-E770-617A95A2DF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D632E3-FB42-DF06-6C95-3769C96C7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1E15-C02A-C8C9-B3DF-805120EFDB96}"/>
              </a:ext>
            </a:extLst>
          </p:cNvPr>
          <p:cNvSpPr>
            <a:spLocks noGrp="1"/>
          </p:cNvSpPr>
          <p:nvPr>
            <p:ph type="dt" sz="half" idx="10"/>
          </p:nvPr>
        </p:nvSpPr>
        <p:spPr/>
        <p:txBody>
          <a:bodyPr/>
          <a:lstStyle/>
          <a:p>
            <a:fld id="{C4A9C876-0FF8-4F0F-9092-5A2C37A68635}" type="datetimeFigureOut">
              <a:rPr lang="en-US" smtClean="0"/>
              <a:t>7/21/2025</a:t>
            </a:fld>
            <a:endParaRPr lang="en-US"/>
          </a:p>
        </p:txBody>
      </p:sp>
      <p:sp>
        <p:nvSpPr>
          <p:cNvPr id="5" name="Footer Placeholder 4">
            <a:extLst>
              <a:ext uri="{FF2B5EF4-FFF2-40B4-BE49-F238E27FC236}">
                <a16:creationId xmlns:a16="http://schemas.microsoft.com/office/drawing/2014/main" id="{75F08328-A310-4646-83E2-66F833F83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92254-C599-367F-9CF3-33E6FE612312}"/>
              </a:ext>
            </a:extLst>
          </p:cNvPr>
          <p:cNvSpPr>
            <a:spLocks noGrp="1"/>
          </p:cNvSpPr>
          <p:nvPr>
            <p:ph type="sldNum" sz="quarter" idx="12"/>
          </p:nvPr>
        </p:nvSpPr>
        <p:spPr/>
        <p:txBody>
          <a:bodyPr/>
          <a:lstStyle/>
          <a:p>
            <a:fld id="{CA039DD3-A834-4C51-90CE-0CBE0CC01152}" type="slidenum">
              <a:rPr lang="en-US" smtClean="0"/>
              <a:t>‹#›</a:t>
            </a:fld>
            <a:endParaRPr lang="en-US"/>
          </a:p>
        </p:txBody>
      </p:sp>
    </p:spTree>
    <p:extLst>
      <p:ext uri="{BB962C8B-B14F-4D97-AF65-F5344CB8AC3E}">
        <p14:creationId xmlns:p14="http://schemas.microsoft.com/office/powerpoint/2010/main" val="639213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B90D5E-C06F-1737-F6DD-24DCFC20B4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5D7897-DC51-EDC9-E114-2910BA1158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A2D80-05D1-E19B-C893-655C837FA0E9}"/>
              </a:ext>
            </a:extLst>
          </p:cNvPr>
          <p:cNvSpPr>
            <a:spLocks noGrp="1"/>
          </p:cNvSpPr>
          <p:nvPr>
            <p:ph type="dt" sz="half" idx="10"/>
          </p:nvPr>
        </p:nvSpPr>
        <p:spPr/>
        <p:txBody>
          <a:bodyPr/>
          <a:lstStyle/>
          <a:p>
            <a:fld id="{C4A9C876-0FF8-4F0F-9092-5A2C37A68635}" type="datetimeFigureOut">
              <a:rPr lang="en-US" smtClean="0"/>
              <a:t>7/21/2025</a:t>
            </a:fld>
            <a:endParaRPr lang="en-US"/>
          </a:p>
        </p:txBody>
      </p:sp>
      <p:sp>
        <p:nvSpPr>
          <p:cNvPr id="5" name="Footer Placeholder 4">
            <a:extLst>
              <a:ext uri="{FF2B5EF4-FFF2-40B4-BE49-F238E27FC236}">
                <a16:creationId xmlns:a16="http://schemas.microsoft.com/office/drawing/2014/main" id="{B8A0DA72-8E3C-EC85-15F7-33A8828AF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46211-B411-A8BC-F6E8-71E308F9C1D7}"/>
              </a:ext>
            </a:extLst>
          </p:cNvPr>
          <p:cNvSpPr>
            <a:spLocks noGrp="1"/>
          </p:cNvSpPr>
          <p:nvPr>
            <p:ph type="sldNum" sz="quarter" idx="12"/>
          </p:nvPr>
        </p:nvSpPr>
        <p:spPr/>
        <p:txBody>
          <a:bodyPr/>
          <a:lstStyle/>
          <a:p>
            <a:fld id="{CA039DD3-A834-4C51-90CE-0CBE0CC01152}" type="slidenum">
              <a:rPr lang="en-US" smtClean="0"/>
              <a:t>‹#›</a:t>
            </a:fld>
            <a:endParaRPr lang="en-US"/>
          </a:p>
        </p:txBody>
      </p:sp>
    </p:spTree>
    <p:extLst>
      <p:ext uri="{BB962C8B-B14F-4D97-AF65-F5344CB8AC3E}">
        <p14:creationId xmlns:p14="http://schemas.microsoft.com/office/powerpoint/2010/main" val="63580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48B62-3F5A-9B46-97E8-9D9C2AAC1A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D8807F-923C-D590-6A7F-119F4F33F7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48067-FD45-5C57-BFD2-5B6D4A290CF6}"/>
              </a:ext>
            </a:extLst>
          </p:cNvPr>
          <p:cNvSpPr>
            <a:spLocks noGrp="1"/>
          </p:cNvSpPr>
          <p:nvPr>
            <p:ph type="dt" sz="half" idx="10"/>
          </p:nvPr>
        </p:nvSpPr>
        <p:spPr/>
        <p:txBody>
          <a:bodyPr/>
          <a:lstStyle/>
          <a:p>
            <a:fld id="{C4A9C876-0FF8-4F0F-9092-5A2C37A68635}" type="datetimeFigureOut">
              <a:rPr lang="en-US" smtClean="0"/>
              <a:t>7/21/2025</a:t>
            </a:fld>
            <a:endParaRPr lang="en-US"/>
          </a:p>
        </p:txBody>
      </p:sp>
      <p:sp>
        <p:nvSpPr>
          <p:cNvPr id="5" name="Footer Placeholder 4">
            <a:extLst>
              <a:ext uri="{FF2B5EF4-FFF2-40B4-BE49-F238E27FC236}">
                <a16:creationId xmlns:a16="http://schemas.microsoft.com/office/drawing/2014/main" id="{3DD25F19-9EC1-D88B-2016-0AABF4CE2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2098C-4B29-493C-CE6D-22821C17C83F}"/>
              </a:ext>
            </a:extLst>
          </p:cNvPr>
          <p:cNvSpPr>
            <a:spLocks noGrp="1"/>
          </p:cNvSpPr>
          <p:nvPr>
            <p:ph type="sldNum" sz="quarter" idx="12"/>
          </p:nvPr>
        </p:nvSpPr>
        <p:spPr/>
        <p:txBody>
          <a:bodyPr/>
          <a:lstStyle/>
          <a:p>
            <a:fld id="{CA039DD3-A834-4C51-90CE-0CBE0CC01152}" type="slidenum">
              <a:rPr lang="en-US" smtClean="0"/>
              <a:t>‹#›</a:t>
            </a:fld>
            <a:endParaRPr lang="en-US"/>
          </a:p>
        </p:txBody>
      </p:sp>
    </p:spTree>
    <p:extLst>
      <p:ext uri="{BB962C8B-B14F-4D97-AF65-F5344CB8AC3E}">
        <p14:creationId xmlns:p14="http://schemas.microsoft.com/office/powerpoint/2010/main" val="367033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98073-AB5B-3EE4-B0EF-ACCF1BC995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2F535B-3353-C077-A900-912F08ACE1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1F6E98-E431-682B-498A-99E428B2BD9F}"/>
              </a:ext>
            </a:extLst>
          </p:cNvPr>
          <p:cNvSpPr>
            <a:spLocks noGrp="1"/>
          </p:cNvSpPr>
          <p:nvPr>
            <p:ph type="dt" sz="half" idx="10"/>
          </p:nvPr>
        </p:nvSpPr>
        <p:spPr/>
        <p:txBody>
          <a:bodyPr/>
          <a:lstStyle/>
          <a:p>
            <a:fld id="{C4A9C876-0FF8-4F0F-9092-5A2C37A68635}" type="datetimeFigureOut">
              <a:rPr lang="en-US" smtClean="0"/>
              <a:t>7/21/2025</a:t>
            </a:fld>
            <a:endParaRPr lang="en-US"/>
          </a:p>
        </p:txBody>
      </p:sp>
      <p:sp>
        <p:nvSpPr>
          <p:cNvPr id="5" name="Footer Placeholder 4">
            <a:extLst>
              <a:ext uri="{FF2B5EF4-FFF2-40B4-BE49-F238E27FC236}">
                <a16:creationId xmlns:a16="http://schemas.microsoft.com/office/drawing/2014/main" id="{D3F78492-F0C6-E82B-5AEA-942200B45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79042-8B8E-FBDE-7DE0-F26417F7DB48}"/>
              </a:ext>
            </a:extLst>
          </p:cNvPr>
          <p:cNvSpPr>
            <a:spLocks noGrp="1"/>
          </p:cNvSpPr>
          <p:nvPr>
            <p:ph type="sldNum" sz="quarter" idx="12"/>
          </p:nvPr>
        </p:nvSpPr>
        <p:spPr/>
        <p:txBody>
          <a:bodyPr/>
          <a:lstStyle/>
          <a:p>
            <a:fld id="{CA039DD3-A834-4C51-90CE-0CBE0CC01152}" type="slidenum">
              <a:rPr lang="en-US" smtClean="0"/>
              <a:t>‹#›</a:t>
            </a:fld>
            <a:endParaRPr lang="en-US"/>
          </a:p>
        </p:txBody>
      </p:sp>
    </p:spTree>
    <p:extLst>
      <p:ext uri="{BB962C8B-B14F-4D97-AF65-F5344CB8AC3E}">
        <p14:creationId xmlns:p14="http://schemas.microsoft.com/office/powerpoint/2010/main" val="1752206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7F26-F1AD-0C57-E7B2-B31CFB789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302605-F2A8-35A7-1A35-CCFC93D0CF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FBCAA-E06E-9F3D-8E23-7E8F4C6854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491A83-1614-6C31-A6FF-F3D27486A74F}"/>
              </a:ext>
            </a:extLst>
          </p:cNvPr>
          <p:cNvSpPr>
            <a:spLocks noGrp="1"/>
          </p:cNvSpPr>
          <p:nvPr>
            <p:ph type="dt" sz="half" idx="10"/>
          </p:nvPr>
        </p:nvSpPr>
        <p:spPr/>
        <p:txBody>
          <a:bodyPr/>
          <a:lstStyle/>
          <a:p>
            <a:fld id="{C4A9C876-0FF8-4F0F-9092-5A2C37A68635}" type="datetimeFigureOut">
              <a:rPr lang="en-US" smtClean="0"/>
              <a:t>7/21/2025</a:t>
            </a:fld>
            <a:endParaRPr lang="en-US"/>
          </a:p>
        </p:txBody>
      </p:sp>
      <p:sp>
        <p:nvSpPr>
          <p:cNvPr id="6" name="Footer Placeholder 5">
            <a:extLst>
              <a:ext uri="{FF2B5EF4-FFF2-40B4-BE49-F238E27FC236}">
                <a16:creationId xmlns:a16="http://schemas.microsoft.com/office/drawing/2014/main" id="{C7524816-1158-F179-7455-0E00B703B3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0E25AD-4D5F-4CEF-F894-C6CFC2FAAB02}"/>
              </a:ext>
            </a:extLst>
          </p:cNvPr>
          <p:cNvSpPr>
            <a:spLocks noGrp="1"/>
          </p:cNvSpPr>
          <p:nvPr>
            <p:ph type="sldNum" sz="quarter" idx="12"/>
          </p:nvPr>
        </p:nvSpPr>
        <p:spPr/>
        <p:txBody>
          <a:bodyPr/>
          <a:lstStyle/>
          <a:p>
            <a:fld id="{CA039DD3-A834-4C51-90CE-0CBE0CC01152}" type="slidenum">
              <a:rPr lang="en-US" smtClean="0"/>
              <a:t>‹#›</a:t>
            </a:fld>
            <a:endParaRPr lang="en-US"/>
          </a:p>
        </p:txBody>
      </p:sp>
    </p:spTree>
    <p:extLst>
      <p:ext uri="{BB962C8B-B14F-4D97-AF65-F5344CB8AC3E}">
        <p14:creationId xmlns:p14="http://schemas.microsoft.com/office/powerpoint/2010/main" val="1122427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BD8B0-BC82-DF0A-4132-E7D399F382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E3DE27-9870-07F5-9583-E585024AAC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FCBE61-365D-742C-4C41-C1B20BF74D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0A0F55-033F-4B1A-F3F5-1AF58714B8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B92BD0-680F-322A-2912-24277A676D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A8FD0C-626F-4548-F2D3-DB305D922B09}"/>
              </a:ext>
            </a:extLst>
          </p:cNvPr>
          <p:cNvSpPr>
            <a:spLocks noGrp="1"/>
          </p:cNvSpPr>
          <p:nvPr>
            <p:ph type="dt" sz="half" idx="10"/>
          </p:nvPr>
        </p:nvSpPr>
        <p:spPr/>
        <p:txBody>
          <a:bodyPr/>
          <a:lstStyle/>
          <a:p>
            <a:fld id="{C4A9C876-0FF8-4F0F-9092-5A2C37A68635}" type="datetimeFigureOut">
              <a:rPr lang="en-US" smtClean="0"/>
              <a:t>7/21/2025</a:t>
            </a:fld>
            <a:endParaRPr lang="en-US"/>
          </a:p>
        </p:txBody>
      </p:sp>
      <p:sp>
        <p:nvSpPr>
          <p:cNvPr id="8" name="Footer Placeholder 7">
            <a:extLst>
              <a:ext uri="{FF2B5EF4-FFF2-40B4-BE49-F238E27FC236}">
                <a16:creationId xmlns:a16="http://schemas.microsoft.com/office/drawing/2014/main" id="{2AD37EFC-A9FA-9E12-3D60-54B3D9B53B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33A039-8A7E-4CB0-003B-1109A70D643F}"/>
              </a:ext>
            </a:extLst>
          </p:cNvPr>
          <p:cNvSpPr>
            <a:spLocks noGrp="1"/>
          </p:cNvSpPr>
          <p:nvPr>
            <p:ph type="sldNum" sz="quarter" idx="12"/>
          </p:nvPr>
        </p:nvSpPr>
        <p:spPr/>
        <p:txBody>
          <a:bodyPr/>
          <a:lstStyle/>
          <a:p>
            <a:fld id="{CA039DD3-A834-4C51-90CE-0CBE0CC01152}" type="slidenum">
              <a:rPr lang="en-US" smtClean="0"/>
              <a:t>‹#›</a:t>
            </a:fld>
            <a:endParaRPr lang="en-US"/>
          </a:p>
        </p:txBody>
      </p:sp>
    </p:spTree>
    <p:extLst>
      <p:ext uri="{BB962C8B-B14F-4D97-AF65-F5344CB8AC3E}">
        <p14:creationId xmlns:p14="http://schemas.microsoft.com/office/powerpoint/2010/main" val="99349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35F13-DEDB-FC82-106D-46F98D619F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E293F-6CD6-3FE9-6C9D-833EF1E5CD32}"/>
              </a:ext>
            </a:extLst>
          </p:cNvPr>
          <p:cNvSpPr>
            <a:spLocks noGrp="1"/>
          </p:cNvSpPr>
          <p:nvPr>
            <p:ph type="dt" sz="half" idx="10"/>
          </p:nvPr>
        </p:nvSpPr>
        <p:spPr/>
        <p:txBody>
          <a:bodyPr/>
          <a:lstStyle/>
          <a:p>
            <a:fld id="{C4A9C876-0FF8-4F0F-9092-5A2C37A68635}" type="datetimeFigureOut">
              <a:rPr lang="en-US" smtClean="0"/>
              <a:t>7/21/2025</a:t>
            </a:fld>
            <a:endParaRPr lang="en-US"/>
          </a:p>
        </p:txBody>
      </p:sp>
      <p:sp>
        <p:nvSpPr>
          <p:cNvPr id="4" name="Footer Placeholder 3">
            <a:extLst>
              <a:ext uri="{FF2B5EF4-FFF2-40B4-BE49-F238E27FC236}">
                <a16:creationId xmlns:a16="http://schemas.microsoft.com/office/drawing/2014/main" id="{9EF316A1-9793-391E-EA1E-6ABC707F5E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4CBA4B-34EE-08FF-C8AD-FE6E98F8F96F}"/>
              </a:ext>
            </a:extLst>
          </p:cNvPr>
          <p:cNvSpPr>
            <a:spLocks noGrp="1"/>
          </p:cNvSpPr>
          <p:nvPr>
            <p:ph type="sldNum" sz="quarter" idx="12"/>
          </p:nvPr>
        </p:nvSpPr>
        <p:spPr/>
        <p:txBody>
          <a:bodyPr/>
          <a:lstStyle/>
          <a:p>
            <a:fld id="{CA039DD3-A834-4C51-90CE-0CBE0CC01152}" type="slidenum">
              <a:rPr lang="en-US" smtClean="0"/>
              <a:t>‹#›</a:t>
            </a:fld>
            <a:endParaRPr lang="en-US"/>
          </a:p>
        </p:txBody>
      </p:sp>
    </p:spTree>
    <p:extLst>
      <p:ext uri="{BB962C8B-B14F-4D97-AF65-F5344CB8AC3E}">
        <p14:creationId xmlns:p14="http://schemas.microsoft.com/office/powerpoint/2010/main" val="20373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4453B-DE19-9CB4-163E-B01441A67EE4}"/>
              </a:ext>
            </a:extLst>
          </p:cNvPr>
          <p:cNvSpPr>
            <a:spLocks noGrp="1"/>
          </p:cNvSpPr>
          <p:nvPr>
            <p:ph type="dt" sz="half" idx="10"/>
          </p:nvPr>
        </p:nvSpPr>
        <p:spPr/>
        <p:txBody>
          <a:bodyPr/>
          <a:lstStyle/>
          <a:p>
            <a:fld id="{C4A9C876-0FF8-4F0F-9092-5A2C37A68635}" type="datetimeFigureOut">
              <a:rPr lang="en-US" smtClean="0"/>
              <a:t>7/21/2025</a:t>
            </a:fld>
            <a:endParaRPr lang="en-US"/>
          </a:p>
        </p:txBody>
      </p:sp>
      <p:sp>
        <p:nvSpPr>
          <p:cNvPr id="3" name="Footer Placeholder 2">
            <a:extLst>
              <a:ext uri="{FF2B5EF4-FFF2-40B4-BE49-F238E27FC236}">
                <a16:creationId xmlns:a16="http://schemas.microsoft.com/office/drawing/2014/main" id="{D657533F-6946-67C5-8809-C3718D90C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6EBAC0-5049-0B2D-6DAD-EA0F8E2083EB}"/>
              </a:ext>
            </a:extLst>
          </p:cNvPr>
          <p:cNvSpPr>
            <a:spLocks noGrp="1"/>
          </p:cNvSpPr>
          <p:nvPr>
            <p:ph type="sldNum" sz="quarter" idx="12"/>
          </p:nvPr>
        </p:nvSpPr>
        <p:spPr/>
        <p:txBody>
          <a:bodyPr/>
          <a:lstStyle/>
          <a:p>
            <a:fld id="{CA039DD3-A834-4C51-90CE-0CBE0CC01152}" type="slidenum">
              <a:rPr lang="en-US" smtClean="0"/>
              <a:t>‹#›</a:t>
            </a:fld>
            <a:endParaRPr lang="en-US"/>
          </a:p>
        </p:txBody>
      </p:sp>
    </p:spTree>
    <p:extLst>
      <p:ext uri="{BB962C8B-B14F-4D97-AF65-F5344CB8AC3E}">
        <p14:creationId xmlns:p14="http://schemas.microsoft.com/office/powerpoint/2010/main" val="340070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2543-5938-C5ED-6874-49B8F76CD4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252A3B-1B1D-934F-933A-3EB38AFDA8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9786F9-DE00-D765-99A4-4517ABC10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33CDE-E896-6006-FE56-6D933DF97F59}"/>
              </a:ext>
            </a:extLst>
          </p:cNvPr>
          <p:cNvSpPr>
            <a:spLocks noGrp="1"/>
          </p:cNvSpPr>
          <p:nvPr>
            <p:ph type="dt" sz="half" idx="10"/>
          </p:nvPr>
        </p:nvSpPr>
        <p:spPr/>
        <p:txBody>
          <a:bodyPr/>
          <a:lstStyle/>
          <a:p>
            <a:fld id="{C4A9C876-0FF8-4F0F-9092-5A2C37A68635}" type="datetimeFigureOut">
              <a:rPr lang="en-US" smtClean="0"/>
              <a:t>7/21/2025</a:t>
            </a:fld>
            <a:endParaRPr lang="en-US"/>
          </a:p>
        </p:txBody>
      </p:sp>
      <p:sp>
        <p:nvSpPr>
          <p:cNvPr id="6" name="Footer Placeholder 5">
            <a:extLst>
              <a:ext uri="{FF2B5EF4-FFF2-40B4-BE49-F238E27FC236}">
                <a16:creationId xmlns:a16="http://schemas.microsoft.com/office/drawing/2014/main" id="{9A39045A-61DB-8610-B049-C7FBD2F559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E5040-4E3F-0C8E-BC2C-4838AC0A3048}"/>
              </a:ext>
            </a:extLst>
          </p:cNvPr>
          <p:cNvSpPr>
            <a:spLocks noGrp="1"/>
          </p:cNvSpPr>
          <p:nvPr>
            <p:ph type="sldNum" sz="quarter" idx="12"/>
          </p:nvPr>
        </p:nvSpPr>
        <p:spPr/>
        <p:txBody>
          <a:bodyPr/>
          <a:lstStyle/>
          <a:p>
            <a:fld id="{CA039DD3-A834-4C51-90CE-0CBE0CC01152}" type="slidenum">
              <a:rPr lang="en-US" smtClean="0"/>
              <a:t>‹#›</a:t>
            </a:fld>
            <a:endParaRPr lang="en-US"/>
          </a:p>
        </p:txBody>
      </p:sp>
    </p:spTree>
    <p:extLst>
      <p:ext uri="{BB962C8B-B14F-4D97-AF65-F5344CB8AC3E}">
        <p14:creationId xmlns:p14="http://schemas.microsoft.com/office/powerpoint/2010/main" val="1228038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58795-B7EF-278C-1D3E-4C4AFBF1D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3CE4FE-192B-E999-141C-AC428814F8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137E1A-B977-364E-A291-973C8CA18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B3F4F7-A74A-B331-18AF-08625D0846E9}"/>
              </a:ext>
            </a:extLst>
          </p:cNvPr>
          <p:cNvSpPr>
            <a:spLocks noGrp="1"/>
          </p:cNvSpPr>
          <p:nvPr>
            <p:ph type="dt" sz="half" idx="10"/>
          </p:nvPr>
        </p:nvSpPr>
        <p:spPr/>
        <p:txBody>
          <a:bodyPr/>
          <a:lstStyle/>
          <a:p>
            <a:fld id="{C4A9C876-0FF8-4F0F-9092-5A2C37A68635}" type="datetimeFigureOut">
              <a:rPr lang="en-US" smtClean="0"/>
              <a:t>7/21/2025</a:t>
            </a:fld>
            <a:endParaRPr lang="en-US"/>
          </a:p>
        </p:txBody>
      </p:sp>
      <p:sp>
        <p:nvSpPr>
          <p:cNvPr id="6" name="Footer Placeholder 5">
            <a:extLst>
              <a:ext uri="{FF2B5EF4-FFF2-40B4-BE49-F238E27FC236}">
                <a16:creationId xmlns:a16="http://schemas.microsoft.com/office/drawing/2014/main" id="{6498FB12-ED41-F466-135C-7E9DF6CCEA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E6F2BD-786B-695B-FD86-A14664C05AFB}"/>
              </a:ext>
            </a:extLst>
          </p:cNvPr>
          <p:cNvSpPr>
            <a:spLocks noGrp="1"/>
          </p:cNvSpPr>
          <p:nvPr>
            <p:ph type="sldNum" sz="quarter" idx="12"/>
          </p:nvPr>
        </p:nvSpPr>
        <p:spPr/>
        <p:txBody>
          <a:bodyPr/>
          <a:lstStyle/>
          <a:p>
            <a:fld id="{CA039DD3-A834-4C51-90CE-0CBE0CC01152}" type="slidenum">
              <a:rPr lang="en-US" smtClean="0"/>
              <a:t>‹#›</a:t>
            </a:fld>
            <a:endParaRPr lang="en-US"/>
          </a:p>
        </p:txBody>
      </p:sp>
    </p:spTree>
    <p:extLst>
      <p:ext uri="{BB962C8B-B14F-4D97-AF65-F5344CB8AC3E}">
        <p14:creationId xmlns:p14="http://schemas.microsoft.com/office/powerpoint/2010/main" val="393412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2E5199-D891-5390-7BEA-3BBA3B886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BB5023-A57A-05E3-DB21-AF23CD5EF4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F903B9-2ED6-EC1E-4242-4E832D8D59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A9C876-0FF8-4F0F-9092-5A2C37A68635}" type="datetimeFigureOut">
              <a:rPr lang="en-US" smtClean="0"/>
              <a:t>7/21/2025</a:t>
            </a:fld>
            <a:endParaRPr lang="en-US"/>
          </a:p>
        </p:txBody>
      </p:sp>
      <p:sp>
        <p:nvSpPr>
          <p:cNvPr id="5" name="Footer Placeholder 4">
            <a:extLst>
              <a:ext uri="{FF2B5EF4-FFF2-40B4-BE49-F238E27FC236}">
                <a16:creationId xmlns:a16="http://schemas.microsoft.com/office/drawing/2014/main" id="{FD4F49E2-7E7E-93CF-E185-CF80C17A67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F7F4273-294D-CBC9-DC24-374D96D1B2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039DD3-A834-4C51-90CE-0CBE0CC01152}" type="slidenum">
              <a:rPr lang="en-US" smtClean="0"/>
              <a:t>‹#›</a:t>
            </a:fld>
            <a:endParaRPr lang="en-US"/>
          </a:p>
        </p:txBody>
      </p:sp>
    </p:spTree>
    <p:extLst>
      <p:ext uri="{BB962C8B-B14F-4D97-AF65-F5344CB8AC3E}">
        <p14:creationId xmlns:p14="http://schemas.microsoft.com/office/powerpoint/2010/main" val="3630421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getepic.com/app/read/36274" TargetMode="External"/><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youtu.be/HZat4xi2R7w?si=tpoK1BspVF13eXkU" TargetMode="External"/><Relationship Id="rId4" Type="http://schemas.openxmlformats.org/officeDocument/2006/relationships/hyperlink" Target="https://www.getepic.com/educato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3">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7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604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ACC8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061437" y="2360369"/>
            <a:ext cx="753762" cy="5581252"/>
          </a:xfrm>
          <a:prstGeom prst="snip2Same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516584" y="4889385"/>
            <a:ext cx="11656999" cy="523220"/>
          </a:xfrm>
          <a:prstGeom prst="rect">
            <a:avLst/>
          </a:prstGeom>
          <a:noFill/>
        </p:spPr>
        <p:txBody>
          <a:bodyPr wrap="square">
            <a:spAutoFit/>
          </a:bodyPr>
          <a:lstStyle/>
          <a:p>
            <a:pPr algn="r"/>
            <a:r>
              <a:rPr lang="en-US" sz="2800" b="1" dirty="0">
                <a:latin typeface="Bitter" pitchFamily="2" charset="0"/>
              </a:rPr>
              <a:t>Lesson  4B: Sprouting Seedlings</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0C806-6FC9-52F7-2894-6EE024266E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036437D-AD2A-9808-8A88-CC39FED2BF1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19B625D-EADB-3736-7002-5AB34FCA0FD3}"/>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B9315562-3725-6182-B393-869F856B142F}"/>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Explore</a:t>
            </a:r>
          </a:p>
        </p:txBody>
      </p:sp>
      <p:sp>
        <p:nvSpPr>
          <p:cNvPr id="12" name="TextBox 11">
            <a:extLst>
              <a:ext uri="{FF2B5EF4-FFF2-40B4-BE49-F238E27FC236}">
                <a16:creationId xmlns:a16="http://schemas.microsoft.com/office/drawing/2014/main" id="{CE2EEAA0-6FE8-31DC-CFF2-3FD2905CB3F9}"/>
              </a:ext>
            </a:extLst>
          </p:cNvPr>
          <p:cNvSpPr txBox="1"/>
          <p:nvPr/>
        </p:nvSpPr>
        <p:spPr>
          <a:xfrm>
            <a:off x="1512827" y="2243441"/>
            <a:ext cx="9166345" cy="1569660"/>
          </a:xfrm>
          <a:prstGeom prst="rect">
            <a:avLst/>
          </a:prstGeom>
          <a:noFill/>
        </p:spPr>
        <p:txBody>
          <a:bodyPr wrap="square">
            <a:spAutoFit/>
          </a:bodyPr>
          <a:lstStyle/>
          <a:p>
            <a:pPr algn="ctr"/>
            <a:r>
              <a:rPr lang="en-US" sz="4800" b="1" dirty="0">
                <a:latin typeface="Avenir Next LT Pro" panose="020B0504020202020204" pitchFamily="34" charset="0"/>
              </a:rPr>
              <a:t>Discuss </a:t>
            </a:r>
            <a:r>
              <a:rPr lang="en-US" sz="4800" dirty="0">
                <a:latin typeface="Avenir Next LT Pro" panose="020B0504020202020204" pitchFamily="34" charset="0"/>
              </a:rPr>
              <a:t>and</a:t>
            </a:r>
            <a:r>
              <a:rPr lang="en-US" sz="4800" b="1" dirty="0">
                <a:latin typeface="Avenir Next LT Pro" panose="020B0504020202020204" pitchFamily="34" charset="0"/>
              </a:rPr>
              <a:t> draw </a:t>
            </a:r>
            <a:r>
              <a:rPr lang="en-US" sz="4800" dirty="0">
                <a:latin typeface="Avenir Next LT Pro" panose="020B0504020202020204" pitchFamily="34" charset="0"/>
              </a:rPr>
              <a:t>your ideas to test what plants need to grow.</a:t>
            </a:r>
          </a:p>
        </p:txBody>
      </p:sp>
      <p:pic>
        <p:nvPicPr>
          <p:cNvPr id="7" name="Picture 6" descr="A picture containing text&#10;&#10;AI-generated content may be incorrect.">
            <a:extLst>
              <a:ext uri="{FF2B5EF4-FFF2-40B4-BE49-F238E27FC236}">
                <a16:creationId xmlns:a16="http://schemas.microsoft.com/office/drawing/2014/main" id="{1C1E0DE3-4DA3-0FB4-1DDA-4587C83D5911}"/>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spTree>
    <p:extLst>
      <p:ext uri="{BB962C8B-B14F-4D97-AF65-F5344CB8AC3E}">
        <p14:creationId xmlns:p14="http://schemas.microsoft.com/office/powerpoint/2010/main" val="1820504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904EA-0AB9-7408-2CED-FBE2F8A450E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4825974-9DE2-5AB6-7BF7-08262AB341D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F241BAB-79DA-F24F-CDC1-184D5E3E3064}"/>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F1AF1E63-A84E-CD17-CF68-FD2578444606}"/>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Explain</a:t>
            </a:r>
          </a:p>
        </p:txBody>
      </p:sp>
      <p:sp>
        <p:nvSpPr>
          <p:cNvPr id="12" name="TextBox 11">
            <a:extLst>
              <a:ext uri="{FF2B5EF4-FFF2-40B4-BE49-F238E27FC236}">
                <a16:creationId xmlns:a16="http://schemas.microsoft.com/office/drawing/2014/main" id="{81B07FB4-1C3B-EDBC-6A2B-C1BD7F0E305B}"/>
              </a:ext>
            </a:extLst>
          </p:cNvPr>
          <p:cNvSpPr txBox="1"/>
          <p:nvPr/>
        </p:nvSpPr>
        <p:spPr>
          <a:xfrm>
            <a:off x="1512827" y="2505670"/>
            <a:ext cx="9166345" cy="830997"/>
          </a:xfrm>
          <a:prstGeom prst="rect">
            <a:avLst/>
          </a:prstGeom>
          <a:noFill/>
        </p:spPr>
        <p:txBody>
          <a:bodyPr wrap="square">
            <a:spAutoFit/>
          </a:bodyPr>
          <a:lstStyle/>
          <a:p>
            <a:pPr algn="ctr"/>
            <a:r>
              <a:rPr lang="en-US" sz="4800" b="1" dirty="0">
                <a:latin typeface="Avenir Next LT Pro" panose="020B0504020202020204" pitchFamily="34" charset="0"/>
              </a:rPr>
              <a:t>Share Ideas</a:t>
            </a:r>
          </a:p>
        </p:txBody>
      </p:sp>
      <p:pic>
        <p:nvPicPr>
          <p:cNvPr id="7" name="Picture 6" descr="A picture containing text&#10;&#10;AI-generated content may be incorrect.">
            <a:extLst>
              <a:ext uri="{FF2B5EF4-FFF2-40B4-BE49-F238E27FC236}">
                <a16:creationId xmlns:a16="http://schemas.microsoft.com/office/drawing/2014/main" id="{4E235806-F178-D792-738A-07BB5A9CCDAE}"/>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spTree>
    <p:extLst>
      <p:ext uri="{BB962C8B-B14F-4D97-AF65-F5344CB8AC3E}">
        <p14:creationId xmlns:p14="http://schemas.microsoft.com/office/powerpoint/2010/main" val="635461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B62F3-0C5E-B0FE-D25A-7A08F304D1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618654E-E10D-482B-03A8-8EB40D698C9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D80C70C-38A7-0C01-18CF-EC58EB75977C}"/>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29339DED-5B66-1728-0301-398150F08CD7}"/>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Explain</a:t>
            </a:r>
          </a:p>
        </p:txBody>
      </p:sp>
      <p:sp>
        <p:nvSpPr>
          <p:cNvPr id="12" name="TextBox 11">
            <a:extLst>
              <a:ext uri="{FF2B5EF4-FFF2-40B4-BE49-F238E27FC236}">
                <a16:creationId xmlns:a16="http://schemas.microsoft.com/office/drawing/2014/main" id="{75E05077-8861-397C-8105-862CEE33FF88}"/>
              </a:ext>
            </a:extLst>
          </p:cNvPr>
          <p:cNvSpPr txBox="1"/>
          <p:nvPr/>
        </p:nvSpPr>
        <p:spPr>
          <a:xfrm>
            <a:off x="5111235" y="1592469"/>
            <a:ext cx="6283003" cy="3046988"/>
          </a:xfrm>
          <a:prstGeom prst="rect">
            <a:avLst/>
          </a:prstGeom>
          <a:noFill/>
        </p:spPr>
        <p:txBody>
          <a:bodyPr wrap="square">
            <a:spAutoFit/>
          </a:bodyPr>
          <a:lstStyle/>
          <a:p>
            <a:pPr algn="ctr"/>
            <a:r>
              <a:rPr lang="en-US" sz="4800" dirty="0">
                <a:latin typeface="Avenir Next LT Pro" panose="020B0504020202020204" pitchFamily="34" charset="0"/>
              </a:rPr>
              <a:t>How will we determine how much water or light to give the plant?</a:t>
            </a:r>
          </a:p>
        </p:txBody>
      </p:sp>
      <p:pic>
        <p:nvPicPr>
          <p:cNvPr id="7" name="Picture 6" descr="A picture containing text&#10;&#10;AI-generated content may be incorrect.">
            <a:extLst>
              <a:ext uri="{FF2B5EF4-FFF2-40B4-BE49-F238E27FC236}">
                <a16:creationId xmlns:a16="http://schemas.microsoft.com/office/drawing/2014/main" id="{92E2D405-B6D6-CE6C-0E92-551EFB0EB28F}"/>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pic>
        <p:nvPicPr>
          <p:cNvPr id="6" name="Picture 5" descr="Close up of seedlings in pots">
            <a:extLst>
              <a:ext uri="{FF2B5EF4-FFF2-40B4-BE49-F238E27FC236}">
                <a16:creationId xmlns:a16="http://schemas.microsoft.com/office/drawing/2014/main" id="{958ED09C-4EE9-6CF7-3571-3EF53B66D71D}"/>
              </a:ext>
            </a:extLst>
          </p:cNvPr>
          <p:cNvPicPr>
            <a:picLocks noChangeAspect="1"/>
          </p:cNvPicPr>
          <p:nvPr/>
        </p:nvPicPr>
        <p:blipFill>
          <a:blip r:embed="rId4">
            <a:extLst>
              <a:ext uri="{28A0092B-C50C-407E-A947-70E740481C1C}">
                <a14:useLocalDpi xmlns:a14="http://schemas.microsoft.com/office/drawing/2010/main" val="0"/>
              </a:ext>
            </a:extLst>
          </a:blip>
          <a:srcRect l="26272" r="27538"/>
          <a:stretch/>
        </p:blipFill>
        <p:spPr>
          <a:xfrm>
            <a:off x="1" y="0"/>
            <a:ext cx="4313472" cy="6231927"/>
          </a:xfrm>
          <a:prstGeom prst="rect">
            <a:avLst/>
          </a:prstGeom>
          <a:effectLst>
            <a:softEdge rad="635000"/>
          </a:effectLst>
        </p:spPr>
      </p:pic>
    </p:spTree>
    <p:extLst>
      <p:ext uri="{BB962C8B-B14F-4D97-AF65-F5344CB8AC3E}">
        <p14:creationId xmlns:p14="http://schemas.microsoft.com/office/powerpoint/2010/main" val="2794884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F704D-142F-6957-C492-F456CB3700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B6B288-305F-67C3-0345-C4BB22A9EA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5C7EA01-9B96-46F4-C885-8A31D6D16FDC}"/>
              </a:ext>
            </a:extLst>
          </p:cNvPr>
          <p:cNvSpPr txBox="1"/>
          <p:nvPr/>
        </p:nvSpPr>
        <p:spPr>
          <a:xfrm>
            <a:off x="11585241" y="6366393"/>
            <a:ext cx="52141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5313E0CD-B718-C184-E96D-1C41DC58801C}"/>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Explain</a:t>
            </a:r>
          </a:p>
        </p:txBody>
      </p:sp>
      <p:sp>
        <p:nvSpPr>
          <p:cNvPr id="12" name="TextBox 11">
            <a:extLst>
              <a:ext uri="{FF2B5EF4-FFF2-40B4-BE49-F238E27FC236}">
                <a16:creationId xmlns:a16="http://schemas.microsoft.com/office/drawing/2014/main" id="{CD35B472-8F90-FA16-9D9A-BA3A6548839D}"/>
              </a:ext>
            </a:extLst>
          </p:cNvPr>
          <p:cNvSpPr txBox="1"/>
          <p:nvPr/>
        </p:nvSpPr>
        <p:spPr>
          <a:xfrm>
            <a:off x="2460811" y="515505"/>
            <a:ext cx="9490395" cy="5262979"/>
          </a:xfrm>
          <a:prstGeom prst="rect">
            <a:avLst/>
          </a:prstGeom>
          <a:noFill/>
        </p:spPr>
        <p:txBody>
          <a:bodyPr wrap="square">
            <a:spAutoFit/>
          </a:bodyPr>
          <a:lstStyle/>
          <a:p>
            <a:pPr algn="ctr"/>
            <a:r>
              <a:rPr lang="en-US" sz="4800" dirty="0">
                <a:latin typeface="Avenir Next LT Pro" panose="020B0504020202020204" pitchFamily="34" charset="0"/>
              </a:rPr>
              <a:t>How will we measure changes?</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How often will we make observations and changes?</a:t>
            </a:r>
          </a:p>
          <a:p>
            <a:pPr algn="ctr"/>
            <a:endParaRPr lang="en-US" sz="4800" dirty="0">
              <a:latin typeface="Avenir Next LT Pro" panose="020B0504020202020204" pitchFamily="34" charset="0"/>
            </a:endParaRPr>
          </a:p>
          <a:p>
            <a:pPr algn="ctr"/>
            <a:r>
              <a:rPr lang="en-US" sz="4800" dirty="0">
                <a:latin typeface="Avenir Next LT Pro" panose="020B0504020202020204" pitchFamily="34" charset="0"/>
              </a:rPr>
              <a:t>How will we record our observations and changes?</a:t>
            </a:r>
          </a:p>
        </p:txBody>
      </p:sp>
      <p:pic>
        <p:nvPicPr>
          <p:cNvPr id="7" name="Picture 6" descr="A picture containing text&#10;&#10;AI-generated content may be incorrect.">
            <a:extLst>
              <a:ext uri="{FF2B5EF4-FFF2-40B4-BE49-F238E27FC236}">
                <a16:creationId xmlns:a16="http://schemas.microsoft.com/office/drawing/2014/main" id="{0451D9CC-35E9-82C6-6FF5-C21AE0D36F7E}"/>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pic>
        <p:nvPicPr>
          <p:cNvPr id="9" name="Graphic 8" descr="Ruler outline">
            <a:extLst>
              <a:ext uri="{FF2B5EF4-FFF2-40B4-BE49-F238E27FC236}">
                <a16:creationId xmlns:a16="http://schemas.microsoft.com/office/drawing/2014/main" id="{D42D3B18-8D66-2684-DB37-6B5DF96892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867057">
            <a:off x="-222762" y="1586994"/>
            <a:ext cx="3119999" cy="3119999"/>
          </a:xfrm>
          <a:prstGeom prst="rect">
            <a:avLst/>
          </a:prstGeom>
        </p:spPr>
      </p:pic>
    </p:spTree>
    <p:extLst>
      <p:ext uri="{BB962C8B-B14F-4D97-AF65-F5344CB8AC3E}">
        <p14:creationId xmlns:p14="http://schemas.microsoft.com/office/powerpoint/2010/main" val="165315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F1BCD-EB0F-C7ED-1348-4630B040BE0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4EAFB5-424B-A93D-3B14-DB52FCEC4FB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3F6EAEB-DCC8-87C2-4AFC-2A022ABA463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E453BA87-966B-E737-0959-8224C76C6DF3}"/>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Elaborate</a:t>
            </a:r>
          </a:p>
        </p:txBody>
      </p:sp>
      <p:pic>
        <p:nvPicPr>
          <p:cNvPr id="7" name="Picture 6" descr="A picture containing text&#10;&#10;AI-generated content may be incorrect.">
            <a:extLst>
              <a:ext uri="{FF2B5EF4-FFF2-40B4-BE49-F238E27FC236}">
                <a16:creationId xmlns:a16="http://schemas.microsoft.com/office/drawing/2014/main" id="{2F7EB61C-4AFB-31D2-5690-9C42BFC4A17C}"/>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grpSp>
        <p:nvGrpSpPr>
          <p:cNvPr id="3" name="Group 2">
            <a:extLst>
              <a:ext uri="{FF2B5EF4-FFF2-40B4-BE49-F238E27FC236}">
                <a16:creationId xmlns:a16="http://schemas.microsoft.com/office/drawing/2014/main" id="{2B72EE82-6A0A-1125-DAF8-7F522C155A7A}"/>
              </a:ext>
            </a:extLst>
          </p:cNvPr>
          <p:cNvGrpSpPr/>
          <p:nvPr/>
        </p:nvGrpSpPr>
        <p:grpSpPr>
          <a:xfrm>
            <a:off x="2665699" y="1310051"/>
            <a:ext cx="6860602" cy="4256267"/>
            <a:chOff x="1922928" y="435280"/>
            <a:chExt cx="8346143" cy="5400446"/>
          </a:xfrm>
        </p:grpSpPr>
        <p:pic>
          <p:nvPicPr>
            <p:cNvPr id="6" name="Picture 5" descr="Table&#10;&#10;AI-generated content may be incorrect.">
              <a:extLst>
                <a:ext uri="{FF2B5EF4-FFF2-40B4-BE49-F238E27FC236}">
                  <a16:creationId xmlns:a16="http://schemas.microsoft.com/office/drawing/2014/main" id="{BC0FE184-8931-017F-8EBF-789300140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2928" y="435280"/>
              <a:ext cx="4173071" cy="5400446"/>
            </a:xfrm>
            <a:prstGeom prst="rect">
              <a:avLst/>
            </a:prstGeom>
          </p:spPr>
        </p:pic>
        <p:pic>
          <p:nvPicPr>
            <p:cNvPr id="9" name="Picture 8" descr="Table&#10;&#10;AI-generated content may be incorrect.">
              <a:extLst>
                <a:ext uri="{FF2B5EF4-FFF2-40B4-BE49-F238E27FC236}">
                  <a16:creationId xmlns:a16="http://schemas.microsoft.com/office/drawing/2014/main" id="{F4F02059-C93B-4EFE-46FB-8DFA816795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435280"/>
              <a:ext cx="4173072" cy="5400446"/>
            </a:xfrm>
            <a:prstGeom prst="rect">
              <a:avLst/>
            </a:prstGeom>
          </p:spPr>
        </p:pic>
      </p:grpSp>
      <p:grpSp>
        <p:nvGrpSpPr>
          <p:cNvPr id="17" name="Group 16">
            <a:extLst>
              <a:ext uri="{FF2B5EF4-FFF2-40B4-BE49-F238E27FC236}">
                <a16:creationId xmlns:a16="http://schemas.microsoft.com/office/drawing/2014/main" id="{EC7AB4F8-887F-B2CD-3A3C-72D6A3A7C26E}"/>
              </a:ext>
            </a:extLst>
          </p:cNvPr>
          <p:cNvGrpSpPr/>
          <p:nvPr/>
        </p:nvGrpSpPr>
        <p:grpSpPr>
          <a:xfrm>
            <a:off x="241383" y="171922"/>
            <a:ext cx="2778902" cy="745627"/>
            <a:chOff x="241383" y="171922"/>
            <a:chExt cx="2778902" cy="745627"/>
          </a:xfrm>
        </p:grpSpPr>
        <p:sp>
          <p:nvSpPr>
            <p:cNvPr id="10" name="TextBox 14">
              <a:extLst>
                <a:ext uri="{FF2B5EF4-FFF2-40B4-BE49-F238E27FC236}">
                  <a16:creationId xmlns:a16="http://schemas.microsoft.com/office/drawing/2014/main" id="{DCE343BC-7B54-0826-8254-51A8FEA4DD79}"/>
                </a:ext>
              </a:extLst>
            </p:cNvPr>
            <p:cNvSpPr txBox="1"/>
            <p:nvPr/>
          </p:nvSpPr>
          <p:spPr>
            <a:xfrm>
              <a:off x="1573684" y="209663"/>
              <a:ext cx="1123950"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A4BD5C"/>
                  </a:solidFill>
                  <a:latin typeface="Avenir Next LT Pro" panose="020B0504020202020204" pitchFamily="34" charset="0"/>
                </a:rPr>
                <a:t>X</a:t>
              </a:r>
              <a:endParaRPr lang="en-US" sz="4000" b="1" dirty="0">
                <a:solidFill>
                  <a:srgbClr val="A4BD5C"/>
                </a:solidFill>
              </a:endParaRPr>
            </a:p>
          </p:txBody>
        </p:sp>
        <p:grpSp>
          <p:nvGrpSpPr>
            <p:cNvPr id="11" name="Group 10">
              <a:extLst>
                <a:ext uri="{FF2B5EF4-FFF2-40B4-BE49-F238E27FC236}">
                  <a16:creationId xmlns:a16="http://schemas.microsoft.com/office/drawing/2014/main" id="{077ED632-5037-AA28-34FD-4BE69C9AEC3C}"/>
                </a:ext>
              </a:extLst>
            </p:cNvPr>
            <p:cNvGrpSpPr/>
            <p:nvPr/>
          </p:nvGrpSpPr>
          <p:grpSpPr>
            <a:xfrm>
              <a:off x="241383" y="171922"/>
              <a:ext cx="2664602" cy="729562"/>
              <a:chOff x="191699" y="97370"/>
              <a:chExt cx="2664602" cy="729562"/>
            </a:xfrm>
          </p:grpSpPr>
          <p:pic>
            <p:nvPicPr>
              <p:cNvPr id="13" name="Picture 12" descr="A picture containing text, clipart&#10;&#10;AI-generated content may be incorrect.">
                <a:extLst>
                  <a:ext uri="{FF2B5EF4-FFF2-40B4-BE49-F238E27FC236}">
                    <a16:creationId xmlns:a16="http://schemas.microsoft.com/office/drawing/2014/main" id="{ED92DE17-80A2-53A3-04D9-FAC57C94DD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99" y="97370"/>
                <a:ext cx="610701" cy="729562"/>
              </a:xfrm>
              <a:prstGeom prst="rect">
                <a:avLst/>
              </a:prstGeom>
            </p:spPr>
          </p:pic>
          <p:sp>
            <p:nvSpPr>
              <p:cNvPr id="14" name="TextBox 10">
                <a:extLst>
                  <a:ext uri="{FF2B5EF4-FFF2-40B4-BE49-F238E27FC236}">
                    <a16:creationId xmlns:a16="http://schemas.microsoft.com/office/drawing/2014/main" id="{5192FD37-003A-FC96-3E5C-54FF164D6D68}"/>
                  </a:ext>
                </a:extLst>
              </p:cNvPr>
              <p:cNvSpPr txBox="1"/>
              <p:nvPr/>
            </p:nvSpPr>
            <p:spPr>
              <a:xfrm>
                <a:off x="802400" y="135111"/>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dirty="0">
                    <a:latin typeface="Avenir Next LT Pro" panose="020B0504020202020204" pitchFamily="34" charset="0"/>
                  </a:rPr>
                  <a:t>10</a:t>
                </a:r>
                <a:endParaRPr lang="en-US" sz="2800" b="1" i="1" dirty="0"/>
              </a:p>
            </p:txBody>
          </p:sp>
          <p:sp>
            <p:nvSpPr>
              <p:cNvPr id="15" name="TextBox 12">
                <a:extLst>
                  <a:ext uri="{FF2B5EF4-FFF2-40B4-BE49-F238E27FC236}">
                    <a16:creationId xmlns:a16="http://schemas.microsoft.com/office/drawing/2014/main" id="{B8678DBE-D5F6-1420-9289-5D3CD2937E16}"/>
                  </a:ext>
                </a:extLst>
              </p:cNvPr>
              <p:cNvSpPr txBox="1"/>
              <p:nvPr/>
            </p:nvSpPr>
            <p:spPr>
              <a:xfrm>
                <a:off x="688100" y="519831"/>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latin typeface="Avenir Next LT Pro" panose="020B0504020202020204" pitchFamily="34" charset="0"/>
                  </a:rPr>
                  <a:t>MINUTES</a:t>
                </a:r>
                <a:endParaRPr lang="en-US" sz="1200" b="1" i="1" dirty="0"/>
              </a:p>
            </p:txBody>
          </p:sp>
          <p:sp>
            <p:nvSpPr>
              <p:cNvPr id="16" name="TextBox 16">
                <a:extLst>
                  <a:ext uri="{FF2B5EF4-FFF2-40B4-BE49-F238E27FC236}">
                    <a16:creationId xmlns:a16="http://schemas.microsoft.com/office/drawing/2014/main" id="{6EDBEA9D-CBA5-2B90-B3AD-CA0F3155FF26}"/>
                  </a:ext>
                </a:extLst>
              </p:cNvPr>
              <p:cNvSpPr txBox="1"/>
              <p:nvPr/>
            </p:nvSpPr>
            <p:spPr>
              <a:xfrm>
                <a:off x="2134701" y="135110"/>
                <a:ext cx="721600"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i="1" dirty="0">
                    <a:latin typeface="Avenir Next LT Pro" panose="020B0504020202020204" pitchFamily="34" charset="0"/>
                  </a:rPr>
                  <a:t>6</a:t>
                </a:r>
                <a:endParaRPr lang="en-US" sz="2800" b="1" i="1" dirty="0"/>
              </a:p>
            </p:txBody>
          </p:sp>
        </p:grpSp>
        <p:sp>
          <p:nvSpPr>
            <p:cNvPr id="12" name="TextBox 17">
              <a:extLst>
                <a:ext uri="{FF2B5EF4-FFF2-40B4-BE49-F238E27FC236}">
                  <a16:creationId xmlns:a16="http://schemas.microsoft.com/office/drawing/2014/main" id="{AD4E09CF-6060-9A01-3033-671DC14B126C}"/>
                </a:ext>
              </a:extLst>
            </p:cNvPr>
            <p:cNvSpPr txBox="1"/>
            <p:nvPr/>
          </p:nvSpPr>
          <p:spPr>
            <a:xfrm>
              <a:off x="2070085" y="602165"/>
              <a:ext cx="9502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a:latin typeface="Avenir Next LT Pro" panose="020B0504020202020204" pitchFamily="34" charset="0"/>
                </a:rPr>
                <a:t>DAYS</a:t>
              </a:r>
              <a:endParaRPr lang="en-US" sz="1200" b="1" i="1" dirty="0"/>
            </a:p>
          </p:txBody>
        </p:sp>
      </p:grpSp>
      <p:pic>
        <p:nvPicPr>
          <p:cNvPr id="8" name="Picture 7" descr="A picture containing text, silhouette&#10;&#10;AI-generated content may be incorrect.">
            <a:extLst>
              <a:ext uri="{FF2B5EF4-FFF2-40B4-BE49-F238E27FC236}">
                <a16:creationId xmlns:a16="http://schemas.microsoft.com/office/drawing/2014/main" id="{47F377CC-5427-CB0D-B98F-3CBAF19AC3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9629" y="122275"/>
            <a:ext cx="967027" cy="1356836"/>
          </a:xfrm>
          <a:prstGeom prst="rect">
            <a:avLst/>
          </a:prstGeom>
        </p:spPr>
      </p:pic>
    </p:spTree>
    <p:extLst>
      <p:ext uri="{BB962C8B-B14F-4D97-AF65-F5344CB8AC3E}">
        <p14:creationId xmlns:p14="http://schemas.microsoft.com/office/powerpoint/2010/main" val="771871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2AADA-D31F-9AED-7750-EDBAA9F7EF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C26297-75BC-0BD8-1D41-C3FE218C0C1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BE6CCAA-2370-2755-2BB9-FD6BD44FCF90}"/>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C4AEC233-732E-BC84-620B-E3B8661B7849}"/>
              </a:ext>
            </a:extLst>
          </p:cNvPr>
          <p:cNvSpPr txBox="1"/>
          <p:nvPr/>
        </p:nvSpPr>
        <p:spPr>
          <a:xfrm>
            <a:off x="597408" y="6366393"/>
            <a:ext cx="865416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Elaborate</a:t>
            </a:r>
          </a:p>
        </p:txBody>
      </p:sp>
      <p:sp>
        <p:nvSpPr>
          <p:cNvPr id="12" name="TextBox 11">
            <a:extLst>
              <a:ext uri="{FF2B5EF4-FFF2-40B4-BE49-F238E27FC236}">
                <a16:creationId xmlns:a16="http://schemas.microsoft.com/office/drawing/2014/main" id="{0FBE02BD-3A69-B7E1-15FE-51D02ED853F1}"/>
              </a:ext>
            </a:extLst>
          </p:cNvPr>
          <p:cNvSpPr txBox="1"/>
          <p:nvPr/>
        </p:nvSpPr>
        <p:spPr>
          <a:xfrm>
            <a:off x="597408" y="1232237"/>
            <a:ext cx="5884074" cy="3785652"/>
          </a:xfrm>
          <a:prstGeom prst="rect">
            <a:avLst/>
          </a:prstGeom>
          <a:noFill/>
        </p:spPr>
        <p:txBody>
          <a:bodyPr wrap="square">
            <a:spAutoFit/>
          </a:bodyPr>
          <a:lstStyle/>
          <a:p>
            <a:pPr algn="ctr"/>
            <a:r>
              <a:rPr lang="en-US" sz="4800" dirty="0">
                <a:latin typeface="Avenir Next LT Pro" panose="020B0504020202020204" pitchFamily="34" charset="0"/>
              </a:rPr>
              <a:t>Based on what we found in our data sheets, what do plants need to grow and survive?</a:t>
            </a:r>
          </a:p>
        </p:txBody>
      </p:sp>
      <p:pic>
        <p:nvPicPr>
          <p:cNvPr id="7" name="Picture 6" descr="A picture containing text&#10;&#10;AI-generated content may be incorrect.">
            <a:extLst>
              <a:ext uri="{FF2B5EF4-FFF2-40B4-BE49-F238E27FC236}">
                <a16:creationId xmlns:a16="http://schemas.microsoft.com/office/drawing/2014/main" id="{65FA4250-6C86-10D7-F8E0-01ED1F2578F2}"/>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pic>
        <p:nvPicPr>
          <p:cNvPr id="6" name="Picture 5" descr="Young plant in the morning light">
            <a:extLst>
              <a:ext uri="{FF2B5EF4-FFF2-40B4-BE49-F238E27FC236}">
                <a16:creationId xmlns:a16="http://schemas.microsoft.com/office/drawing/2014/main" id="{89D0AF59-1926-D1F8-19D1-B0A223BCA758}"/>
              </a:ext>
            </a:extLst>
          </p:cNvPr>
          <p:cNvPicPr>
            <a:picLocks noChangeAspect="1"/>
          </p:cNvPicPr>
          <p:nvPr/>
        </p:nvPicPr>
        <p:blipFill>
          <a:blip r:embed="rId4">
            <a:extLst>
              <a:ext uri="{28A0092B-C50C-407E-A947-70E740481C1C}">
                <a14:useLocalDpi xmlns:a14="http://schemas.microsoft.com/office/drawing/2010/main" val="0"/>
              </a:ext>
            </a:extLst>
          </a:blip>
          <a:srcRect r="42714"/>
          <a:stretch/>
        </p:blipFill>
        <p:spPr>
          <a:xfrm>
            <a:off x="6846156" y="0"/>
            <a:ext cx="5348120" cy="6231928"/>
          </a:xfrm>
          <a:prstGeom prst="rect">
            <a:avLst/>
          </a:prstGeom>
          <a:effectLst>
            <a:softEdge rad="635000"/>
          </a:effectLst>
        </p:spPr>
      </p:pic>
    </p:spTree>
    <p:extLst>
      <p:ext uri="{BB962C8B-B14F-4D97-AF65-F5344CB8AC3E}">
        <p14:creationId xmlns:p14="http://schemas.microsoft.com/office/powerpoint/2010/main" val="847680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AD294-B9CE-68D4-2C07-3DBA4B085A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4C9095D-339F-3ED3-421E-6F15F14AA57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AF76733-0BC7-2A5E-27FA-DA5848B8C97A}"/>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CCD0D8B6-1F41-2C8F-68BA-15DD6E24131C}"/>
              </a:ext>
            </a:extLst>
          </p:cNvPr>
          <p:cNvSpPr txBox="1"/>
          <p:nvPr/>
        </p:nvSpPr>
        <p:spPr>
          <a:xfrm>
            <a:off x="597408" y="6366393"/>
            <a:ext cx="968959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Elaborate</a:t>
            </a:r>
          </a:p>
        </p:txBody>
      </p:sp>
      <p:pic>
        <p:nvPicPr>
          <p:cNvPr id="3" name="Picture 2">
            <a:extLst>
              <a:ext uri="{FF2B5EF4-FFF2-40B4-BE49-F238E27FC236}">
                <a16:creationId xmlns:a16="http://schemas.microsoft.com/office/drawing/2014/main" id="{82E6DE14-28F0-599E-5361-84D1942669D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6" name="Picture 5" descr="A picture containing text&#10;&#10;AI-generated content may be incorrect.">
            <a:extLst>
              <a:ext uri="{FF2B5EF4-FFF2-40B4-BE49-F238E27FC236}">
                <a16:creationId xmlns:a16="http://schemas.microsoft.com/office/drawing/2014/main" id="{BD9DB8D1-573B-8E89-73FC-F0FF4B63E5D0}"/>
              </a:ext>
            </a:extLst>
          </p:cNvPr>
          <p:cNvPicPr>
            <a:picLocks noChangeAspect="1"/>
          </p:cNvPicPr>
          <p:nvPr/>
        </p:nvPicPr>
        <p:blipFill>
          <a:blip r:embed="rId5">
            <a:extLst>
              <a:ext uri="{28A0092B-C50C-407E-A947-70E740481C1C}">
                <a14:useLocalDpi xmlns:a14="http://schemas.microsoft.com/office/drawing/2010/main" val="0"/>
              </a:ext>
            </a:extLst>
          </a:blip>
          <a:srcRect l="21915" t="19442"/>
          <a:stretch/>
        </p:blipFill>
        <p:spPr>
          <a:xfrm>
            <a:off x="100659" y="6285343"/>
            <a:ext cx="521415" cy="531431"/>
          </a:xfrm>
          <a:prstGeom prst="rect">
            <a:avLst/>
          </a:prstGeom>
        </p:spPr>
      </p:pic>
    </p:spTree>
    <p:extLst>
      <p:ext uri="{BB962C8B-B14F-4D97-AF65-F5344CB8AC3E}">
        <p14:creationId xmlns:p14="http://schemas.microsoft.com/office/powerpoint/2010/main" val="1913170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DBB56-3935-80B5-46E6-60D0598D5DE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DDDEA1-B61D-9F4B-E816-C89E5298719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6AC900B-F28B-7399-A68B-7576752C7B32}"/>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63C45D95-C649-CC13-C056-2497D36BAB22}"/>
              </a:ext>
            </a:extLst>
          </p:cNvPr>
          <p:cNvSpPr txBox="1"/>
          <p:nvPr/>
        </p:nvSpPr>
        <p:spPr>
          <a:xfrm>
            <a:off x="597408" y="6366393"/>
            <a:ext cx="865416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Evaluate</a:t>
            </a:r>
          </a:p>
        </p:txBody>
      </p:sp>
      <p:sp>
        <p:nvSpPr>
          <p:cNvPr id="12" name="TextBox 11">
            <a:extLst>
              <a:ext uri="{FF2B5EF4-FFF2-40B4-BE49-F238E27FC236}">
                <a16:creationId xmlns:a16="http://schemas.microsoft.com/office/drawing/2014/main" id="{B8549D37-5ACC-B7E1-461E-8325818D672D}"/>
              </a:ext>
            </a:extLst>
          </p:cNvPr>
          <p:cNvSpPr txBox="1"/>
          <p:nvPr/>
        </p:nvSpPr>
        <p:spPr>
          <a:xfrm>
            <a:off x="1728574" y="2239675"/>
            <a:ext cx="8734851" cy="1569660"/>
          </a:xfrm>
          <a:prstGeom prst="rect">
            <a:avLst/>
          </a:prstGeom>
          <a:noFill/>
        </p:spPr>
        <p:txBody>
          <a:bodyPr wrap="square">
            <a:spAutoFit/>
          </a:bodyPr>
          <a:lstStyle/>
          <a:p>
            <a:pPr algn="ctr"/>
            <a:r>
              <a:rPr lang="en-US" sz="4800" dirty="0">
                <a:latin typeface="Avenir Next LT Pro" panose="020B0504020202020204" pitchFamily="34" charset="0"/>
              </a:rPr>
              <a:t>Create a T-chart comparing plant and animal needs.</a:t>
            </a:r>
          </a:p>
        </p:txBody>
      </p:sp>
      <p:pic>
        <p:nvPicPr>
          <p:cNvPr id="7" name="Picture 6" descr="A picture containing text&#10;&#10;AI-generated content may be incorrect.">
            <a:extLst>
              <a:ext uri="{FF2B5EF4-FFF2-40B4-BE49-F238E27FC236}">
                <a16:creationId xmlns:a16="http://schemas.microsoft.com/office/drawing/2014/main" id="{8DDDB107-1377-272D-4924-F3B23F8E9DA6}"/>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spTree>
    <p:extLst>
      <p:ext uri="{BB962C8B-B14F-4D97-AF65-F5344CB8AC3E}">
        <p14:creationId xmlns:p14="http://schemas.microsoft.com/office/powerpoint/2010/main" val="308759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A8A1-7B99-FB38-CAEF-F407D46117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9FE4A2-CC35-6291-FB5D-0C7F816CD66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0BF682A-38A7-CA03-18EE-CA8865F0819C}"/>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9E6AAF59-3A27-04BC-5CEB-028094971849}"/>
              </a:ext>
            </a:extLst>
          </p:cNvPr>
          <p:cNvSpPr txBox="1"/>
          <p:nvPr/>
        </p:nvSpPr>
        <p:spPr>
          <a:xfrm>
            <a:off x="597408" y="6366393"/>
            <a:ext cx="865416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Evaluate</a:t>
            </a:r>
          </a:p>
        </p:txBody>
      </p:sp>
      <p:sp>
        <p:nvSpPr>
          <p:cNvPr id="12" name="TextBox 11">
            <a:extLst>
              <a:ext uri="{FF2B5EF4-FFF2-40B4-BE49-F238E27FC236}">
                <a16:creationId xmlns:a16="http://schemas.microsoft.com/office/drawing/2014/main" id="{06E2D177-9A21-1218-E907-7EB0D89ACA6A}"/>
              </a:ext>
            </a:extLst>
          </p:cNvPr>
          <p:cNvSpPr txBox="1"/>
          <p:nvPr/>
        </p:nvSpPr>
        <p:spPr>
          <a:xfrm>
            <a:off x="1634445" y="1930393"/>
            <a:ext cx="8923110" cy="2308324"/>
          </a:xfrm>
          <a:prstGeom prst="rect">
            <a:avLst/>
          </a:prstGeom>
          <a:noFill/>
        </p:spPr>
        <p:txBody>
          <a:bodyPr wrap="square">
            <a:spAutoFit/>
          </a:bodyPr>
          <a:lstStyle/>
          <a:p>
            <a:pPr algn="ctr"/>
            <a:r>
              <a:rPr lang="en-US" sz="4800" dirty="0">
                <a:latin typeface="Avenir Next LT Pro" panose="020B0504020202020204" pitchFamily="34" charset="0"/>
              </a:rPr>
              <a:t>How does the availability of needs (light, food, water) affect organisms’ ability to survive?</a:t>
            </a:r>
          </a:p>
        </p:txBody>
      </p:sp>
      <p:pic>
        <p:nvPicPr>
          <p:cNvPr id="7" name="Picture 6" descr="A picture containing text&#10;&#10;AI-generated content may be incorrect.">
            <a:extLst>
              <a:ext uri="{FF2B5EF4-FFF2-40B4-BE49-F238E27FC236}">
                <a16:creationId xmlns:a16="http://schemas.microsoft.com/office/drawing/2014/main" id="{9BA74B34-092E-37FA-0ED6-6FDD10341DDD}"/>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spTree>
    <p:extLst>
      <p:ext uri="{BB962C8B-B14F-4D97-AF65-F5344CB8AC3E}">
        <p14:creationId xmlns:p14="http://schemas.microsoft.com/office/powerpoint/2010/main" val="655185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806CA-F427-321D-6FF7-AD1FA87736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3282C8-DB29-E321-6355-C5AC6679F22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8594735-0F7B-A04B-43D4-C9F27CA6CFEE}"/>
              </a:ext>
            </a:extLst>
          </p:cNvPr>
          <p:cNvSpPr txBox="1"/>
          <p:nvPr/>
        </p:nvSpPr>
        <p:spPr>
          <a:xfrm>
            <a:off x="11594593" y="6366393"/>
            <a:ext cx="51206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7F464303-CFCF-514B-4CEC-FD31A44085FB}"/>
              </a:ext>
            </a:extLst>
          </p:cNvPr>
          <p:cNvSpPr txBox="1"/>
          <p:nvPr/>
        </p:nvSpPr>
        <p:spPr>
          <a:xfrm>
            <a:off x="597408" y="6366393"/>
            <a:ext cx="1045607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Cross-Curricular Extension</a:t>
            </a:r>
          </a:p>
        </p:txBody>
      </p:sp>
      <p:sp>
        <p:nvSpPr>
          <p:cNvPr id="12" name="TextBox 11">
            <a:extLst>
              <a:ext uri="{FF2B5EF4-FFF2-40B4-BE49-F238E27FC236}">
                <a16:creationId xmlns:a16="http://schemas.microsoft.com/office/drawing/2014/main" id="{439AB8AC-32F3-5BC6-A038-E44D20064916}"/>
              </a:ext>
            </a:extLst>
          </p:cNvPr>
          <p:cNvSpPr txBox="1"/>
          <p:nvPr/>
        </p:nvSpPr>
        <p:spPr>
          <a:xfrm>
            <a:off x="812561" y="1905506"/>
            <a:ext cx="7307668" cy="3046988"/>
          </a:xfrm>
          <a:prstGeom prst="rect">
            <a:avLst/>
          </a:prstGeom>
          <a:noFill/>
        </p:spPr>
        <p:txBody>
          <a:bodyPr wrap="square">
            <a:spAutoFit/>
          </a:bodyPr>
          <a:lstStyle/>
          <a:p>
            <a:pPr algn="ctr"/>
            <a:r>
              <a:rPr lang="en-US" sz="4800" dirty="0">
                <a:latin typeface="Avenir Next LT Pro" panose="020B0504020202020204" pitchFamily="34" charset="0"/>
              </a:rPr>
              <a:t>Write and illustrate a story about your growing plant seedling and how it lives day to day.</a:t>
            </a:r>
          </a:p>
        </p:txBody>
      </p:sp>
      <p:pic>
        <p:nvPicPr>
          <p:cNvPr id="7" name="Picture 6" descr="A picture containing text&#10;&#10;AI-generated content may be incorrect.">
            <a:extLst>
              <a:ext uri="{FF2B5EF4-FFF2-40B4-BE49-F238E27FC236}">
                <a16:creationId xmlns:a16="http://schemas.microsoft.com/office/drawing/2014/main" id="{FFC45836-A8DC-D036-47E1-2352E7F70999}"/>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grpSp>
        <p:nvGrpSpPr>
          <p:cNvPr id="3" name="Group 2">
            <a:extLst>
              <a:ext uri="{FF2B5EF4-FFF2-40B4-BE49-F238E27FC236}">
                <a16:creationId xmlns:a16="http://schemas.microsoft.com/office/drawing/2014/main" id="{A264A575-4A36-048F-311C-4EC289DD9AD8}"/>
              </a:ext>
            </a:extLst>
          </p:cNvPr>
          <p:cNvGrpSpPr/>
          <p:nvPr/>
        </p:nvGrpSpPr>
        <p:grpSpPr>
          <a:xfrm>
            <a:off x="1949300" y="220720"/>
            <a:ext cx="8293399" cy="657225"/>
            <a:chOff x="1733481" y="200089"/>
            <a:chExt cx="8293399" cy="657225"/>
          </a:xfrm>
        </p:grpSpPr>
        <p:sp>
          <p:nvSpPr>
            <p:cNvPr id="6" name="TextBox 5">
              <a:extLst>
                <a:ext uri="{FF2B5EF4-FFF2-40B4-BE49-F238E27FC236}">
                  <a16:creationId xmlns:a16="http://schemas.microsoft.com/office/drawing/2014/main" id="{52ADB699-6925-2A40-8A5D-357A37322185}"/>
                </a:ext>
              </a:extLst>
            </p:cNvPr>
            <p:cNvSpPr txBox="1"/>
            <p:nvPr/>
          </p:nvSpPr>
          <p:spPr>
            <a:xfrm>
              <a:off x="1733481" y="236313"/>
              <a:ext cx="7410519" cy="584775"/>
            </a:xfrm>
            <a:prstGeom prst="rect">
              <a:avLst/>
            </a:prstGeom>
            <a:noFill/>
          </p:spPr>
          <p:txBody>
            <a:bodyPr wrap="square">
              <a:spAutoFit/>
            </a:bodyPr>
            <a:lstStyle/>
            <a:p>
              <a:pPr algn="ctr"/>
              <a:r>
                <a:rPr lang="en-US" sz="3200" b="1" dirty="0">
                  <a:latin typeface="Avenir Next LT Pro"/>
                </a:rPr>
                <a:t>Optional: Cross-Curricular Extension</a:t>
              </a:r>
              <a:endParaRPr lang="en-US" sz="3200" dirty="0"/>
            </a:p>
          </p:txBody>
        </p:sp>
        <p:pic>
          <p:nvPicPr>
            <p:cNvPr id="8" name="Picture 7" descr="A picture containing clipart&#10;&#10;AI-generated content may be incorrect.">
              <a:extLst>
                <a:ext uri="{FF2B5EF4-FFF2-40B4-BE49-F238E27FC236}">
                  <a16:creationId xmlns:a16="http://schemas.microsoft.com/office/drawing/2014/main" id="{4394E628-3C7F-99F8-608E-FC5C8F05585F}"/>
                </a:ext>
              </a:extLst>
            </p:cNvPr>
            <p:cNvPicPr>
              <a:picLocks noChangeAspect="1"/>
            </p:cNvPicPr>
            <p:nvPr/>
          </p:nvPicPr>
          <p:blipFill>
            <a:blip r:embed="rId4"/>
            <a:stretch>
              <a:fillRect/>
            </a:stretch>
          </p:blipFill>
          <p:spPr>
            <a:xfrm>
              <a:off x="9293455" y="200089"/>
              <a:ext cx="733425" cy="657225"/>
            </a:xfrm>
            <a:prstGeom prst="rect">
              <a:avLst/>
            </a:prstGeom>
          </p:spPr>
        </p:pic>
      </p:grpSp>
      <p:pic>
        <p:nvPicPr>
          <p:cNvPr id="10" name="Graphic 9" descr="Storytelling with solid fill">
            <a:extLst>
              <a:ext uri="{FF2B5EF4-FFF2-40B4-BE49-F238E27FC236}">
                <a16:creationId xmlns:a16="http://schemas.microsoft.com/office/drawing/2014/main" id="{4FF715C6-732F-4583-1BD9-4E9E13DD2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1742" y="2121154"/>
            <a:ext cx="2283797" cy="2283797"/>
          </a:xfrm>
          <a:prstGeom prst="rect">
            <a:avLst/>
          </a:prstGeom>
        </p:spPr>
      </p:pic>
    </p:spTree>
    <p:extLst>
      <p:ext uri="{BB962C8B-B14F-4D97-AF65-F5344CB8AC3E}">
        <p14:creationId xmlns:p14="http://schemas.microsoft.com/office/powerpoint/2010/main" val="4181676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684576" y="1592470"/>
            <a:ext cx="6658742" cy="1015663"/>
          </a:xfrm>
          <a:prstGeom prst="rect">
            <a:avLst/>
          </a:prstGeom>
          <a:noFill/>
        </p:spPr>
        <p:txBody>
          <a:bodyPr wrap="square">
            <a:spAutoFit/>
          </a:bodyPr>
          <a:lstStyle/>
          <a:p>
            <a:pPr algn="ctr"/>
            <a:r>
              <a:rPr lang="en-US" sz="6000" dirty="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455358" y="2841158"/>
            <a:ext cx="7117178" cy="1754326"/>
          </a:xfrm>
          <a:prstGeom prst="rect">
            <a:avLst/>
          </a:prstGeom>
          <a:noFill/>
        </p:spPr>
        <p:txBody>
          <a:bodyPr wrap="square">
            <a:spAutoFit/>
          </a:bodyPr>
          <a:lstStyle/>
          <a:p>
            <a:pPr algn="ctr"/>
            <a:r>
              <a:rPr lang="en-US" sz="5400" dirty="0">
                <a:latin typeface="Avenir Next LT Pro" panose="020B0504020202020204" pitchFamily="34" charset="0"/>
              </a:rPr>
              <a:t>What do plants need to grow?</a:t>
            </a:r>
          </a:p>
        </p:txBody>
      </p:sp>
      <p:pic>
        <p:nvPicPr>
          <p:cNvPr id="7" name="Picture 6" descr="A picture containing text&#10;&#10;AI-generated content may be incorrect.">
            <a:extLst>
              <a:ext uri="{FF2B5EF4-FFF2-40B4-BE49-F238E27FC236}">
                <a16:creationId xmlns:a16="http://schemas.microsoft.com/office/drawing/2014/main" id="{2A963CA7-15E5-7E2D-C8CA-46899071B85E}"/>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pic>
        <p:nvPicPr>
          <p:cNvPr id="3074" name="Picture 2" descr="061422&amp;#32;osage&amp;#32;prairie&amp;#32;ptg-65">
            <a:extLst>
              <a:ext uri="{FF2B5EF4-FFF2-40B4-BE49-F238E27FC236}">
                <a16:creationId xmlns:a16="http://schemas.microsoft.com/office/drawing/2014/main" id="{BD1198C6-DD48-76C7-96CA-2A4374CC0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894" y="0"/>
            <a:ext cx="4164106" cy="623749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D7BF-4956-22AC-1FEA-512BB1E852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25EFE4-9715-FE80-CDA8-4E0B744DE1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376A29-1E7E-535D-04CD-D8ED216A28F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7E93AC1-110C-8080-D4D1-57CADDF3502B}"/>
              </a:ext>
            </a:extLst>
          </p:cNvPr>
          <p:cNvSpPr txBox="1"/>
          <p:nvPr/>
        </p:nvSpPr>
        <p:spPr>
          <a:xfrm>
            <a:off x="597408" y="6366393"/>
            <a:ext cx="7137921"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Engage</a:t>
            </a:r>
          </a:p>
        </p:txBody>
      </p:sp>
      <p:pic>
        <p:nvPicPr>
          <p:cNvPr id="3" name="Picture 2">
            <a:extLst>
              <a:ext uri="{FF2B5EF4-FFF2-40B4-BE49-F238E27FC236}">
                <a16:creationId xmlns:a16="http://schemas.microsoft.com/office/drawing/2014/main" id="{0EFBA823-D959-7E0F-4C50-401D3A1029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6" name="Picture 5" descr="A picture containing text&#10;&#10;AI-generated content may be incorrect.">
            <a:extLst>
              <a:ext uri="{FF2B5EF4-FFF2-40B4-BE49-F238E27FC236}">
                <a16:creationId xmlns:a16="http://schemas.microsoft.com/office/drawing/2014/main" id="{4F9DF04E-DBFF-86BF-27D8-86811B393C36}"/>
              </a:ext>
            </a:extLst>
          </p:cNvPr>
          <p:cNvPicPr>
            <a:picLocks noChangeAspect="1"/>
          </p:cNvPicPr>
          <p:nvPr/>
        </p:nvPicPr>
        <p:blipFill>
          <a:blip r:embed="rId5">
            <a:extLst>
              <a:ext uri="{28A0092B-C50C-407E-A947-70E740481C1C}">
                <a14:useLocalDpi xmlns:a14="http://schemas.microsoft.com/office/drawing/2010/main" val="0"/>
              </a:ext>
            </a:extLst>
          </a:blip>
          <a:srcRect l="21915" t="19442"/>
          <a:stretch/>
        </p:blipFill>
        <p:spPr>
          <a:xfrm>
            <a:off x="100659" y="6285343"/>
            <a:ext cx="521415" cy="531431"/>
          </a:xfrm>
          <a:prstGeom prst="rect">
            <a:avLst/>
          </a:prstGeom>
        </p:spPr>
      </p:pic>
    </p:spTree>
    <p:extLst>
      <p:ext uri="{BB962C8B-B14F-4D97-AF65-F5344CB8AC3E}">
        <p14:creationId xmlns:p14="http://schemas.microsoft.com/office/powerpoint/2010/main" val="299297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A387A-EA36-D14F-74FF-B9C4EE8F59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C6872D-6FFF-DBB2-BB84-E3672F48F82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1823F2B-B90A-43B6-1FD0-BF54781D45D1}"/>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74E50357-8847-335C-AFAE-9D0E7C0F217A}"/>
              </a:ext>
            </a:extLst>
          </p:cNvPr>
          <p:cNvSpPr txBox="1"/>
          <p:nvPr/>
        </p:nvSpPr>
        <p:spPr>
          <a:xfrm>
            <a:off x="597408" y="6366393"/>
            <a:ext cx="7137921"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Engage</a:t>
            </a:r>
          </a:p>
        </p:txBody>
      </p:sp>
      <p:pic>
        <p:nvPicPr>
          <p:cNvPr id="6" name="Picture 5" descr="A picture containing text&#10;&#10;AI-generated content may be incorrect.">
            <a:extLst>
              <a:ext uri="{FF2B5EF4-FFF2-40B4-BE49-F238E27FC236}">
                <a16:creationId xmlns:a16="http://schemas.microsoft.com/office/drawing/2014/main" id="{B3C95F05-822F-30E9-1335-720949D13145}"/>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100659" y="6285343"/>
            <a:ext cx="521415" cy="531431"/>
          </a:xfrm>
          <a:prstGeom prst="rect">
            <a:avLst/>
          </a:prstGeom>
        </p:spPr>
      </p:pic>
      <p:pic>
        <p:nvPicPr>
          <p:cNvPr id="8" name="Picture 7" descr="A picture containing text&#10;&#10;AI-generated content may be incorrect.">
            <a:extLst>
              <a:ext uri="{FF2B5EF4-FFF2-40B4-BE49-F238E27FC236}">
                <a16:creationId xmlns:a16="http://schemas.microsoft.com/office/drawing/2014/main" id="{06BCC9FB-D54F-008E-02A9-5E81E0EF1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59" y="122275"/>
            <a:ext cx="4617192" cy="5975189"/>
          </a:xfrm>
          <a:prstGeom prst="rect">
            <a:avLst/>
          </a:prstGeom>
          <a:ln>
            <a:solidFill>
              <a:schemeClr val="tx1"/>
            </a:solidFill>
          </a:ln>
        </p:spPr>
      </p:pic>
      <p:pic>
        <p:nvPicPr>
          <p:cNvPr id="9" name="Picture 8" descr="A picture containing text&#10;&#10;AI-generated content may be incorrect.">
            <a:extLst>
              <a:ext uri="{FF2B5EF4-FFF2-40B4-BE49-F238E27FC236}">
                <a16:creationId xmlns:a16="http://schemas.microsoft.com/office/drawing/2014/main" id="{35AA240F-EAFE-C957-9821-78D573BB3985}"/>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830481" y="122275"/>
            <a:ext cx="1194816" cy="1205896"/>
          </a:xfrm>
          <a:prstGeom prst="rect">
            <a:avLst/>
          </a:prstGeom>
        </p:spPr>
      </p:pic>
      <p:sp>
        <p:nvSpPr>
          <p:cNvPr id="11" name="TextBox 10">
            <a:extLst>
              <a:ext uri="{FF2B5EF4-FFF2-40B4-BE49-F238E27FC236}">
                <a16:creationId xmlns:a16="http://schemas.microsoft.com/office/drawing/2014/main" id="{9BA201FD-459E-F87A-45F8-F0FC42BDDC75}"/>
              </a:ext>
            </a:extLst>
          </p:cNvPr>
          <p:cNvSpPr txBox="1"/>
          <p:nvPr/>
        </p:nvSpPr>
        <p:spPr>
          <a:xfrm>
            <a:off x="5012392" y="371280"/>
            <a:ext cx="6098240" cy="707886"/>
          </a:xfrm>
          <a:prstGeom prst="rect">
            <a:avLst/>
          </a:prstGeom>
          <a:noFill/>
        </p:spPr>
        <p:txBody>
          <a:bodyPr wrap="square">
            <a:spAutoFit/>
          </a:bodyPr>
          <a:lstStyle/>
          <a:p>
            <a:r>
              <a:rPr lang="en-US" sz="4000" dirty="0">
                <a:solidFill>
                  <a:schemeClr val="accent2"/>
                </a:solidFill>
                <a:latin typeface="Shadows Into Light Two" panose="02000506000000020004" pitchFamily="2" charset="0"/>
              </a:rPr>
              <a:t>We All Have Needs</a:t>
            </a:r>
            <a:endParaRPr lang="en-US" sz="4000" dirty="0"/>
          </a:p>
        </p:txBody>
      </p:sp>
      <p:sp>
        <p:nvSpPr>
          <p:cNvPr id="13" name="TextBox 12">
            <a:extLst>
              <a:ext uri="{FF2B5EF4-FFF2-40B4-BE49-F238E27FC236}">
                <a16:creationId xmlns:a16="http://schemas.microsoft.com/office/drawing/2014/main" id="{32C65DE2-6C71-7B8B-BD3A-8598C73B2E51}"/>
              </a:ext>
            </a:extLst>
          </p:cNvPr>
          <p:cNvSpPr txBox="1"/>
          <p:nvPr/>
        </p:nvSpPr>
        <p:spPr>
          <a:xfrm>
            <a:off x="4912791" y="1462635"/>
            <a:ext cx="7112506" cy="3970318"/>
          </a:xfrm>
          <a:prstGeom prst="rect">
            <a:avLst/>
          </a:prstGeom>
          <a:noFill/>
        </p:spPr>
        <p:txBody>
          <a:bodyPr wrap="square">
            <a:spAutoFit/>
          </a:bodyPr>
          <a:lstStyle/>
          <a:p>
            <a:r>
              <a:rPr lang="en-US" sz="3600" dirty="0">
                <a:latin typeface="Avenir Next LT Pro" panose="020B0504020202020204" pitchFamily="34" charset="0"/>
              </a:rPr>
              <a:t>Bears have needs in order to grow. </a:t>
            </a:r>
          </a:p>
          <a:p>
            <a:endParaRPr lang="en-US" sz="3600" dirty="0">
              <a:latin typeface="Avenir Next LT Pro" panose="020B0504020202020204" pitchFamily="34" charset="0"/>
            </a:endParaRPr>
          </a:p>
          <a:p>
            <a:r>
              <a:rPr lang="en-US" sz="3600" i="1" dirty="0">
                <a:latin typeface="Avenir Next LT Pro" panose="020B0504020202020204" pitchFamily="34" charset="0"/>
              </a:rPr>
              <a:t>Do you remember what they are?</a:t>
            </a:r>
          </a:p>
          <a:p>
            <a:endParaRPr lang="en-US" sz="3600" dirty="0">
              <a:latin typeface="Avenir Next LT Pro" panose="020B0504020202020204" pitchFamily="34" charset="0"/>
            </a:endParaRPr>
          </a:p>
          <a:p>
            <a:r>
              <a:rPr lang="en-US" sz="3600" dirty="0">
                <a:latin typeface="Avenir Next LT Pro" panose="020B0504020202020204" pitchFamily="34" charset="0"/>
              </a:rPr>
              <a:t>Plants and trees have many of the same needs.</a:t>
            </a:r>
          </a:p>
        </p:txBody>
      </p:sp>
    </p:spTree>
    <p:extLst>
      <p:ext uri="{BB962C8B-B14F-4D97-AF65-F5344CB8AC3E}">
        <p14:creationId xmlns:p14="http://schemas.microsoft.com/office/powerpoint/2010/main" val="1904237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550F9-9F92-612C-D227-3EBA86CBD17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F6AA26-692C-2E09-ADEC-1B51777FAF40}"/>
              </a:ext>
            </a:extLst>
          </p:cNvPr>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F639D37-3F0D-4605-DC24-9D22B49F1AED}"/>
              </a:ext>
            </a:extLst>
          </p:cNvPr>
          <p:cNvSpPr txBox="1"/>
          <p:nvPr/>
        </p:nvSpPr>
        <p:spPr>
          <a:xfrm>
            <a:off x="597409" y="6366393"/>
            <a:ext cx="10018552"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Engage</a:t>
            </a:r>
          </a:p>
        </p:txBody>
      </p:sp>
      <p:sp>
        <p:nvSpPr>
          <p:cNvPr id="6" name="TextBox 5">
            <a:extLst>
              <a:ext uri="{FF2B5EF4-FFF2-40B4-BE49-F238E27FC236}">
                <a16:creationId xmlns:a16="http://schemas.microsoft.com/office/drawing/2014/main" id="{14A7BFC7-B9A1-F1DC-77B0-887FFDD77FA9}"/>
              </a:ext>
            </a:extLst>
          </p:cNvPr>
          <p:cNvSpPr txBox="1"/>
          <p:nvPr/>
        </p:nvSpPr>
        <p:spPr>
          <a:xfrm>
            <a:off x="11850623" y="6366393"/>
            <a:ext cx="256033"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5</a:t>
            </a:r>
          </a:p>
        </p:txBody>
      </p:sp>
      <p:grpSp>
        <p:nvGrpSpPr>
          <p:cNvPr id="7" name="Group 6">
            <a:extLst>
              <a:ext uri="{FF2B5EF4-FFF2-40B4-BE49-F238E27FC236}">
                <a16:creationId xmlns:a16="http://schemas.microsoft.com/office/drawing/2014/main" id="{307DB0B2-0CFD-849E-E1B7-DD6FB947B8F8}"/>
              </a:ext>
            </a:extLst>
          </p:cNvPr>
          <p:cNvGrpSpPr/>
          <p:nvPr/>
        </p:nvGrpSpPr>
        <p:grpSpPr>
          <a:xfrm>
            <a:off x="633082" y="338673"/>
            <a:ext cx="5275006" cy="5371519"/>
            <a:chOff x="6100916" y="521110"/>
            <a:chExt cx="5275006" cy="5371519"/>
          </a:xfrm>
        </p:grpSpPr>
        <p:sp>
          <p:nvSpPr>
            <p:cNvPr id="8" name="TextBox 7">
              <a:extLst>
                <a:ext uri="{FF2B5EF4-FFF2-40B4-BE49-F238E27FC236}">
                  <a16:creationId xmlns:a16="http://schemas.microsoft.com/office/drawing/2014/main" id="{3588EE29-0AF0-09FA-5EC1-56B22737817C}"/>
                </a:ext>
              </a:extLst>
            </p:cNvPr>
            <p:cNvSpPr txBox="1"/>
            <p:nvPr/>
          </p:nvSpPr>
          <p:spPr>
            <a:xfrm>
              <a:off x="6100916" y="521110"/>
              <a:ext cx="52750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Avenir Next LT Pro"/>
                </a:rPr>
                <a:t>Read the book </a:t>
              </a:r>
              <a:r>
                <a:rPr lang="en-US" sz="3200" b="1" dirty="0">
                  <a:latin typeface="Avenir Next LT Pro"/>
                </a:rPr>
                <a:t>Plants Can’t Sit Still </a:t>
              </a:r>
              <a:r>
                <a:rPr lang="en-US" sz="3200" dirty="0">
                  <a:latin typeface="Avenir Next LT Pro"/>
                </a:rPr>
                <a:t>by Rebecca E. Hirsch</a:t>
              </a:r>
              <a:endParaRPr lang="en-US" sz="2400" dirty="0"/>
            </a:p>
          </p:txBody>
        </p:sp>
        <p:sp>
          <p:nvSpPr>
            <p:cNvPr id="9" name="TextBox 8">
              <a:extLst>
                <a:ext uri="{FF2B5EF4-FFF2-40B4-BE49-F238E27FC236}">
                  <a16:creationId xmlns:a16="http://schemas.microsoft.com/office/drawing/2014/main" id="{4618AFCB-81D3-84E3-8B90-E0446222F316}"/>
                </a:ext>
              </a:extLst>
            </p:cNvPr>
            <p:cNvSpPr txBox="1"/>
            <p:nvPr/>
          </p:nvSpPr>
          <p:spPr>
            <a:xfrm>
              <a:off x="6100916" y="1860756"/>
              <a:ext cx="515210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latin typeface="Avenir Next LT Pro"/>
              </a:endParaRPr>
            </a:p>
            <a:p>
              <a:r>
                <a:rPr lang="en-US" sz="2800" dirty="0">
                  <a:latin typeface="Avenir Next LT Pro"/>
                </a:rPr>
                <a:t>Link to book on Epic!: </a:t>
              </a:r>
              <a:r>
                <a:rPr lang="en-US" sz="2800" b="1" dirty="0">
                  <a:latin typeface="Avenir Next LT Pro"/>
                  <a:hlinkClick r:id="rId3"/>
                </a:rPr>
                <a:t>Plants Can't Sit Still</a:t>
              </a:r>
              <a:r>
                <a:rPr lang="en-US" sz="2800" dirty="0">
                  <a:latin typeface="Avenir Next LT Pro"/>
                </a:rPr>
                <a:t> by Rebecaa E. Hirsh</a:t>
              </a:r>
              <a:endParaRPr lang="en-US" sz="2800" dirty="0">
                <a:effectLst/>
                <a:latin typeface="Segoe UI" panose="020B0502040204020203" pitchFamily="34" charset="0"/>
              </a:endParaRPr>
            </a:p>
            <a:p>
              <a:r>
                <a:rPr lang="en-US" sz="1200" i="1" dirty="0">
                  <a:latin typeface="Avenir Next LT Pro"/>
                </a:rPr>
                <a:t>Available for free to classroom teachers on Epic! (</a:t>
              </a:r>
              <a:r>
                <a:rPr lang="en-US" sz="1200" i="1" dirty="0">
                  <a:latin typeface="Avenir Next LT Pro"/>
                  <a:hlinkClick r:id="rId4"/>
                </a:rPr>
                <a:t>login required</a:t>
              </a:r>
              <a:r>
                <a:rPr lang="en-US" sz="1200" i="1" dirty="0">
                  <a:latin typeface="Avenir Next LT Pro"/>
                </a:rPr>
                <a:t>)</a:t>
              </a:r>
              <a:endParaRPr lang="en-US" i="1" dirty="0"/>
            </a:p>
            <a:p>
              <a:pPr algn="ctr"/>
              <a:endParaRPr lang="en-US" sz="1200" i="1" dirty="0">
                <a:latin typeface="Avenir Next LT Pro"/>
              </a:endParaRPr>
            </a:p>
            <a:p>
              <a:pPr algn="ctr"/>
              <a:endParaRPr lang="en-US" sz="1200" i="1" dirty="0">
                <a:latin typeface="Avenir Next LT Pro"/>
              </a:endParaRPr>
            </a:p>
            <a:p>
              <a:r>
                <a:rPr lang="en-US" sz="2800" dirty="0">
                  <a:latin typeface="Avenir Next LT Pro"/>
                </a:rPr>
                <a:t>Link to Read-Aloud: </a:t>
              </a:r>
              <a:r>
                <a:rPr lang="en-US" sz="2800" dirty="0">
                  <a:latin typeface="Avenir Next LT Pro"/>
                  <a:hlinkClick r:id="rId5"/>
                </a:rPr>
                <a:t>https://youtu.be/HZat4xi2R7w?si=tpoK1BspVF13eXkU </a:t>
              </a:r>
              <a:endParaRPr lang="en-US" dirty="0">
                <a:latin typeface="Avenir Next LT Pro"/>
              </a:endParaRPr>
            </a:p>
          </p:txBody>
        </p:sp>
      </p:grpSp>
      <p:pic>
        <p:nvPicPr>
          <p:cNvPr id="5" name="Picture 4" descr="A picture containing text&#10;&#10;AI-generated content may be incorrect.">
            <a:extLst>
              <a:ext uri="{FF2B5EF4-FFF2-40B4-BE49-F238E27FC236}">
                <a16:creationId xmlns:a16="http://schemas.microsoft.com/office/drawing/2014/main" id="{71CE4D49-136F-BE02-41F7-4D39DF7C600E}"/>
              </a:ext>
            </a:extLst>
          </p:cNvPr>
          <p:cNvPicPr>
            <a:picLocks noChangeAspect="1"/>
          </p:cNvPicPr>
          <p:nvPr/>
        </p:nvPicPr>
        <p:blipFill>
          <a:blip r:embed="rId6">
            <a:extLst>
              <a:ext uri="{28A0092B-C50C-407E-A947-70E740481C1C}">
                <a14:useLocalDpi xmlns:a14="http://schemas.microsoft.com/office/drawing/2010/main" val="0"/>
              </a:ext>
            </a:extLst>
          </a:blip>
          <a:srcRect l="21915" t="19442"/>
          <a:stretch/>
        </p:blipFill>
        <p:spPr>
          <a:xfrm>
            <a:off x="100659" y="6285343"/>
            <a:ext cx="521415" cy="531431"/>
          </a:xfrm>
          <a:prstGeom prst="rect">
            <a:avLst/>
          </a:prstGeom>
        </p:spPr>
      </p:pic>
      <p:pic>
        <p:nvPicPr>
          <p:cNvPr id="1034" name="Picture 10" descr="Plants Can't Sit Still by Rebecca E. Hirsch · OverDrive: Free ebooks ...">
            <a:extLst>
              <a:ext uri="{FF2B5EF4-FFF2-40B4-BE49-F238E27FC236}">
                <a16:creationId xmlns:a16="http://schemas.microsoft.com/office/drawing/2014/main" id="{EF3D14DC-F788-3C74-1B4F-8D7B66DBE6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101" y="122275"/>
            <a:ext cx="4356204" cy="580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136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55FA5-F369-BD9E-BAF1-7EE84B24B8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CA215E-4084-AFDE-F853-E65E1492F4E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6EBADEB-4F7A-344E-92BB-32A680B33A4E}"/>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12204B30-8B96-C4E4-621D-AD278743FC14}"/>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Engage</a:t>
            </a:r>
          </a:p>
        </p:txBody>
      </p:sp>
      <p:sp>
        <p:nvSpPr>
          <p:cNvPr id="12" name="TextBox 11">
            <a:extLst>
              <a:ext uri="{FF2B5EF4-FFF2-40B4-BE49-F238E27FC236}">
                <a16:creationId xmlns:a16="http://schemas.microsoft.com/office/drawing/2014/main" id="{E2170393-5F4A-55B5-4A0D-404C678AE8E9}"/>
              </a:ext>
            </a:extLst>
          </p:cNvPr>
          <p:cNvSpPr txBox="1"/>
          <p:nvPr/>
        </p:nvSpPr>
        <p:spPr>
          <a:xfrm>
            <a:off x="5338482" y="1961801"/>
            <a:ext cx="6284080" cy="2308324"/>
          </a:xfrm>
          <a:prstGeom prst="rect">
            <a:avLst/>
          </a:prstGeom>
          <a:noFill/>
        </p:spPr>
        <p:txBody>
          <a:bodyPr wrap="square">
            <a:spAutoFit/>
          </a:bodyPr>
          <a:lstStyle/>
          <a:p>
            <a:pPr algn="ctr"/>
            <a:r>
              <a:rPr lang="en-US" sz="4800" dirty="0">
                <a:latin typeface="Avenir Next LT Pro" panose="020B0504020202020204" pitchFamily="34" charset="0"/>
              </a:rPr>
              <a:t>What do animals need in order to live and grow?</a:t>
            </a:r>
          </a:p>
        </p:txBody>
      </p:sp>
      <p:pic>
        <p:nvPicPr>
          <p:cNvPr id="7" name="Picture 6" descr="A picture containing text&#10;&#10;AI-generated content may be incorrect.">
            <a:extLst>
              <a:ext uri="{FF2B5EF4-FFF2-40B4-BE49-F238E27FC236}">
                <a16:creationId xmlns:a16="http://schemas.microsoft.com/office/drawing/2014/main" id="{3A655DD3-84A5-B5DC-4BF8-FE2B8707C4BC}"/>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pic>
        <p:nvPicPr>
          <p:cNvPr id="5122" name="Picture 2" descr="Ruby&amp;#95;Throated&amp;#95;Nest&amp;#95;0289-byn082123.dng">
            <a:extLst>
              <a:ext uri="{FF2B5EF4-FFF2-40B4-BE49-F238E27FC236}">
                <a16:creationId xmlns:a16="http://schemas.microsoft.com/office/drawing/2014/main" id="{AB511ECC-B29D-6598-F254-251E6264D7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35" r="35589"/>
          <a:stretch/>
        </p:blipFill>
        <p:spPr bwMode="auto">
          <a:xfrm>
            <a:off x="0" y="0"/>
            <a:ext cx="5067524" cy="62319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49101"/>
            <a:ext cx="3744368" cy="890817"/>
          </a:xfrm>
          <a:prstGeom prst="rect">
            <a:avLst/>
          </a:prstGeom>
        </p:spPr>
      </p:pic>
    </p:spTree>
    <p:extLst>
      <p:ext uri="{BB962C8B-B14F-4D97-AF65-F5344CB8AC3E}">
        <p14:creationId xmlns:p14="http://schemas.microsoft.com/office/powerpoint/2010/main" val="1791675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16FA5-EB27-A54C-7EC6-53F9E0D479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9D2E95-CEDD-C3CA-BB68-E19C10EF400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6EFE952-C40D-3FFF-E482-FA0214C59B0E}"/>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F5ECC196-12A4-BCCF-57DC-0406C417470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Engage</a:t>
            </a:r>
          </a:p>
        </p:txBody>
      </p:sp>
      <p:sp>
        <p:nvSpPr>
          <p:cNvPr id="12" name="TextBox 11">
            <a:extLst>
              <a:ext uri="{FF2B5EF4-FFF2-40B4-BE49-F238E27FC236}">
                <a16:creationId xmlns:a16="http://schemas.microsoft.com/office/drawing/2014/main" id="{476C12EB-495D-B801-04A4-F2C98350AD84}"/>
              </a:ext>
            </a:extLst>
          </p:cNvPr>
          <p:cNvSpPr txBox="1"/>
          <p:nvPr/>
        </p:nvSpPr>
        <p:spPr>
          <a:xfrm>
            <a:off x="614881" y="1969820"/>
            <a:ext cx="7117178" cy="2308324"/>
          </a:xfrm>
          <a:prstGeom prst="rect">
            <a:avLst/>
          </a:prstGeom>
          <a:noFill/>
        </p:spPr>
        <p:txBody>
          <a:bodyPr wrap="square">
            <a:spAutoFit/>
          </a:bodyPr>
          <a:lstStyle/>
          <a:p>
            <a:pPr algn="ctr"/>
            <a:r>
              <a:rPr lang="en-US" sz="4800" dirty="0">
                <a:latin typeface="Avenir Next LT Pro" panose="020B0504020202020204" pitchFamily="34" charset="0"/>
              </a:rPr>
              <a:t>Do plants need the same thing as animals to grow and survive?</a:t>
            </a:r>
          </a:p>
        </p:txBody>
      </p:sp>
      <p:pic>
        <p:nvPicPr>
          <p:cNvPr id="7" name="Picture 6" descr="A picture containing text&#10;&#10;AI-generated content may be incorrect.">
            <a:extLst>
              <a:ext uri="{FF2B5EF4-FFF2-40B4-BE49-F238E27FC236}">
                <a16:creationId xmlns:a16="http://schemas.microsoft.com/office/drawing/2014/main" id="{5377914E-463D-E9E5-A877-CB5DEDF509B4}"/>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pic>
        <p:nvPicPr>
          <p:cNvPr id="6146" name="Picture 2" descr="050108&amp;#32;rose&amp;#32;verbena-4">
            <a:extLst>
              <a:ext uri="{FF2B5EF4-FFF2-40B4-BE49-F238E27FC236}">
                <a16:creationId xmlns:a16="http://schemas.microsoft.com/office/drawing/2014/main" id="{011C60CE-2EB9-989C-FC72-BC6832A0C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1682" y="0"/>
            <a:ext cx="4150853" cy="623060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35309C6B-5B7C-0F5D-A041-E9B155D9B74C}"/>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5335" y="5969"/>
            <a:ext cx="3744368" cy="890817"/>
          </a:xfrm>
          <a:prstGeom prst="rect">
            <a:avLst/>
          </a:prstGeom>
        </p:spPr>
      </p:pic>
    </p:spTree>
    <p:extLst>
      <p:ext uri="{BB962C8B-B14F-4D97-AF65-F5344CB8AC3E}">
        <p14:creationId xmlns:p14="http://schemas.microsoft.com/office/powerpoint/2010/main" val="789653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B7447-D354-C9BE-5645-29A869C82FC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026EEB6-DB8E-7234-93BA-9B96FB7E71C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929DA80-FAC8-FDF1-9C9F-7DE47D72F517}"/>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9432637C-95EC-ABBA-CC09-E76EDFB4EF2A}"/>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Engage</a:t>
            </a:r>
          </a:p>
        </p:txBody>
      </p:sp>
      <p:sp>
        <p:nvSpPr>
          <p:cNvPr id="12" name="TextBox 11">
            <a:extLst>
              <a:ext uri="{FF2B5EF4-FFF2-40B4-BE49-F238E27FC236}">
                <a16:creationId xmlns:a16="http://schemas.microsoft.com/office/drawing/2014/main" id="{87BA231E-8D9B-0370-8127-FAEB73ADF47A}"/>
              </a:ext>
            </a:extLst>
          </p:cNvPr>
          <p:cNvSpPr txBox="1"/>
          <p:nvPr/>
        </p:nvSpPr>
        <p:spPr>
          <a:xfrm>
            <a:off x="5567082" y="1961801"/>
            <a:ext cx="5811817" cy="2308324"/>
          </a:xfrm>
          <a:prstGeom prst="rect">
            <a:avLst/>
          </a:prstGeom>
          <a:noFill/>
        </p:spPr>
        <p:txBody>
          <a:bodyPr wrap="square">
            <a:spAutoFit/>
          </a:bodyPr>
          <a:lstStyle/>
          <a:p>
            <a:pPr algn="ctr"/>
            <a:r>
              <a:rPr lang="en-US" sz="4800" dirty="0">
                <a:latin typeface="Avenir Next LT Pro" panose="020B0504020202020204" pitchFamily="34" charset="0"/>
              </a:rPr>
              <a:t>How can we help this seedling to grow?</a:t>
            </a:r>
          </a:p>
        </p:txBody>
      </p:sp>
      <p:pic>
        <p:nvPicPr>
          <p:cNvPr id="7" name="Picture 6" descr="A picture containing text&#10;&#10;AI-generated content may be incorrect.">
            <a:extLst>
              <a:ext uri="{FF2B5EF4-FFF2-40B4-BE49-F238E27FC236}">
                <a16:creationId xmlns:a16="http://schemas.microsoft.com/office/drawing/2014/main" id="{9976B8B9-9190-1447-63A3-2DAEB996ED02}"/>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pic>
        <p:nvPicPr>
          <p:cNvPr id="6" name="Picture 5" descr="Child watering a plant">
            <a:extLst>
              <a:ext uri="{FF2B5EF4-FFF2-40B4-BE49-F238E27FC236}">
                <a16:creationId xmlns:a16="http://schemas.microsoft.com/office/drawing/2014/main" id="{11684486-A942-C345-8207-BF7170B0F456}"/>
              </a:ext>
            </a:extLst>
          </p:cNvPr>
          <p:cNvPicPr>
            <a:picLocks noChangeAspect="1"/>
          </p:cNvPicPr>
          <p:nvPr/>
        </p:nvPicPr>
        <p:blipFill>
          <a:blip r:embed="rId4">
            <a:extLst>
              <a:ext uri="{28A0092B-C50C-407E-A947-70E740481C1C}">
                <a14:useLocalDpi xmlns:a14="http://schemas.microsoft.com/office/drawing/2010/main" val="0"/>
              </a:ext>
            </a:extLst>
          </a:blip>
          <a:srcRect l="15593" r="31825"/>
          <a:stretch/>
        </p:blipFill>
        <p:spPr>
          <a:xfrm>
            <a:off x="0" y="0"/>
            <a:ext cx="5291028" cy="6231927"/>
          </a:xfrm>
          <a:prstGeom prst="rect">
            <a:avLst/>
          </a:prstGeom>
          <a:effectLst>
            <a:softEdge rad="635000"/>
          </a:effectLst>
        </p:spPr>
      </p:pic>
      <p:pic>
        <p:nvPicPr>
          <p:cNvPr id="8" name="Picture 7" descr="A picture containing graphical user interface&#10;&#10;AI-generated content may be incorrect.">
            <a:extLst>
              <a:ext uri="{FF2B5EF4-FFF2-40B4-BE49-F238E27FC236}">
                <a16:creationId xmlns:a16="http://schemas.microsoft.com/office/drawing/2014/main" id="{AE627139-2E23-C2E4-4443-D78F19EC304D}"/>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49101"/>
            <a:ext cx="3744368" cy="890817"/>
          </a:xfrm>
          <a:prstGeom prst="rect">
            <a:avLst/>
          </a:prstGeom>
        </p:spPr>
      </p:pic>
    </p:spTree>
    <p:extLst>
      <p:ext uri="{BB962C8B-B14F-4D97-AF65-F5344CB8AC3E}">
        <p14:creationId xmlns:p14="http://schemas.microsoft.com/office/powerpoint/2010/main" val="1427022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BB0B0-2545-EC21-27BF-0587A1F198C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BC5117C-D4C2-0B2D-1FAD-5B5C2C4BCE0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462AD2F-CFBC-6CD1-D2E9-214D31AA91E0}"/>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8BB5AD53-0B71-8458-2DD5-BFB3834B9256}"/>
              </a:ext>
            </a:extLst>
          </p:cNvPr>
          <p:cNvSpPr txBox="1"/>
          <p:nvPr/>
        </p:nvSpPr>
        <p:spPr>
          <a:xfrm>
            <a:off x="597409" y="6366393"/>
            <a:ext cx="716263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Bears through the Seasons – 4B Sprouting Seedlings: Explore</a:t>
            </a:r>
          </a:p>
        </p:txBody>
      </p:sp>
      <p:sp>
        <p:nvSpPr>
          <p:cNvPr id="12" name="TextBox 11">
            <a:extLst>
              <a:ext uri="{FF2B5EF4-FFF2-40B4-BE49-F238E27FC236}">
                <a16:creationId xmlns:a16="http://schemas.microsoft.com/office/drawing/2014/main" id="{4DF75EF0-8128-7325-4BC2-84296D72A5BE}"/>
              </a:ext>
            </a:extLst>
          </p:cNvPr>
          <p:cNvSpPr txBox="1"/>
          <p:nvPr/>
        </p:nvSpPr>
        <p:spPr>
          <a:xfrm>
            <a:off x="1204140" y="2229994"/>
            <a:ext cx="9783720" cy="1569660"/>
          </a:xfrm>
          <a:prstGeom prst="rect">
            <a:avLst/>
          </a:prstGeom>
          <a:noFill/>
        </p:spPr>
        <p:txBody>
          <a:bodyPr wrap="square">
            <a:spAutoFit/>
          </a:bodyPr>
          <a:lstStyle/>
          <a:p>
            <a:pPr algn="ctr"/>
            <a:r>
              <a:rPr lang="en-US" sz="4800" dirty="0">
                <a:latin typeface="Avenir Next LT Pro" panose="020B0504020202020204" pitchFamily="34" charset="0"/>
              </a:rPr>
              <a:t>How can we test our ideas about how to help our seedling grow?</a:t>
            </a:r>
          </a:p>
        </p:txBody>
      </p:sp>
      <p:pic>
        <p:nvPicPr>
          <p:cNvPr id="7" name="Picture 6" descr="A picture containing text&#10;&#10;AI-generated content may be incorrect.">
            <a:extLst>
              <a:ext uri="{FF2B5EF4-FFF2-40B4-BE49-F238E27FC236}">
                <a16:creationId xmlns:a16="http://schemas.microsoft.com/office/drawing/2014/main" id="{D4E8CD6B-9B3F-107C-2305-5C9C20971EA2}"/>
              </a:ext>
            </a:extLst>
          </p:cNvPr>
          <p:cNvPicPr>
            <a:picLocks noChangeAspect="1"/>
          </p:cNvPicPr>
          <p:nvPr/>
        </p:nvPicPr>
        <p:blipFill>
          <a:blip r:embed="rId3">
            <a:extLst>
              <a:ext uri="{28A0092B-C50C-407E-A947-70E740481C1C}">
                <a14:useLocalDpi xmlns:a14="http://schemas.microsoft.com/office/drawing/2010/main" val="0"/>
              </a:ext>
            </a:extLst>
          </a:blip>
          <a:srcRect l="21915" t="19442"/>
          <a:stretch/>
        </p:blipFill>
        <p:spPr>
          <a:xfrm>
            <a:off x="93466" y="6285343"/>
            <a:ext cx="521415" cy="531431"/>
          </a:xfrm>
          <a:prstGeom prst="rect">
            <a:avLst/>
          </a:prstGeom>
        </p:spPr>
      </p:pic>
    </p:spTree>
    <p:extLst>
      <p:ext uri="{BB962C8B-B14F-4D97-AF65-F5344CB8AC3E}">
        <p14:creationId xmlns:p14="http://schemas.microsoft.com/office/powerpoint/2010/main" val="2444881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TotalTime>
  <Words>1044</Words>
  <Application>Microsoft Office PowerPoint</Application>
  <PresentationFormat>Widescreen</PresentationFormat>
  <Paragraphs>118</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8</cp:revision>
  <dcterms:created xsi:type="dcterms:W3CDTF">2025-06-23T13:49:27Z</dcterms:created>
  <dcterms:modified xsi:type="dcterms:W3CDTF">2025-07-21T16:56:31Z</dcterms:modified>
</cp:coreProperties>
</file>