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01" r:id="rId3"/>
    <p:sldId id="299" r:id="rId4"/>
    <p:sldId id="302" r:id="rId5"/>
    <p:sldId id="303" r:id="rId6"/>
    <p:sldId id="304" r:id="rId7"/>
    <p:sldId id="305" r:id="rId8"/>
    <p:sldId id="306" r:id="rId9"/>
    <p:sldId id="332" r:id="rId10"/>
    <p:sldId id="307" r:id="rId11"/>
    <p:sldId id="333" r:id="rId12"/>
    <p:sldId id="331" r:id="rId13"/>
    <p:sldId id="334" r:id="rId14"/>
    <p:sldId id="310" r:id="rId15"/>
    <p:sldId id="335" r:id="rId16"/>
    <p:sldId id="313" r:id="rId17"/>
    <p:sldId id="314" r:id="rId18"/>
    <p:sldId id="315" r:id="rId19"/>
    <p:sldId id="316" r:id="rId20"/>
    <p:sldId id="317" r:id="rId21"/>
    <p:sldId id="336" r:id="rId22"/>
    <p:sldId id="320" r:id="rId23"/>
    <p:sldId id="321" r:id="rId24"/>
    <p:sldId id="322" r:id="rId25"/>
    <p:sldId id="326" r:id="rId26"/>
    <p:sldId id="325" r:id="rId27"/>
    <p:sldId id="327" r:id="rId28"/>
    <p:sldId id="328" r:id="rId29"/>
    <p:sldId id="330" r:id="rId30"/>
    <p:sldId id="32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C5E48-3C64-2CC4-02FF-95C469A5C8D4}" v="9" dt="2025-07-18T16:21:00.162"/>
    <p1510:client id="{D6B9C197-4E45-EACE-8C90-F1DE4B66EB15}" v="46" dt="2025-07-18T16:25:20.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1D089-6263-4898-90A5-8EF1E07A8B07}"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D6021-10C0-4E63-A2C5-AE2B1FE75D53}" type="slidenum">
              <a:rPr lang="en-US" smtClean="0"/>
              <a:t>‹#›</a:t>
            </a:fld>
            <a:endParaRPr lang="en-US"/>
          </a:p>
        </p:txBody>
      </p:sp>
    </p:spTree>
    <p:extLst>
      <p:ext uri="{BB962C8B-B14F-4D97-AF65-F5344CB8AC3E}">
        <p14:creationId xmlns:p14="http://schemas.microsoft.com/office/powerpoint/2010/main" val="287497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ACC9E-BBC8-CF2E-F4EF-0CA0764F4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6DCC2-CB52-1D2B-D30F-FE7BDC19A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4999B-5665-BBA7-8A8F-A9B5A3924F69}"/>
              </a:ext>
            </a:extLst>
          </p:cNvPr>
          <p:cNvSpPr>
            <a:spLocks noGrp="1"/>
          </p:cNvSpPr>
          <p:nvPr>
            <p:ph type="body" idx="1"/>
          </p:nvPr>
        </p:nvSpPr>
        <p:spPr/>
        <p:txBody>
          <a:bodyPr/>
          <a:lstStyle/>
          <a:p>
            <a:r>
              <a:rPr lang="en-US" b="1"/>
              <a:t> </a:t>
            </a:r>
            <a:r>
              <a:rPr lang="en-US"/>
              <a:t>Make a chart of their predictions.</a:t>
            </a:r>
          </a:p>
        </p:txBody>
      </p:sp>
      <p:sp>
        <p:nvSpPr>
          <p:cNvPr id="4" name="Slide Number Placeholder 3">
            <a:extLst>
              <a:ext uri="{FF2B5EF4-FFF2-40B4-BE49-F238E27FC236}">
                <a16:creationId xmlns:a16="http://schemas.microsoft.com/office/drawing/2014/main" id="{53DCADDF-A234-8AAF-DDDE-60E694418FC4}"/>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864829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AD955-293C-819E-09DF-1C3E7C72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D5B02-F114-C1AD-5158-D821B5070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EA770-7896-B4A5-7C80-2D6672CE21FE}"/>
              </a:ext>
            </a:extLst>
          </p:cNvPr>
          <p:cNvSpPr>
            <a:spLocks noGrp="1"/>
          </p:cNvSpPr>
          <p:nvPr>
            <p:ph type="body" idx="1"/>
          </p:nvPr>
        </p:nvSpPr>
        <p:spPr/>
        <p:txBody>
          <a:bodyPr/>
          <a:lstStyle/>
          <a:p>
            <a:r>
              <a:rPr lang="en-US"/>
              <a:t>You will need five small boxes or jars. Copy and cut </a:t>
            </a:r>
            <a:r>
              <a:rPr lang="en-US" b="1"/>
              <a:t>3D Token Cutouts </a:t>
            </a:r>
            <a:r>
              <a:rPr lang="en-US"/>
              <a:t>page from the handout following this lesson. Three of the boxes or jars will have pleasant scents of food in them that a bear might eat (raspberry extract, strawberry extract, almond extract, etc.), and two will have unpleasant scents (white vinegar, apple cider vinegar, etc.). Put several drops of extract onto a cotton ball so it has a heavy scent. Put the cotton balls in a small envelope that will sit on top of the box so students will be able to smell the scents. Put 12 tokens in the box or jar representing the nuts (almonds), 2 tokens into the box or jar representing raspberries, and 0 tokens into the box or jars that do not have a pleasant smell. Hide the boxes or jars with the correct envelopes on top inside or outside the classroom. </a:t>
            </a:r>
          </a:p>
        </p:txBody>
      </p:sp>
      <p:sp>
        <p:nvSpPr>
          <p:cNvPr id="4" name="Slide Number Placeholder 3">
            <a:extLst>
              <a:ext uri="{FF2B5EF4-FFF2-40B4-BE49-F238E27FC236}">
                <a16:creationId xmlns:a16="http://schemas.microsoft.com/office/drawing/2014/main" id="{E352FF4E-25C8-5C88-9626-8E69AFF621AD}"/>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60436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259D-83FD-13B8-8D6B-8923B4267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C730F-C4ED-247D-6268-E83A3867E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3BF6B-BA6D-A4F6-5AF7-357EDD48FE54}"/>
              </a:ext>
            </a:extLst>
          </p:cNvPr>
          <p:cNvSpPr>
            <a:spLocks noGrp="1"/>
          </p:cNvSpPr>
          <p:nvPr>
            <p:ph type="body" idx="1"/>
          </p:nvPr>
        </p:nvSpPr>
        <p:spPr/>
        <p:txBody>
          <a:bodyPr/>
          <a:lstStyle/>
          <a:p>
            <a:r>
              <a:rPr lang="en-US" b="1"/>
              <a:t>Note: </a:t>
            </a:r>
            <a:r>
              <a:rPr lang="en-US"/>
              <a:t>This activity can be done outside or in the classroom. Before students come into your classroom or go outside, you will need to hide the five boxes or jar of scents. Hide them under things like leaves if outside or a piece of cloth or paper if in classroom. Make sure you tell students the boundaries of where they may and may not go.</a:t>
            </a:r>
            <a:endParaRPr lang="en-US">
              <a:solidFill>
                <a:srgbClr val="444444"/>
              </a:solidFill>
            </a:endParaRPr>
          </a:p>
          <a:p>
            <a:endParaRPr lang="en-US">
              <a:solidFill>
                <a:srgbClr val="444444"/>
              </a:solidFill>
            </a:endParaRPr>
          </a:p>
          <a:p>
            <a:r>
              <a:rPr lang="en-US"/>
              <a:t>Give students 2-3 minutes to search for the different scents. If they find it, they will pull one token out of the box. Tell them that there are only so many tokens, so only the first to find the food will get a token.</a:t>
            </a:r>
            <a:endParaRPr lang="en-US">
              <a:solidFill>
                <a:srgbClr val="444444"/>
              </a:solidFill>
            </a:endParaRPr>
          </a:p>
          <a:p>
            <a:endParaRPr lang="en-US">
              <a:solidFill>
                <a:srgbClr val="444444"/>
              </a:solidFill>
            </a:endParaRPr>
          </a:p>
          <a:p>
            <a:r>
              <a:rPr lang="en-US"/>
              <a:t>Review at the end: If they open a box or jar and sell the unpleasant smell, they will have no tokens to collect. Why? Because a bear may not be interested in that food. What was their favorite scent? Have students bring their tokes to you when they find one. </a:t>
            </a:r>
            <a:endParaRPr lang="en-US">
              <a:solidFill>
                <a:srgbClr val="444444"/>
              </a:solidFill>
            </a:endParaRPr>
          </a:p>
          <a:p>
            <a:endParaRPr lang="en-US"/>
          </a:p>
        </p:txBody>
      </p:sp>
      <p:sp>
        <p:nvSpPr>
          <p:cNvPr id="4" name="Slide Number Placeholder 3">
            <a:extLst>
              <a:ext uri="{FF2B5EF4-FFF2-40B4-BE49-F238E27FC236}">
                <a16:creationId xmlns:a16="http://schemas.microsoft.com/office/drawing/2014/main" id="{9452D967-046E-6762-2671-6F62045F7A16}"/>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23579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8940-0F16-85AF-E2D1-5BE16169C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8F161-4125-75AC-EE1C-6A2149F9A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952DA-52C1-DAA3-AB65-E64BFE3874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BCE88-31D9-F5E7-443B-07344B6A48C5}"/>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98104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06DB-B2CE-2003-9936-09392B94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429D5-838A-B187-ACA0-001FF82FF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A04F4-C302-5631-74C0-FA2E7FB6784B}"/>
              </a:ext>
            </a:extLst>
          </p:cNvPr>
          <p:cNvSpPr>
            <a:spLocks noGrp="1"/>
          </p:cNvSpPr>
          <p:nvPr>
            <p:ph type="body" idx="1"/>
          </p:nvPr>
        </p:nvSpPr>
        <p:spPr/>
        <p:txBody>
          <a:bodyPr/>
          <a:lstStyle/>
          <a:p>
            <a:r>
              <a:rPr lang="en-US"/>
              <a:t>Review at the end: If they open a box or jar and sell the unpleasant smell, they will have no tokens to collect. Why? Because a bear may not be interested in that food. What was their favorite scent? Have students bring their tokes to you when they find one. </a:t>
            </a:r>
            <a:endParaRPr lang="en-US">
              <a:solidFill>
                <a:srgbClr val="444444"/>
              </a:solidFill>
            </a:endParaRPr>
          </a:p>
          <a:p>
            <a:endParaRPr lang="en-US"/>
          </a:p>
        </p:txBody>
      </p:sp>
      <p:sp>
        <p:nvSpPr>
          <p:cNvPr id="4" name="Slide Number Placeholder 3">
            <a:extLst>
              <a:ext uri="{FF2B5EF4-FFF2-40B4-BE49-F238E27FC236}">
                <a16:creationId xmlns:a16="http://schemas.microsoft.com/office/drawing/2014/main" id="{A2EE0A68-F7C6-E5D6-B962-1D4898202AF5}"/>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238419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3FA6-1367-70B0-670C-9EBEF8913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49F-E05E-9220-4F38-71A12B9DF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1A08C-F541-5CE5-B29D-A40068AB74DF}"/>
              </a:ext>
            </a:extLst>
          </p:cNvPr>
          <p:cNvSpPr>
            <a:spLocks noGrp="1"/>
          </p:cNvSpPr>
          <p:nvPr>
            <p:ph type="body" idx="1"/>
          </p:nvPr>
        </p:nvSpPr>
        <p:spPr/>
        <p:txBody>
          <a:bodyPr/>
          <a:lstStyle/>
          <a:p>
            <a:r>
              <a:rPr lang="en-US"/>
              <a:t>Berries are available during warmer times of the year. However, there may be some leftover acorns or roots that bears will eat in late winter or early spring.</a:t>
            </a:r>
          </a:p>
          <a:p>
            <a:endParaRPr lang="en-US"/>
          </a:p>
          <a:p>
            <a:r>
              <a:rPr lang="en-US"/>
              <a:t>Animals with wet noses have a better sense of smell. Bears have wet noses, so they have a good sense of smell. They use that sense of smell year-round to find food. However, bears have fairly small eyes and only see well up close. Sometimes they will stand on their back legs to look around, but they use their sense of smell the most to find food. Ask students to look at the types of tokens they found.</a:t>
            </a:r>
          </a:p>
          <a:p>
            <a:endParaRPr lang="en-US"/>
          </a:p>
        </p:txBody>
      </p:sp>
      <p:sp>
        <p:nvSpPr>
          <p:cNvPr id="4" name="Slide Number Placeholder 3">
            <a:extLst>
              <a:ext uri="{FF2B5EF4-FFF2-40B4-BE49-F238E27FC236}">
                <a16:creationId xmlns:a16="http://schemas.microsoft.com/office/drawing/2014/main" id="{E9624ECD-E55C-E707-4CF0-2F63F7FC791D}"/>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267474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BF26-493A-43D6-E8AB-AF831A8FD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4F4AC-7FC4-5C10-683F-235DB963B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7C026-DAEF-4F61-EDF5-64BEDDC12C16}"/>
              </a:ext>
            </a:extLst>
          </p:cNvPr>
          <p:cNvSpPr>
            <a:spLocks noGrp="1"/>
          </p:cNvSpPr>
          <p:nvPr>
            <p:ph type="body" idx="1"/>
          </p:nvPr>
        </p:nvSpPr>
        <p:spPr/>
        <p:txBody>
          <a:bodyPr/>
          <a:lstStyle/>
          <a:p>
            <a:r>
              <a:rPr lang="en-US"/>
              <a:t>Answer: Food a bear would eat. </a:t>
            </a:r>
          </a:p>
          <a:p>
            <a:endParaRPr lang="en-US"/>
          </a:p>
        </p:txBody>
      </p:sp>
      <p:sp>
        <p:nvSpPr>
          <p:cNvPr id="4" name="Slide Number Placeholder 3">
            <a:extLst>
              <a:ext uri="{FF2B5EF4-FFF2-40B4-BE49-F238E27FC236}">
                <a16:creationId xmlns:a16="http://schemas.microsoft.com/office/drawing/2014/main" id="{04C55E82-2497-36C7-7110-16CF0E825573}"/>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8186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9FB29-8BEC-0F02-5678-F2DD385E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0F8FF-D8A8-A4D6-C63A-2DFFF0C68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54761-6170-A326-2DC2-CEAD08FFA6CF}"/>
              </a:ext>
            </a:extLst>
          </p:cNvPr>
          <p:cNvSpPr>
            <a:spLocks noGrp="1"/>
          </p:cNvSpPr>
          <p:nvPr>
            <p:ph type="body" idx="1"/>
          </p:nvPr>
        </p:nvSpPr>
        <p:spPr/>
        <p:txBody>
          <a:bodyPr/>
          <a:lstStyle/>
          <a:p>
            <a:r>
              <a:rPr lang="en-US"/>
              <a:t>Answer: Only so much food out there. </a:t>
            </a:r>
          </a:p>
          <a:p>
            <a:endParaRPr lang="en-US"/>
          </a:p>
        </p:txBody>
      </p:sp>
      <p:sp>
        <p:nvSpPr>
          <p:cNvPr id="4" name="Slide Number Placeholder 3">
            <a:extLst>
              <a:ext uri="{FF2B5EF4-FFF2-40B4-BE49-F238E27FC236}">
                <a16:creationId xmlns:a16="http://schemas.microsoft.com/office/drawing/2014/main" id="{D8360234-DE6C-A5DF-62C0-B26B5A00E258}"/>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64937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484AE-1F29-19EF-BFD0-72372AA93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9F1AA-A3B5-8EDA-153E-26A7CDD49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343DB-07C6-79B2-7D81-699097F20A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D6B70-4943-F83B-9A26-7FB1A6A95EA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9753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AB98-04E3-5E88-C87C-DB7F2F1C0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F71CF-EAF2-0BB6-7F4D-A6363F116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2953B-0489-5CE1-57F8-7A17B62987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76203B-09FA-2C8D-F974-B9746993506C}"/>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63355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0735-3104-A1C5-A68A-C09022897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DF296-BE45-D7B3-C73F-878D3B90B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5531A-410C-008A-16C0-9C951419CFC9}"/>
              </a:ext>
            </a:extLst>
          </p:cNvPr>
          <p:cNvSpPr>
            <a:spLocks noGrp="1"/>
          </p:cNvSpPr>
          <p:nvPr>
            <p:ph type="body" idx="1"/>
          </p:nvPr>
        </p:nvSpPr>
        <p:spPr/>
        <p:txBody>
          <a:bodyPr/>
          <a:lstStyle/>
          <a:p>
            <a:r>
              <a:rPr lang="en-US" b="1"/>
              <a:t> </a:t>
            </a:r>
            <a:r>
              <a:rPr lang="en-US"/>
              <a:t>Work with the students to create a graph using the tokens that they found. </a:t>
            </a:r>
            <a:endParaRPr lang="en-US">
              <a:solidFill>
                <a:srgbClr val="444444"/>
              </a:solidFill>
            </a:endParaRPr>
          </a:p>
          <a:p>
            <a:endParaRPr lang="en-US">
              <a:solidFill>
                <a:srgbClr val="444444"/>
              </a:solidFill>
            </a:endParaRPr>
          </a:p>
          <a:p>
            <a:r>
              <a:rPr lang="en-US"/>
              <a:t>Use chart paper or whiteboard to construct the graph. Have students tape the tokens to the graph. </a:t>
            </a:r>
          </a:p>
        </p:txBody>
      </p:sp>
      <p:sp>
        <p:nvSpPr>
          <p:cNvPr id="4" name="Slide Number Placeholder 3">
            <a:extLst>
              <a:ext uri="{FF2B5EF4-FFF2-40B4-BE49-F238E27FC236}">
                <a16:creationId xmlns:a16="http://schemas.microsoft.com/office/drawing/2014/main" id="{B816FA8E-E16E-EE46-8C17-B4AF938C1584}"/>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3783810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E3A8-6718-D959-5AE5-F62F478CA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E94F2-64CD-FBB2-683F-53C3FF2C4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9B417-1424-5588-B29D-79C3EC64931A}"/>
              </a:ext>
            </a:extLst>
          </p:cNvPr>
          <p:cNvSpPr>
            <a:spLocks noGrp="1"/>
          </p:cNvSpPr>
          <p:nvPr>
            <p:ph type="body" idx="1"/>
          </p:nvPr>
        </p:nvSpPr>
        <p:spPr/>
        <p:txBody>
          <a:bodyPr/>
          <a:lstStyle/>
          <a:p>
            <a:r>
              <a:rPr lang="en-US"/>
              <a:t>Discuss which type of food was eaten the most and the least. </a:t>
            </a:r>
          </a:p>
        </p:txBody>
      </p:sp>
      <p:sp>
        <p:nvSpPr>
          <p:cNvPr id="4" name="Slide Number Placeholder 3">
            <a:extLst>
              <a:ext uri="{FF2B5EF4-FFF2-40B4-BE49-F238E27FC236}">
                <a16:creationId xmlns:a16="http://schemas.microsoft.com/office/drawing/2014/main" id="{462FC68C-8A9C-4357-6781-D1026AC10FB9}"/>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074072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49F58-E403-D6D0-16B1-A7A49747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4886A-0CD8-1185-5975-2B3E37736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E83E4-9552-3138-578E-0E3CA184FEA7}"/>
              </a:ext>
            </a:extLst>
          </p:cNvPr>
          <p:cNvSpPr>
            <a:spLocks noGrp="1"/>
          </p:cNvSpPr>
          <p:nvPr>
            <p:ph type="body" idx="1"/>
          </p:nvPr>
        </p:nvSpPr>
        <p:spPr/>
        <p:txBody>
          <a:bodyPr/>
          <a:lstStyle/>
          <a:p>
            <a:r>
              <a:rPr lang="en-US"/>
              <a:t>Answer: There are more nuts available to eat than berries, they may be easier to find, and they may be easier to get to.</a:t>
            </a:r>
          </a:p>
        </p:txBody>
      </p:sp>
      <p:sp>
        <p:nvSpPr>
          <p:cNvPr id="4" name="Slide Number Placeholder 3">
            <a:extLst>
              <a:ext uri="{FF2B5EF4-FFF2-40B4-BE49-F238E27FC236}">
                <a16:creationId xmlns:a16="http://schemas.microsoft.com/office/drawing/2014/main" id="{30BF4270-EE62-22C4-A9C7-C18CDF77B5E7}"/>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129317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if the types of food would change by season. Have students compare that graph with their original predictions. Discuss why it isn’t the same.</a:t>
            </a:r>
          </a:p>
        </p:txBody>
      </p:sp>
      <p:sp>
        <p:nvSpPr>
          <p:cNvPr id="4" name="Slide Number Placeholder 3"/>
          <p:cNvSpPr>
            <a:spLocks noGrp="1"/>
          </p:cNvSpPr>
          <p:nvPr>
            <p:ph type="sldNum" sz="quarter" idx="5"/>
          </p:nvPr>
        </p:nvSpPr>
        <p:spPr/>
        <p:txBody>
          <a:bodyPr/>
          <a:lstStyle/>
          <a:p>
            <a:fld id="{4E9D6021-10C0-4E63-A2C5-AE2B1FE75D53}" type="slidenum">
              <a:rPr lang="en-US" smtClean="0"/>
              <a:t>24</a:t>
            </a:fld>
            <a:endParaRPr lang="en-US"/>
          </a:p>
        </p:txBody>
      </p:sp>
    </p:spTree>
    <p:extLst>
      <p:ext uri="{BB962C8B-B14F-4D97-AF65-F5344CB8AC3E}">
        <p14:creationId xmlns:p14="http://schemas.microsoft.com/office/powerpoint/2010/main" val="1987619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DDF3D-59A6-79E2-2238-6A1B67E80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01BF7-F98F-18E6-F549-1C3E8557D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3DB20-E4DD-B330-6306-A59D228C03F5}"/>
              </a:ext>
            </a:extLst>
          </p:cNvPr>
          <p:cNvSpPr>
            <a:spLocks noGrp="1"/>
          </p:cNvSpPr>
          <p:nvPr>
            <p:ph type="body" idx="1"/>
          </p:nvPr>
        </p:nvSpPr>
        <p:spPr/>
        <p:txBody>
          <a:bodyPr/>
          <a:lstStyle/>
          <a:p>
            <a:r>
              <a:rPr lang="en-US"/>
              <a:t>Answer: No – they are foods bears would eat in fall or summer. </a:t>
            </a:r>
          </a:p>
          <a:p>
            <a:endParaRPr lang="en-US"/>
          </a:p>
          <a:p>
            <a:r>
              <a:rPr lang="en-US"/>
              <a:t>Discuss that they may or may not go out to find food, but if they do it is not very often. Discuss how a bear’s sense of smell helps it to survive by helping it find food</a:t>
            </a:r>
          </a:p>
        </p:txBody>
      </p:sp>
      <p:sp>
        <p:nvSpPr>
          <p:cNvPr id="4" name="Slide Number Placeholder 3">
            <a:extLst>
              <a:ext uri="{FF2B5EF4-FFF2-40B4-BE49-F238E27FC236}">
                <a16:creationId xmlns:a16="http://schemas.microsoft.com/office/drawing/2014/main" id="{2CFD4F0F-CF28-CB43-93F8-4BF5C82E915B}"/>
              </a:ext>
            </a:extLst>
          </p:cNvPr>
          <p:cNvSpPr>
            <a:spLocks noGrp="1"/>
          </p:cNvSpPr>
          <p:nvPr>
            <p:ph type="sldNum" sz="quarter" idx="5"/>
          </p:nvPr>
        </p:nvSpPr>
        <p:spPr/>
        <p:txBody>
          <a:bodyPr/>
          <a:lstStyle/>
          <a:p>
            <a:fld id="{4E9D6021-10C0-4E63-A2C5-AE2B1FE75D53}" type="slidenum">
              <a:rPr lang="en-US" smtClean="0"/>
              <a:t>25</a:t>
            </a:fld>
            <a:endParaRPr lang="en-US"/>
          </a:p>
        </p:txBody>
      </p:sp>
    </p:spTree>
    <p:extLst>
      <p:ext uri="{BB962C8B-B14F-4D97-AF65-F5344CB8AC3E}">
        <p14:creationId xmlns:p14="http://schemas.microsoft.com/office/powerpoint/2010/main" val="4209401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8A5A-39A6-7358-C58E-460DBF119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A0F02-32C8-6FC3-7E2B-14D71B434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C5862-DB9E-2580-8F6F-CBA18763BF11}"/>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 </a:t>
            </a:r>
          </a:p>
        </p:txBody>
      </p:sp>
      <p:sp>
        <p:nvSpPr>
          <p:cNvPr id="4" name="Slide Number Placeholder 3">
            <a:extLst>
              <a:ext uri="{FF2B5EF4-FFF2-40B4-BE49-F238E27FC236}">
                <a16:creationId xmlns:a16="http://schemas.microsoft.com/office/drawing/2014/main" id="{4C8C8514-5ED4-ABD2-BF9B-C0EE264A59BE}"/>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867103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BE215-964E-B343-0499-312E3E45A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3FB13-51CD-E3D2-9FA3-AA45E804EB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D02C2-629C-BD2D-9FA4-04009821FC86}"/>
              </a:ext>
            </a:extLst>
          </p:cNvPr>
          <p:cNvSpPr>
            <a:spLocks noGrp="1"/>
          </p:cNvSpPr>
          <p:nvPr>
            <p:ph type="body" idx="1"/>
          </p:nvPr>
        </p:nvSpPr>
        <p:spPr/>
        <p:txBody>
          <a:bodyPr/>
          <a:lstStyle/>
          <a:p>
            <a:r>
              <a:rPr lang="en-US"/>
              <a:t>Have students create a drawing in their student guide in </a:t>
            </a:r>
            <a:r>
              <a:rPr lang="en-US" b="1"/>
              <a:t>Science Notebook Sniff it Out </a:t>
            </a:r>
            <a:r>
              <a:rPr lang="en-US"/>
              <a:t>on Page 88. Students will imagine they are a bear and just woke up. They will draw themselves as a bear finding food and include the food they found and how they found it.</a:t>
            </a:r>
          </a:p>
        </p:txBody>
      </p:sp>
      <p:sp>
        <p:nvSpPr>
          <p:cNvPr id="4" name="Slide Number Placeholder 3">
            <a:extLst>
              <a:ext uri="{FF2B5EF4-FFF2-40B4-BE49-F238E27FC236}">
                <a16:creationId xmlns:a16="http://schemas.microsoft.com/office/drawing/2014/main" id="{BC4BE84B-8726-4FB1-21E0-0545C394CCEA}"/>
              </a:ext>
            </a:extLst>
          </p:cNvPr>
          <p:cNvSpPr>
            <a:spLocks noGrp="1"/>
          </p:cNvSpPr>
          <p:nvPr>
            <p:ph type="sldNum" sz="quarter" idx="5"/>
          </p:nvPr>
        </p:nvSpPr>
        <p:spPr/>
        <p:txBody>
          <a:bodyPr/>
          <a:lstStyle/>
          <a:p>
            <a:fld id="{4E9D6021-10C0-4E63-A2C5-AE2B1FE75D53}" type="slidenum">
              <a:rPr lang="en-US" smtClean="0"/>
              <a:t>27</a:t>
            </a:fld>
            <a:endParaRPr lang="en-US"/>
          </a:p>
        </p:txBody>
      </p:sp>
    </p:spTree>
    <p:extLst>
      <p:ext uri="{BB962C8B-B14F-4D97-AF65-F5344CB8AC3E}">
        <p14:creationId xmlns:p14="http://schemas.microsoft.com/office/powerpoint/2010/main" val="3316155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7D0C-85B2-E6F0-661E-A33F33D80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35542-9BC1-4A80-F8CE-F9D34AA18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1B1C-4AD5-A58E-3D53-DBBBA6273947}"/>
              </a:ext>
            </a:extLst>
          </p:cNvPr>
          <p:cNvSpPr>
            <a:spLocks noGrp="1"/>
          </p:cNvSpPr>
          <p:nvPr>
            <p:ph type="body" idx="1"/>
          </p:nvPr>
        </p:nvSpPr>
        <p:spPr/>
        <p:txBody>
          <a:bodyPr/>
          <a:lstStyle/>
          <a:p>
            <a:r>
              <a:rPr lang="en-US"/>
              <a:t>Read the book </a:t>
            </a:r>
            <a:r>
              <a:rPr lang="en-US" i="1"/>
              <a:t>Under the Snow </a:t>
            </a:r>
            <a:r>
              <a:rPr lang="en-US"/>
              <a:t>by Melissa Stewart. </a:t>
            </a:r>
          </a:p>
        </p:txBody>
      </p:sp>
      <p:sp>
        <p:nvSpPr>
          <p:cNvPr id="4" name="Slide Number Placeholder 3">
            <a:extLst>
              <a:ext uri="{FF2B5EF4-FFF2-40B4-BE49-F238E27FC236}">
                <a16:creationId xmlns:a16="http://schemas.microsoft.com/office/drawing/2014/main" id="{7ED7F257-8A20-D8F6-0E06-B98D6AA67D17}"/>
              </a:ext>
            </a:extLst>
          </p:cNvPr>
          <p:cNvSpPr>
            <a:spLocks noGrp="1"/>
          </p:cNvSpPr>
          <p:nvPr>
            <p:ph type="sldNum" sz="quarter" idx="5"/>
          </p:nvPr>
        </p:nvSpPr>
        <p:spPr/>
        <p:txBody>
          <a:bodyPr/>
          <a:lstStyle/>
          <a:p>
            <a:fld id="{4E9D6021-10C0-4E63-A2C5-AE2B1FE75D53}" type="slidenum">
              <a:rPr lang="en-US" smtClean="0"/>
              <a:t>28</a:t>
            </a:fld>
            <a:endParaRPr lang="en-US"/>
          </a:p>
        </p:txBody>
      </p:sp>
    </p:spTree>
    <p:extLst>
      <p:ext uri="{BB962C8B-B14F-4D97-AF65-F5344CB8AC3E}">
        <p14:creationId xmlns:p14="http://schemas.microsoft.com/office/powerpoint/2010/main" val="686083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737F-D156-3A3E-CB0B-CBC9FDC95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90F08-E59E-71C6-6E7A-FFB727864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D9459-8504-98C4-74AE-728F8419D3BC}"/>
              </a:ext>
            </a:extLst>
          </p:cNvPr>
          <p:cNvSpPr>
            <a:spLocks noGrp="1"/>
          </p:cNvSpPr>
          <p:nvPr>
            <p:ph type="body" idx="1"/>
          </p:nvPr>
        </p:nvSpPr>
        <p:spPr/>
        <p:txBody>
          <a:bodyPr/>
          <a:lstStyle/>
          <a:p>
            <a:r>
              <a:rPr lang="en-US"/>
              <a:t>Discuss how other Missouri animals look for food. Have students compare differences and similarities that those animals have to bears.</a:t>
            </a:r>
          </a:p>
        </p:txBody>
      </p:sp>
      <p:sp>
        <p:nvSpPr>
          <p:cNvPr id="4" name="Slide Number Placeholder 3">
            <a:extLst>
              <a:ext uri="{FF2B5EF4-FFF2-40B4-BE49-F238E27FC236}">
                <a16:creationId xmlns:a16="http://schemas.microsoft.com/office/drawing/2014/main" id="{096B63AD-2B8A-7D02-E4F1-112E71FBF771}"/>
              </a:ext>
            </a:extLst>
          </p:cNvPr>
          <p:cNvSpPr>
            <a:spLocks noGrp="1"/>
          </p:cNvSpPr>
          <p:nvPr>
            <p:ph type="sldNum" sz="quarter" idx="5"/>
          </p:nvPr>
        </p:nvSpPr>
        <p:spPr/>
        <p:txBody>
          <a:bodyPr/>
          <a:lstStyle/>
          <a:p>
            <a:fld id="{4E9D6021-10C0-4E63-A2C5-AE2B1FE75D53}" type="slidenum">
              <a:rPr lang="en-US" smtClean="0"/>
              <a:t>29</a:t>
            </a:fld>
            <a:endParaRPr lang="en-US"/>
          </a:p>
        </p:txBody>
      </p:sp>
    </p:spTree>
    <p:extLst>
      <p:ext uri="{BB962C8B-B14F-4D97-AF65-F5344CB8AC3E}">
        <p14:creationId xmlns:p14="http://schemas.microsoft.com/office/powerpoint/2010/main" val="2341668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A79C-E70E-6332-BBA4-FB8BBC730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4872F-9014-B138-7309-1C7FD0DAC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C6B9B-AD17-869C-7581-F3D1A9470E4B}"/>
              </a:ext>
            </a:extLst>
          </p:cNvPr>
          <p:cNvSpPr>
            <a:spLocks noGrp="1"/>
          </p:cNvSpPr>
          <p:nvPr>
            <p:ph type="body" idx="1"/>
          </p:nvPr>
        </p:nvSpPr>
        <p:spPr/>
        <p:txBody>
          <a:bodyPr/>
          <a:lstStyle/>
          <a:p>
            <a:r>
              <a:rPr lang="en-US"/>
              <a:t>Discuss what students had for breakfast or lunch. As a class, create a shopping list for getting all these items from the grocery store. Count how many items are on your list. Split your list out by fruits and vegetables, meat, grains, dairy, sweets, drinks, etc. Graph the number of different foods by category.</a:t>
            </a:r>
          </a:p>
        </p:txBody>
      </p:sp>
      <p:sp>
        <p:nvSpPr>
          <p:cNvPr id="4" name="Slide Number Placeholder 3">
            <a:extLst>
              <a:ext uri="{FF2B5EF4-FFF2-40B4-BE49-F238E27FC236}">
                <a16:creationId xmlns:a16="http://schemas.microsoft.com/office/drawing/2014/main" id="{A0574A3E-B3EB-FCE2-9FB0-598E5976A4E1}"/>
              </a:ext>
            </a:extLst>
          </p:cNvPr>
          <p:cNvSpPr>
            <a:spLocks noGrp="1"/>
          </p:cNvSpPr>
          <p:nvPr>
            <p:ph type="sldNum" sz="quarter" idx="5"/>
          </p:nvPr>
        </p:nvSpPr>
        <p:spPr/>
        <p:txBody>
          <a:bodyPr/>
          <a:lstStyle/>
          <a:p>
            <a:fld id="{4E9D6021-10C0-4E63-A2C5-AE2B1FE75D53}" type="slidenum">
              <a:rPr lang="en-US" smtClean="0"/>
              <a:t>30</a:t>
            </a:fld>
            <a:endParaRPr lang="en-US"/>
          </a:p>
        </p:txBody>
      </p:sp>
    </p:spTree>
    <p:extLst>
      <p:ext uri="{BB962C8B-B14F-4D97-AF65-F5344CB8AC3E}">
        <p14:creationId xmlns:p14="http://schemas.microsoft.com/office/powerpoint/2010/main" val="45672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874B-43B8-B39B-EB83-A9A600048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7DB52-5E2A-254B-1B8E-FABF12404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30803-5241-D36B-CF0A-3A50C4FD6B04}"/>
              </a:ext>
            </a:extLst>
          </p:cNvPr>
          <p:cNvSpPr>
            <a:spLocks noGrp="1"/>
          </p:cNvSpPr>
          <p:nvPr>
            <p:ph type="body" idx="1"/>
          </p:nvPr>
        </p:nvSpPr>
        <p:spPr/>
        <p:txBody>
          <a:bodyPr/>
          <a:lstStyle/>
          <a:p>
            <a:r>
              <a:rPr lang="en-US"/>
              <a:t>Tell students that winter is almost over and spring is near. Read aloud from the student guide, </a:t>
            </a:r>
            <a:r>
              <a:rPr lang="en-US" b="1"/>
              <a:t>Read Together A Nose for Food </a:t>
            </a:r>
            <a:r>
              <a:rPr lang="en-US"/>
              <a:t>on Page 87.</a:t>
            </a:r>
          </a:p>
        </p:txBody>
      </p:sp>
      <p:sp>
        <p:nvSpPr>
          <p:cNvPr id="4" name="Slide Number Placeholder 3">
            <a:extLst>
              <a:ext uri="{FF2B5EF4-FFF2-40B4-BE49-F238E27FC236}">
                <a16:creationId xmlns:a16="http://schemas.microsoft.com/office/drawing/2014/main" id="{29796BBF-FF0B-D078-D029-10E6F1706A4C}"/>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1929774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8C15B-9727-6211-1E64-9EF0EE08B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F8A91-B498-E058-6C94-393B82E09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12985-5A8F-F027-C1C1-7022569F1B48}"/>
              </a:ext>
            </a:extLst>
          </p:cNvPr>
          <p:cNvSpPr>
            <a:spLocks noGrp="1"/>
          </p:cNvSpPr>
          <p:nvPr>
            <p:ph type="body" idx="1"/>
          </p:nvPr>
        </p:nvSpPr>
        <p:spPr/>
        <p:txBody>
          <a:bodyPr/>
          <a:lstStyle/>
          <a:p>
            <a:r>
              <a:rPr lang="en-US"/>
              <a:t>Discuss with students how winter affects a bear.</a:t>
            </a:r>
          </a:p>
          <a:p>
            <a:endParaRPr lang="en-US"/>
          </a:p>
          <a:p>
            <a:r>
              <a:rPr lang="en-US"/>
              <a:t>Wintertime for students may seem to drag on, as they may not go outside as often to play. Bears feel the same way sometimes. If there is an unusually warm day in winter, they may leave their dens in search of a snack. However, dead leaves and snow cover the ground. Bears have poor eyesight, but they have a strong sense of smell. They use this smell to find acorns and other foods. </a:t>
            </a:r>
          </a:p>
        </p:txBody>
      </p:sp>
      <p:sp>
        <p:nvSpPr>
          <p:cNvPr id="4" name="Slide Number Placeholder 3">
            <a:extLst>
              <a:ext uri="{FF2B5EF4-FFF2-40B4-BE49-F238E27FC236}">
                <a16:creationId xmlns:a16="http://schemas.microsoft.com/office/drawing/2014/main" id="{E775E93A-69A0-5D53-68C9-042C06779597}"/>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69631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307A-4EBE-63AC-B390-3898FA332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65E4B-8757-CEAA-634C-390E69FC2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22EB3-AF9D-3256-4665-2B249BCC0802}"/>
              </a:ext>
            </a:extLst>
          </p:cNvPr>
          <p:cNvSpPr>
            <a:spLocks noGrp="1"/>
          </p:cNvSpPr>
          <p:nvPr>
            <p:ph type="body" idx="1"/>
          </p:nvPr>
        </p:nvSpPr>
        <p:spPr/>
        <p:txBody>
          <a:bodyPr/>
          <a:lstStyle/>
          <a:p>
            <a:r>
              <a:rPr lang="en-US"/>
              <a:t>Let’s see if you can name each of your senses. </a:t>
            </a:r>
          </a:p>
        </p:txBody>
      </p:sp>
      <p:sp>
        <p:nvSpPr>
          <p:cNvPr id="4" name="Slide Number Placeholder 3">
            <a:extLst>
              <a:ext uri="{FF2B5EF4-FFF2-40B4-BE49-F238E27FC236}">
                <a16:creationId xmlns:a16="http://schemas.microsoft.com/office/drawing/2014/main" id="{44072277-6EDC-82C1-D5F3-A9547824846C}"/>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3116603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FE52-85C4-5265-D24B-3FE2860FE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4B740-6CBE-2324-C128-89E6DAA40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7864E-C191-80AE-2D02-61EFBD1159B7}"/>
              </a:ext>
            </a:extLst>
          </p:cNvPr>
          <p:cNvSpPr>
            <a:spLocks noGrp="1"/>
          </p:cNvSpPr>
          <p:nvPr>
            <p:ph type="body" idx="1"/>
          </p:nvPr>
        </p:nvSpPr>
        <p:spPr/>
        <p:txBody>
          <a:bodyPr/>
          <a:lstStyle/>
          <a:p>
            <a:r>
              <a:rPr lang="en-US"/>
              <a:t>You will need five small boxes or jars. Copy and cut </a:t>
            </a:r>
            <a:r>
              <a:rPr lang="en-US" b="1"/>
              <a:t>3D Token Cutouts </a:t>
            </a:r>
            <a:r>
              <a:rPr lang="en-US"/>
              <a:t>page from the handout following this lesson. Three of the boxes or jars will have pleasant scents of food in them that a bear might eat (raspberry extract, strawberry extract, almond extract, etc.), and two will have unpleasant scents (white vinegar, apple cider vinegar, etc.). Put several drops of extract onto a cotton ball so it has a heavy scent. Put the cotton balls in a small envelope that will sit on top of the box so students will be able to smell the scents. Put 12 tokens in the box or jar representing the nuts (almonds), 2 tokens into the box or jar representing raspberries, and 0 tokens into the box or jars that do not have a pleasant smell. Hide the boxes or jars with the correct envelopes on top inside or outside the classroom. </a:t>
            </a:r>
            <a:r>
              <a:rPr lang="en-US" b="1"/>
              <a:t>Note: </a:t>
            </a:r>
            <a:r>
              <a:rPr lang="en-US"/>
              <a:t>This activity can be done outside or in the classroom. Before students come into your classroom or go outside, you will need to hide the five boxes or jar of scents. Hide them under things like leaves if outside or a piece of cloth or paper if in classroom. Make sure you tell students the boundaries of where they may and may not go.</a:t>
            </a:r>
          </a:p>
          <a:p>
            <a:endParaRPr lang="en-US"/>
          </a:p>
          <a:p>
            <a:r>
              <a:rPr lang="en-US"/>
              <a:t>Tell students that they are going to be bears looking for food. They are going to answer two questions:</a:t>
            </a:r>
          </a:p>
          <a:p>
            <a:endParaRPr lang="en-US"/>
          </a:p>
          <a:p>
            <a:r>
              <a:rPr lang="en-US"/>
              <a:t>What kinds of foods do bears look for to eat?</a:t>
            </a:r>
          </a:p>
        </p:txBody>
      </p:sp>
      <p:sp>
        <p:nvSpPr>
          <p:cNvPr id="4" name="Slide Number Placeholder 3">
            <a:extLst>
              <a:ext uri="{FF2B5EF4-FFF2-40B4-BE49-F238E27FC236}">
                <a16:creationId xmlns:a16="http://schemas.microsoft.com/office/drawing/2014/main" id="{BC7D2A11-26CA-D177-77D9-B74649CF7EBA}"/>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1579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E5C45-86DF-11E7-23CF-C2F182A10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3C29F-E445-FDB0-858B-11C9355FE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BEA083-7719-5CB0-AEC5-B4E20E312DDF}"/>
              </a:ext>
            </a:extLst>
          </p:cNvPr>
          <p:cNvSpPr>
            <a:spLocks noGrp="1"/>
          </p:cNvSpPr>
          <p:nvPr>
            <p:ph type="body" idx="1"/>
          </p:nvPr>
        </p:nvSpPr>
        <p:spPr/>
        <p:txBody>
          <a:bodyPr/>
          <a:lstStyle/>
          <a:p>
            <a:r>
              <a:rPr lang="en-US"/>
              <a:t>Answer: Smell, sight, use their paws to dig.</a:t>
            </a:r>
          </a:p>
        </p:txBody>
      </p:sp>
      <p:sp>
        <p:nvSpPr>
          <p:cNvPr id="4" name="Slide Number Placeholder 3">
            <a:extLst>
              <a:ext uri="{FF2B5EF4-FFF2-40B4-BE49-F238E27FC236}">
                <a16:creationId xmlns:a16="http://schemas.microsoft.com/office/drawing/2014/main" id="{A0662390-4CB0-ECFA-FB37-9EDB8BDEC0A4}"/>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550330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55D5E-3A39-C58B-74EC-960E3C317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9AB6E-EC4A-357A-F258-B4455D5EB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0199E-6B39-342D-1A32-A46EE5D8F478}"/>
              </a:ext>
            </a:extLst>
          </p:cNvPr>
          <p:cNvSpPr>
            <a:spLocks noGrp="1"/>
          </p:cNvSpPr>
          <p:nvPr>
            <p:ph type="body" idx="1"/>
          </p:nvPr>
        </p:nvSpPr>
        <p:spPr/>
        <p:txBody>
          <a:bodyPr/>
          <a:lstStyle/>
          <a:p>
            <a:r>
              <a:rPr lang="en-US"/>
              <a:t>Have a second set of the cotton balls (for all five boxes/jars) for the students to smell before they go find the boxes/jars with the scented cotton balls and tokens in them. Put those cotton balls in their own envelopes so they are easy to pass around. </a:t>
            </a:r>
          </a:p>
          <a:p>
            <a:endParaRPr lang="en-US"/>
          </a:p>
          <a:p>
            <a:r>
              <a:rPr lang="en-US"/>
              <a:t>Tell students that they will have to use the same methods a bear would use. Let them smell each of the smells and show their picture. </a:t>
            </a:r>
          </a:p>
        </p:txBody>
      </p:sp>
      <p:sp>
        <p:nvSpPr>
          <p:cNvPr id="4" name="Slide Number Placeholder 3">
            <a:extLst>
              <a:ext uri="{FF2B5EF4-FFF2-40B4-BE49-F238E27FC236}">
                <a16:creationId xmlns:a16="http://schemas.microsoft.com/office/drawing/2014/main" id="{A06A2E9C-E51E-D5E8-56A8-E90D13378D6D}"/>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414604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D145A-A996-BF15-EEB8-A08FA89EF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CAF2C-79F4-14C8-9EC0-21E6CAA94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E55EB-3543-822A-E071-319965D5F47C}"/>
              </a:ext>
            </a:extLst>
          </p:cNvPr>
          <p:cNvSpPr>
            <a:spLocks noGrp="1"/>
          </p:cNvSpPr>
          <p:nvPr>
            <p:ph type="body" idx="1"/>
          </p:nvPr>
        </p:nvSpPr>
        <p:spPr/>
        <p:txBody>
          <a:bodyPr/>
          <a:lstStyle/>
          <a:p>
            <a:r>
              <a:rPr lang="en-US"/>
              <a:t> Tell students that when they look for food, they are going to find a token in the box. The tokens are a model representing the amount of food there is for each type. The more tokens, the more of that food. </a:t>
            </a:r>
          </a:p>
          <a:p>
            <a:endParaRPr lang="en-US" b="1"/>
          </a:p>
          <a:p>
            <a:r>
              <a:rPr lang="en-US" b="1"/>
              <a:t>Of each food, what do you think you find the most of? </a:t>
            </a:r>
            <a:endParaRPr lang="en-US"/>
          </a:p>
        </p:txBody>
      </p:sp>
      <p:sp>
        <p:nvSpPr>
          <p:cNvPr id="4" name="Slide Number Placeholder 3">
            <a:extLst>
              <a:ext uri="{FF2B5EF4-FFF2-40B4-BE49-F238E27FC236}">
                <a16:creationId xmlns:a16="http://schemas.microsoft.com/office/drawing/2014/main" id="{8ED28A4E-AC67-C97D-C9CE-0B22043AC84E}"/>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12682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B84C-4D4F-631A-1E5E-F65535391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1BCA-CF8B-1D88-9EC1-33F5B6BEB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713DAA-E51D-924B-73E7-D03FFD1ADD57}"/>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69059629-9A4C-6284-FF4C-601361AE4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2125D-D7B9-CDF9-318D-9DCA6B82BED3}"/>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248929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6DE7-D618-F8DA-8C89-1C0A3F0791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5ACDA-3064-C446-DFBD-38E428CF2C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51FAB-A74A-C3C2-CBEE-12A8AEA44A25}"/>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F55F3922-801E-ACEC-5408-82B78A53B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9808E-22EF-F70C-899C-6CD8F7242247}"/>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296938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73E2FB-2E04-FCAA-BD43-CCBAA4896D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A94EE-08F0-7BC1-4AEA-5D890FFF7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6DC43-E128-6378-0A48-44A6DAD74690}"/>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66734E2D-5859-B784-F93F-9C799D320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F5997-0FF5-FC16-D0ED-667F12B3643A}"/>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150669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1736-72AB-C072-AE1B-4196A8DBC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05157-D2D6-029C-2476-0091566C2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18D95-FCD3-50C5-0F43-F0034CB25416}"/>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0747A3C3-5B03-E621-BEB5-CB70CDE3A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DCCBE-73CA-A765-D089-28ED5A7AAC1C}"/>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34664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4CB5-2A91-8B5E-C54E-34DB3E6D6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332396-FA15-D199-A626-A40517833D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D0A482-7AAF-B695-0851-6872F6B5FFF9}"/>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D81230FE-6DC7-7AF2-6E84-38C325551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35DB8-DA7C-7FBC-8BDF-AF0FCF2C2AA0}"/>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357882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9E9-AB7E-2AB7-EF3B-6F47CE43E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B675B7-04FC-B8BB-6BEC-F0F929B9D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B4328-7FA7-946B-0CBF-0428E8E9C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377BE1-552C-5A05-7061-EBCED19DB612}"/>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6" name="Footer Placeholder 5">
            <a:extLst>
              <a:ext uri="{FF2B5EF4-FFF2-40B4-BE49-F238E27FC236}">
                <a16:creationId xmlns:a16="http://schemas.microsoft.com/office/drawing/2014/main" id="{2833E7B5-C1D4-2232-DD87-E19EF87B3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123FE-688C-D0DF-9A3A-628613E3E89C}"/>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1399510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1224-C10D-EC97-7528-1D2C116A4C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573E1-BB7D-9B3F-1AEF-EFEFCFEEB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19DC6F-985C-A898-1AE2-C8BE2881B2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5D9245-AF26-09A6-44CA-EA084F9D0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A59E7-FA56-9AE8-BB04-6D7C486363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61A09-B0C2-7165-4A87-BE93D2CF8110}"/>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8" name="Footer Placeholder 7">
            <a:extLst>
              <a:ext uri="{FF2B5EF4-FFF2-40B4-BE49-F238E27FC236}">
                <a16:creationId xmlns:a16="http://schemas.microsoft.com/office/drawing/2014/main" id="{77DADD94-6F5C-9B08-A728-8C56CE342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448065-27CA-BFB8-4628-0002BE6DDA03}"/>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2525673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6ACC1-D9C5-4B85-CA96-0E322B9AC4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F8C44-D4F6-D3F5-ACCB-B8EA6237828A}"/>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4" name="Footer Placeholder 3">
            <a:extLst>
              <a:ext uri="{FF2B5EF4-FFF2-40B4-BE49-F238E27FC236}">
                <a16:creationId xmlns:a16="http://schemas.microsoft.com/office/drawing/2014/main" id="{15DB646E-236A-9DBB-996A-2F81F9185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FACB50-43F6-040A-ED2E-FE3B7B9CD2E6}"/>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111707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2E0D0-75BB-BA36-E831-BCDD41589A6D}"/>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3" name="Footer Placeholder 2">
            <a:extLst>
              <a:ext uri="{FF2B5EF4-FFF2-40B4-BE49-F238E27FC236}">
                <a16:creationId xmlns:a16="http://schemas.microsoft.com/office/drawing/2014/main" id="{DDD7A49A-558A-4F2C-1DCC-0AD70722C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A6C0FC-7C23-61E1-121B-9879747225CF}"/>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150535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0C82-2F3D-F97D-FC6D-CB19D07C9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5BE051-0CB1-F23A-6447-D978DF19D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489AD-960F-EF98-78A1-96B847D32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244201-3B92-9DF0-7543-29F159A62083}"/>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6" name="Footer Placeholder 5">
            <a:extLst>
              <a:ext uri="{FF2B5EF4-FFF2-40B4-BE49-F238E27FC236}">
                <a16:creationId xmlns:a16="http://schemas.microsoft.com/office/drawing/2014/main" id="{5A44EBBD-366B-B079-2CF9-B21940114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53191-5356-1A81-AA36-01519B5154F8}"/>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14108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1C24F-D034-598A-352E-CA9A22929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50B66-B6B7-5C49-1C0D-054DF7BED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C3E205-88A2-A6C9-7CA2-C6AA7F86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0D04A-8F23-B93A-EDCB-560C42BB779B}"/>
              </a:ext>
            </a:extLst>
          </p:cNvPr>
          <p:cNvSpPr>
            <a:spLocks noGrp="1"/>
          </p:cNvSpPr>
          <p:nvPr>
            <p:ph type="dt" sz="half" idx="10"/>
          </p:nvPr>
        </p:nvSpPr>
        <p:spPr/>
        <p:txBody>
          <a:bodyPr/>
          <a:lstStyle/>
          <a:p>
            <a:fld id="{DEB158EE-3699-4003-AA6A-E137D48C35D6}" type="datetimeFigureOut">
              <a:rPr lang="en-US" smtClean="0"/>
              <a:t>7/18/2025</a:t>
            </a:fld>
            <a:endParaRPr lang="en-US"/>
          </a:p>
        </p:txBody>
      </p:sp>
      <p:sp>
        <p:nvSpPr>
          <p:cNvPr id="6" name="Footer Placeholder 5">
            <a:extLst>
              <a:ext uri="{FF2B5EF4-FFF2-40B4-BE49-F238E27FC236}">
                <a16:creationId xmlns:a16="http://schemas.microsoft.com/office/drawing/2014/main" id="{2E1D008B-A9FE-CDD1-C1D7-5A02A07C4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9A9CF-5711-3B9D-4637-31E60CCF8179}"/>
              </a:ext>
            </a:extLst>
          </p:cNvPr>
          <p:cNvSpPr>
            <a:spLocks noGrp="1"/>
          </p:cNvSpPr>
          <p:nvPr>
            <p:ph type="sldNum" sz="quarter" idx="12"/>
          </p:nvPr>
        </p:nvSpPr>
        <p:spPr/>
        <p:txBody>
          <a:bodyPr/>
          <a:lstStyle/>
          <a:p>
            <a:fld id="{649A8A78-10B0-41D0-8370-A72D041C07EE}" type="slidenum">
              <a:rPr lang="en-US" smtClean="0"/>
              <a:t>‹#›</a:t>
            </a:fld>
            <a:endParaRPr lang="en-US"/>
          </a:p>
        </p:txBody>
      </p:sp>
    </p:spTree>
    <p:extLst>
      <p:ext uri="{BB962C8B-B14F-4D97-AF65-F5344CB8AC3E}">
        <p14:creationId xmlns:p14="http://schemas.microsoft.com/office/powerpoint/2010/main" val="815280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EFBDF-698E-2B10-943E-892B830AEC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FB3E89-53CD-7747-62AE-F16C8B420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51A76-196B-4E2F-4CF4-FCB226027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B158EE-3699-4003-AA6A-E137D48C35D6}" type="datetimeFigureOut">
              <a:rPr lang="en-US" smtClean="0"/>
              <a:t>7/18/2025</a:t>
            </a:fld>
            <a:endParaRPr lang="en-US"/>
          </a:p>
        </p:txBody>
      </p:sp>
      <p:sp>
        <p:nvSpPr>
          <p:cNvPr id="5" name="Footer Placeholder 4">
            <a:extLst>
              <a:ext uri="{FF2B5EF4-FFF2-40B4-BE49-F238E27FC236}">
                <a16:creationId xmlns:a16="http://schemas.microsoft.com/office/drawing/2014/main" id="{1C08D637-32FD-E4FC-55F7-C2C6667950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8E2C2B-9408-3F5E-0C33-A1A6FC443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9A8A78-10B0-41D0-8370-A72D041C07EE}" type="slidenum">
              <a:rPr lang="en-US" smtClean="0"/>
              <a:t>‹#›</a:t>
            </a:fld>
            <a:endParaRPr lang="en-US"/>
          </a:p>
        </p:txBody>
      </p:sp>
    </p:spTree>
    <p:extLst>
      <p:ext uri="{BB962C8B-B14F-4D97-AF65-F5344CB8AC3E}">
        <p14:creationId xmlns:p14="http://schemas.microsoft.com/office/powerpoint/2010/main" val="283435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3.jpe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youtu.be/BgIEXhaS1Xc?si=49q5i74TQJq8uzFs" TargetMode="External"/><Relationship Id="rId5" Type="http://schemas.openxmlformats.org/officeDocument/2006/relationships/hyperlink" Target="https://www.getepic.com/educators" TargetMode="External"/><Relationship Id="rId4" Type="http://schemas.openxmlformats.org/officeDocument/2006/relationships/hyperlink" Target="https://www.getepic.com/app/read/1025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C5E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74C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709391" y="2008325"/>
            <a:ext cx="753762" cy="6285339"/>
          </a:xfrm>
          <a:prstGeom prst="snip2SameRect">
            <a:avLst/>
          </a:prstGeom>
          <a:solidFill>
            <a:srgbClr val="74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88597" y="4889384"/>
            <a:ext cx="12045652" cy="523220"/>
          </a:xfrm>
          <a:prstGeom prst="rect">
            <a:avLst/>
          </a:prstGeom>
          <a:noFill/>
        </p:spPr>
        <p:txBody>
          <a:bodyPr wrap="square">
            <a:spAutoFit/>
          </a:bodyPr>
          <a:lstStyle/>
          <a:p>
            <a:pPr algn="r"/>
            <a:r>
              <a:rPr lang="en-US" sz="2800" b="1">
                <a:latin typeface="Bitter" pitchFamily="2" charset="0"/>
              </a:rPr>
              <a:t>Lesson  3D: Wake Up, Hungry Bears!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52D0-3B39-EE9B-2866-EE19BAF94F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FBBFFC-913B-8675-3D08-1DA67C52A78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373BD19-BC82-1013-047D-1B8358CC3C1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11720819-4DE5-E5BF-3E81-3DF5414799F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D7C0A78F-89B7-F671-1162-56A99A142FE4}"/>
              </a:ext>
            </a:extLst>
          </p:cNvPr>
          <p:cNvSpPr txBox="1"/>
          <p:nvPr/>
        </p:nvSpPr>
        <p:spPr>
          <a:xfrm>
            <a:off x="1281545" y="452109"/>
            <a:ext cx="9628910" cy="2308324"/>
          </a:xfrm>
          <a:prstGeom prst="rect">
            <a:avLst/>
          </a:prstGeom>
          <a:noFill/>
        </p:spPr>
        <p:txBody>
          <a:bodyPr wrap="square" lIns="91440" tIns="45720" rIns="91440" bIns="45720" anchor="t">
            <a:spAutoFit/>
          </a:bodyPr>
          <a:lstStyle/>
          <a:p>
            <a:pPr algn="ctr"/>
            <a:r>
              <a:rPr lang="en-US" sz="4800" b="1">
                <a:latin typeface="Avenir Next LT Pro"/>
              </a:rPr>
              <a:t>Let's make a prediction! </a:t>
            </a:r>
            <a:endParaRPr lang="en-US"/>
          </a:p>
          <a:p>
            <a:pPr algn="ctr"/>
            <a:r>
              <a:rPr lang="en-US" sz="4800">
                <a:latin typeface="Avenir Next LT Pro"/>
              </a:rPr>
              <a:t>Of each food, what do you think you will find the </a:t>
            </a:r>
            <a:r>
              <a:rPr lang="en-US" sz="4800" b="1">
                <a:latin typeface="Avenir Next LT Pro"/>
              </a:rPr>
              <a:t>most</a:t>
            </a:r>
            <a:r>
              <a:rPr lang="en-US" sz="4800">
                <a:latin typeface="Avenir Next LT Pro"/>
              </a:rPr>
              <a:t> of?</a:t>
            </a:r>
            <a:endParaRPr lang="en-US"/>
          </a:p>
        </p:txBody>
      </p:sp>
      <p:pic>
        <p:nvPicPr>
          <p:cNvPr id="7" name="Picture 6" descr="Icon&#10;&#10;AI-generated content may be incorrect.">
            <a:extLst>
              <a:ext uri="{FF2B5EF4-FFF2-40B4-BE49-F238E27FC236}">
                <a16:creationId xmlns:a16="http://schemas.microsoft.com/office/drawing/2014/main" id="{E0BBC886-C06B-3E56-797B-EEDED2CF6C83}"/>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8" name="Picture 7">
            <a:extLst>
              <a:ext uri="{FF2B5EF4-FFF2-40B4-BE49-F238E27FC236}">
                <a16:creationId xmlns:a16="http://schemas.microsoft.com/office/drawing/2014/main" id="{3DC561AB-75BC-D4C0-6380-4DC63DC3050A}"/>
              </a:ext>
            </a:extLst>
          </p:cNvPr>
          <p:cNvPicPr>
            <a:picLocks noChangeAspect="1"/>
          </p:cNvPicPr>
          <p:nvPr/>
        </p:nvPicPr>
        <p:blipFill>
          <a:blip r:embed="rId4"/>
          <a:stretch>
            <a:fillRect/>
          </a:stretch>
        </p:blipFill>
        <p:spPr>
          <a:xfrm>
            <a:off x="5102974" y="3317126"/>
            <a:ext cx="1856657" cy="1762125"/>
          </a:xfrm>
          <a:prstGeom prst="rect">
            <a:avLst/>
          </a:prstGeom>
        </p:spPr>
      </p:pic>
      <p:pic>
        <p:nvPicPr>
          <p:cNvPr id="10" name="Picture 9">
            <a:extLst>
              <a:ext uri="{FF2B5EF4-FFF2-40B4-BE49-F238E27FC236}">
                <a16:creationId xmlns:a16="http://schemas.microsoft.com/office/drawing/2014/main" id="{A9D8F4F0-BE42-2FE8-9342-8F6115A3C123}"/>
              </a:ext>
            </a:extLst>
          </p:cNvPr>
          <p:cNvPicPr>
            <a:picLocks noChangeAspect="1"/>
          </p:cNvPicPr>
          <p:nvPr/>
        </p:nvPicPr>
        <p:blipFill>
          <a:blip r:embed="rId5"/>
          <a:stretch>
            <a:fillRect/>
          </a:stretch>
        </p:blipFill>
        <p:spPr>
          <a:xfrm>
            <a:off x="3629384" y="3092030"/>
            <a:ext cx="1238253" cy="932734"/>
          </a:xfrm>
          <a:prstGeom prst="rect">
            <a:avLst/>
          </a:prstGeom>
        </p:spPr>
      </p:pic>
      <p:pic>
        <p:nvPicPr>
          <p:cNvPr id="13" name="Picture 12">
            <a:extLst>
              <a:ext uri="{FF2B5EF4-FFF2-40B4-BE49-F238E27FC236}">
                <a16:creationId xmlns:a16="http://schemas.microsoft.com/office/drawing/2014/main" id="{38840E21-05B8-90CF-7E85-52B802F4C3B5}"/>
              </a:ext>
            </a:extLst>
          </p:cNvPr>
          <p:cNvPicPr>
            <a:picLocks noChangeAspect="1"/>
          </p:cNvPicPr>
          <p:nvPr/>
        </p:nvPicPr>
        <p:blipFill>
          <a:blip r:embed="rId6"/>
          <a:stretch>
            <a:fillRect/>
          </a:stretch>
        </p:blipFill>
        <p:spPr>
          <a:xfrm>
            <a:off x="3633427" y="5070803"/>
            <a:ext cx="1100768" cy="813940"/>
          </a:xfrm>
          <a:prstGeom prst="rect">
            <a:avLst/>
          </a:prstGeom>
        </p:spPr>
      </p:pic>
      <p:pic>
        <p:nvPicPr>
          <p:cNvPr id="15" name="Picture 14">
            <a:extLst>
              <a:ext uri="{FF2B5EF4-FFF2-40B4-BE49-F238E27FC236}">
                <a16:creationId xmlns:a16="http://schemas.microsoft.com/office/drawing/2014/main" id="{944510FE-4FF8-BD51-2FFF-44C143C652A6}"/>
              </a:ext>
            </a:extLst>
          </p:cNvPr>
          <p:cNvPicPr>
            <a:picLocks noChangeAspect="1"/>
          </p:cNvPicPr>
          <p:nvPr/>
        </p:nvPicPr>
        <p:blipFill>
          <a:blip r:embed="rId7"/>
          <a:stretch>
            <a:fillRect/>
          </a:stretch>
        </p:blipFill>
        <p:spPr>
          <a:xfrm>
            <a:off x="5871352" y="5190586"/>
            <a:ext cx="1297557" cy="804415"/>
          </a:xfrm>
          <a:prstGeom prst="rect">
            <a:avLst/>
          </a:prstGeom>
        </p:spPr>
      </p:pic>
      <p:pic>
        <p:nvPicPr>
          <p:cNvPr id="17" name="Picture 16">
            <a:extLst>
              <a:ext uri="{FF2B5EF4-FFF2-40B4-BE49-F238E27FC236}">
                <a16:creationId xmlns:a16="http://schemas.microsoft.com/office/drawing/2014/main" id="{FB0C2A61-B773-6DF2-3492-A0A2144B2803}"/>
              </a:ext>
            </a:extLst>
          </p:cNvPr>
          <p:cNvPicPr>
            <a:picLocks noChangeAspect="1"/>
          </p:cNvPicPr>
          <p:nvPr/>
        </p:nvPicPr>
        <p:blipFill>
          <a:blip r:embed="rId8"/>
          <a:stretch>
            <a:fillRect/>
          </a:stretch>
        </p:blipFill>
        <p:spPr>
          <a:xfrm>
            <a:off x="7073659" y="2657564"/>
            <a:ext cx="1092681" cy="1542872"/>
          </a:xfrm>
          <a:prstGeom prst="rect">
            <a:avLst/>
          </a:prstGeom>
        </p:spPr>
      </p:pic>
      <p:pic>
        <p:nvPicPr>
          <p:cNvPr id="19" name="Picture 18">
            <a:extLst>
              <a:ext uri="{FF2B5EF4-FFF2-40B4-BE49-F238E27FC236}">
                <a16:creationId xmlns:a16="http://schemas.microsoft.com/office/drawing/2014/main" id="{26725AA6-7B48-57FC-3AEA-D417C601F763}"/>
              </a:ext>
            </a:extLst>
          </p:cNvPr>
          <p:cNvPicPr>
            <a:picLocks noChangeAspect="1"/>
          </p:cNvPicPr>
          <p:nvPr/>
        </p:nvPicPr>
        <p:blipFill>
          <a:blip r:embed="rId9"/>
          <a:stretch>
            <a:fillRect/>
          </a:stretch>
        </p:blipFill>
        <p:spPr>
          <a:xfrm>
            <a:off x="8168316" y="4360293"/>
            <a:ext cx="858690" cy="1401078"/>
          </a:xfrm>
          <a:prstGeom prst="rect">
            <a:avLst/>
          </a:prstGeom>
        </p:spPr>
      </p:pic>
    </p:spTree>
    <p:extLst>
      <p:ext uri="{BB962C8B-B14F-4D97-AF65-F5344CB8AC3E}">
        <p14:creationId xmlns:p14="http://schemas.microsoft.com/office/powerpoint/2010/main" val="87622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0C445-3081-55C2-CE4D-2708D11816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5C6BC3-5F44-591D-084B-85686B3CB50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EF8DB79-A3F4-4D50-85BB-FB7242DBAB1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B17EC6C0-6F83-42CC-09CF-1C12E700CB1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pic>
        <p:nvPicPr>
          <p:cNvPr id="7" name="Picture 6" descr="Icon&#10;&#10;AI-generated content may be incorrect.">
            <a:extLst>
              <a:ext uri="{FF2B5EF4-FFF2-40B4-BE49-F238E27FC236}">
                <a16:creationId xmlns:a16="http://schemas.microsoft.com/office/drawing/2014/main" id="{320B41D5-B46C-C9DE-1D8B-3F19F11ADF14}"/>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a:extLst>
              <a:ext uri="{FF2B5EF4-FFF2-40B4-BE49-F238E27FC236}">
                <a16:creationId xmlns:a16="http://schemas.microsoft.com/office/drawing/2014/main" id="{1FB7B606-C5E3-3A9A-5827-43A42AD6F032}"/>
              </a:ext>
            </a:extLst>
          </p:cNvPr>
          <p:cNvPicPr>
            <a:picLocks noChangeAspect="1"/>
          </p:cNvPicPr>
          <p:nvPr/>
        </p:nvPicPr>
        <p:blipFill>
          <a:blip r:embed="rId4"/>
          <a:stretch>
            <a:fillRect/>
          </a:stretch>
        </p:blipFill>
        <p:spPr>
          <a:xfrm>
            <a:off x="1744243" y="251604"/>
            <a:ext cx="7582079" cy="4744528"/>
          </a:xfrm>
          <a:prstGeom prst="rect">
            <a:avLst/>
          </a:prstGeom>
        </p:spPr>
      </p:pic>
      <p:pic>
        <p:nvPicPr>
          <p:cNvPr id="8" name="Picture 7">
            <a:extLst>
              <a:ext uri="{FF2B5EF4-FFF2-40B4-BE49-F238E27FC236}">
                <a16:creationId xmlns:a16="http://schemas.microsoft.com/office/drawing/2014/main" id="{747BEC45-1A38-DE03-7091-E273A1416444}"/>
              </a:ext>
            </a:extLst>
          </p:cNvPr>
          <p:cNvPicPr>
            <a:picLocks noChangeAspect="1"/>
          </p:cNvPicPr>
          <p:nvPr/>
        </p:nvPicPr>
        <p:blipFill>
          <a:blip r:embed="rId5"/>
          <a:stretch>
            <a:fillRect/>
          </a:stretch>
        </p:blipFill>
        <p:spPr>
          <a:xfrm>
            <a:off x="2421686" y="4687917"/>
            <a:ext cx="1238253" cy="932734"/>
          </a:xfrm>
          <a:prstGeom prst="rect">
            <a:avLst/>
          </a:prstGeom>
        </p:spPr>
      </p:pic>
      <p:pic>
        <p:nvPicPr>
          <p:cNvPr id="10" name="Picture 9">
            <a:extLst>
              <a:ext uri="{FF2B5EF4-FFF2-40B4-BE49-F238E27FC236}">
                <a16:creationId xmlns:a16="http://schemas.microsoft.com/office/drawing/2014/main" id="{4FFFE0C5-8DC4-60A8-ADF9-834568043800}"/>
              </a:ext>
            </a:extLst>
          </p:cNvPr>
          <p:cNvPicPr>
            <a:picLocks noChangeAspect="1"/>
          </p:cNvPicPr>
          <p:nvPr/>
        </p:nvPicPr>
        <p:blipFill>
          <a:blip r:embed="rId6"/>
          <a:stretch>
            <a:fillRect/>
          </a:stretch>
        </p:blipFill>
        <p:spPr>
          <a:xfrm>
            <a:off x="3834710" y="4812011"/>
            <a:ext cx="1100768" cy="813940"/>
          </a:xfrm>
          <a:prstGeom prst="rect">
            <a:avLst/>
          </a:prstGeom>
        </p:spPr>
      </p:pic>
      <p:pic>
        <p:nvPicPr>
          <p:cNvPr id="13" name="Picture 12">
            <a:extLst>
              <a:ext uri="{FF2B5EF4-FFF2-40B4-BE49-F238E27FC236}">
                <a16:creationId xmlns:a16="http://schemas.microsoft.com/office/drawing/2014/main" id="{E3C34109-1E93-4234-AF42-15E4A5C1A26A}"/>
              </a:ext>
            </a:extLst>
          </p:cNvPr>
          <p:cNvPicPr>
            <a:picLocks noChangeAspect="1"/>
          </p:cNvPicPr>
          <p:nvPr/>
        </p:nvPicPr>
        <p:blipFill>
          <a:blip r:embed="rId7"/>
          <a:stretch>
            <a:fillRect/>
          </a:stretch>
        </p:blipFill>
        <p:spPr>
          <a:xfrm>
            <a:off x="5181239" y="4816775"/>
            <a:ext cx="1297557" cy="804415"/>
          </a:xfrm>
          <a:prstGeom prst="rect">
            <a:avLst/>
          </a:prstGeom>
        </p:spPr>
      </p:pic>
      <p:pic>
        <p:nvPicPr>
          <p:cNvPr id="15" name="Picture 14">
            <a:extLst>
              <a:ext uri="{FF2B5EF4-FFF2-40B4-BE49-F238E27FC236}">
                <a16:creationId xmlns:a16="http://schemas.microsoft.com/office/drawing/2014/main" id="{AD8EB27B-BFF7-2570-DD9A-1B39A04419CF}"/>
              </a:ext>
            </a:extLst>
          </p:cNvPr>
          <p:cNvPicPr>
            <a:picLocks noChangeAspect="1"/>
          </p:cNvPicPr>
          <p:nvPr/>
        </p:nvPicPr>
        <p:blipFill>
          <a:blip r:embed="rId8"/>
          <a:stretch>
            <a:fillRect/>
          </a:stretch>
        </p:blipFill>
        <p:spPr>
          <a:xfrm>
            <a:off x="6656716" y="4684772"/>
            <a:ext cx="1092681" cy="1542872"/>
          </a:xfrm>
          <a:prstGeom prst="rect">
            <a:avLst/>
          </a:prstGeom>
        </p:spPr>
      </p:pic>
      <p:pic>
        <p:nvPicPr>
          <p:cNvPr id="17" name="Picture 16">
            <a:extLst>
              <a:ext uri="{FF2B5EF4-FFF2-40B4-BE49-F238E27FC236}">
                <a16:creationId xmlns:a16="http://schemas.microsoft.com/office/drawing/2014/main" id="{8D325B50-DF3B-FCFF-B428-748A4A282B07}"/>
              </a:ext>
            </a:extLst>
          </p:cNvPr>
          <p:cNvPicPr>
            <a:picLocks noChangeAspect="1"/>
          </p:cNvPicPr>
          <p:nvPr/>
        </p:nvPicPr>
        <p:blipFill>
          <a:blip r:embed="rId9"/>
          <a:stretch>
            <a:fillRect/>
          </a:stretch>
        </p:blipFill>
        <p:spPr>
          <a:xfrm>
            <a:off x="7751373" y="4805991"/>
            <a:ext cx="858690" cy="1401078"/>
          </a:xfrm>
          <a:prstGeom prst="rect">
            <a:avLst/>
          </a:prstGeom>
        </p:spPr>
      </p:pic>
      <p:sp>
        <p:nvSpPr>
          <p:cNvPr id="6" name="TextBox 5">
            <a:extLst>
              <a:ext uri="{FF2B5EF4-FFF2-40B4-BE49-F238E27FC236}">
                <a16:creationId xmlns:a16="http://schemas.microsoft.com/office/drawing/2014/main" id="{D672A2DA-BF4A-4BEA-B290-D2F02CD516DC}"/>
              </a:ext>
            </a:extLst>
          </p:cNvPr>
          <p:cNvSpPr txBox="1"/>
          <p:nvPr/>
        </p:nvSpPr>
        <p:spPr>
          <a:xfrm>
            <a:off x="3818627" y="253042"/>
            <a:ext cx="80484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latin typeface="Avenir Next LT Pro"/>
              </a:rPr>
              <a:t>Create a  predictions graph!</a:t>
            </a:r>
            <a:endParaRPr lang="en-US" sz="4800"/>
          </a:p>
        </p:txBody>
      </p:sp>
    </p:spTree>
    <p:extLst>
      <p:ext uri="{BB962C8B-B14F-4D97-AF65-F5344CB8AC3E}">
        <p14:creationId xmlns:p14="http://schemas.microsoft.com/office/powerpoint/2010/main" val="368971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063F7-2939-5CDD-EC9B-9D6037877B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951517-36C9-9880-C5BD-B7A08D212AF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DC2E0BA-1A60-00DA-75FF-AB446C1066B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DBF8CAB9-1EC3-C690-07C1-49319AA65C7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6BF0ACB3-E8EE-C7FA-6466-16A1C43F4712}"/>
              </a:ext>
            </a:extLst>
          </p:cNvPr>
          <p:cNvSpPr txBox="1"/>
          <p:nvPr/>
        </p:nvSpPr>
        <p:spPr>
          <a:xfrm>
            <a:off x="137334" y="950729"/>
            <a:ext cx="7507690" cy="5262979"/>
          </a:xfrm>
          <a:prstGeom prst="rect">
            <a:avLst/>
          </a:prstGeom>
          <a:noFill/>
        </p:spPr>
        <p:txBody>
          <a:bodyPr wrap="square" lIns="91440" tIns="45720" rIns="91440" bIns="45720" anchor="t">
            <a:spAutoFit/>
          </a:bodyPr>
          <a:lstStyle/>
          <a:p>
            <a:pPr algn="ctr"/>
            <a:r>
              <a:rPr lang="en-US" sz="4800" b="1">
                <a:latin typeface="Avenir Next LT Pro"/>
              </a:rPr>
              <a:t>We are going to become bears!</a:t>
            </a:r>
            <a:r>
              <a:rPr lang="en-US" sz="4800">
                <a:latin typeface="Avenir Next LT Pro"/>
              </a:rPr>
              <a:t> Around the classroom (or outside), you will search for 5 small boxes or jars with envelopes on them with a smell inside the envelope.</a:t>
            </a:r>
            <a:endParaRPr lang="en-US">
              <a:latin typeface="Aptos" panose="02110004020202020204"/>
            </a:endParaRPr>
          </a:p>
        </p:txBody>
      </p:sp>
      <p:pic>
        <p:nvPicPr>
          <p:cNvPr id="7" name="Picture 6" descr="Icon&#10;&#10;AI-generated content may be incorrect.">
            <a:extLst>
              <a:ext uri="{FF2B5EF4-FFF2-40B4-BE49-F238E27FC236}">
                <a16:creationId xmlns:a16="http://schemas.microsoft.com/office/drawing/2014/main" id="{7EA2BB51-48D2-B8BE-929D-3CB3DD1D3F00}"/>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1D4264A5-4F9F-C21C-796D-AA3ED96A79EB}"/>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pic>
        <p:nvPicPr>
          <p:cNvPr id="10" name="Picture 9">
            <a:extLst>
              <a:ext uri="{FF2B5EF4-FFF2-40B4-BE49-F238E27FC236}">
                <a16:creationId xmlns:a16="http://schemas.microsoft.com/office/drawing/2014/main" id="{69EEFF10-CFAA-6BB6-65A0-885044A2C20C}"/>
              </a:ext>
            </a:extLst>
          </p:cNvPr>
          <p:cNvPicPr>
            <a:picLocks noChangeAspect="1"/>
          </p:cNvPicPr>
          <p:nvPr/>
        </p:nvPicPr>
        <p:blipFill>
          <a:blip r:embed="rId5"/>
          <a:stretch>
            <a:fillRect/>
          </a:stretch>
        </p:blipFill>
        <p:spPr>
          <a:xfrm>
            <a:off x="7633389" y="1146145"/>
            <a:ext cx="4257675" cy="4048125"/>
          </a:xfrm>
          <a:prstGeom prst="rect">
            <a:avLst/>
          </a:prstGeom>
        </p:spPr>
      </p:pic>
    </p:spTree>
    <p:extLst>
      <p:ext uri="{BB962C8B-B14F-4D97-AF65-F5344CB8AC3E}">
        <p14:creationId xmlns:p14="http://schemas.microsoft.com/office/powerpoint/2010/main" val="247783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6EF3-CD60-52DA-A21C-DE336D1B39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A31E71-3E77-A800-0C95-D49DE9AFA78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E16DE7F-DB33-F12A-5717-E83BDB78039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CD87478A-1CA8-4519-DA5A-32286A3E30C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B3B2F940-F36E-3109-C544-0D6F659728E4}"/>
              </a:ext>
            </a:extLst>
          </p:cNvPr>
          <p:cNvSpPr txBox="1"/>
          <p:nvPr/>
        </p:nvSpPr>
        <p:spPr>
          <a:xfrm>
            <a:off x="583032" y="375635"/>
            <a:ext cx="6285615" cy="5570756"/>
          </a:xfrm>
          <a:prstGeom prst="rect">
            <a:avLst/>
          </a:prstGeom>
          <a:noFill/>
        </p:spPr>
        <p:txBody>
          <a:bodyPr wrap="square" lIns="91440" tIns="45720" rIns="91440" bIns="45720" anchor="t">
            <a:spAutoFit/>
          </a:bodyPr>
          <a:lstStyle/>
          <a:p>
            <a:pPr algn="ctr"/>
            <a:endParaRPr lang="en-US" sz="4800">
              <a:latin typeface="Avenir Next LT Pro"/>
            </a:endParaRPr>
          </a:p>
          <a:p>
            <a:pPr algn="ctr"/>
            <a:r>
              <a:rPr lang="en-US" sz="4400">
                <a:latin typeface="Avenir Next LT Pro"/>
              </a:rPr>
              <a:t>You have 2-3 minutes to search for different scents. If you find it, pull one token out of the box. </a:t>
            </a:r>
            <a:r>
              <a:rPr lang="en-US" sz="4400" b="1">
                <a:latin typeface="Avenir Next LT Pro"/>
              </a:rPr>
              <a:t>Only the first to find food will get a token!</a:t>
            </a:r>
            <a:endParaRPr lang="en-US" sz="3200" b="1"/>
          </a:p>
        </p:txBody>
      </p:sp>
      <p:pic>
        <p:nvPicPr>
          <p:cNvPr id="7" name="Picture 6" descr="Icon&#10;&#10;AI-generated content may be incorrect.">
            <a:extLst>
              <a:ext uri="{FF2B5EF4-FFF2-40B4-BE49-F238E27FC236}">
                <a16:creationId xmlns:a16="http://schemas.microsoft.com/office/drawing/2014/main" id="{C3A6DA0D-3634-C496-BFAE-7B6F72B92301}"/>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A708CF86-137D-B622-FAD9-6ECCD33B424C}"/>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pic>
        <p:nvPicPr>
          <p:cNvPr id="10" name="Picture 9">
            <a:extLst>
              <a:ext uri="{FF2B5EF4-FFF2-40B4-BE49-F238E27FC236}">
                <a16:creationId xmlns:a16="http://schemas.microsoft.com/office/drawing/2014/main" id="{4FB87170-210B-65F8-AA91-A21A9C4CD62E}"/>
              </a:ext>
            </a:extLst>
          </p:cNvPr>
          <p:cNvPicPr>
            <a:picLocks noChangeAspect="1"/>
          </p:cNvPicPr>
          <p:nvPr/>
        </p:nvPicPr>
        <p:blipFill>
          <a:blip r:embed="rId5"/>
          <a:stretch>
            <a:fillRect/>
          </a:stretch>
        </p:blipFill>
        <p:spPr>
          <a:xfrm>
            <a:off x="7547125" y="1146145"/>
            <a:ext cx="4257675" cy="4048125"/>
          </a:xfrm>
          <a:prstGeom prst="rect">
            <a:avLst/>
          </a:prstGeom>
        </p:spPr>
      </p:pic>
    </p:spTree>
    <p:extLst>
      <p:ext uri="{BB962C8B-B14F-4D97-AF65-F5344CB8AC3E}">
        <p14:creationId xmlns:p14="http://schemas.microsoft.com/office/powerpoint/2010/main" val="871673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ED30-6B51-69A8-66BC-29412E9DC8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215A1B-1B63-7A02-9D09-B4B4AA98417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5296D4D-3597-15F1-2113-5FB02D882A04}"/>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58C03B23-50BB-4E30-E2E8-0F9250D2CDA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AD6BEB81-FA8C-FE6D-DA18-48669EB9A6C7}"/>
              </a:ext>
            </a:extLst>
          </p:cNvPr>
          <p:cNvSpPr txBox="1"/>
          <p:nvPr/>
        </p:nvSpPr>
        <p:spPr>
          <a:xfrm>
            <a:off x="4431957" y="2311698"/>
            <a:ext cx="7499848" cy="3631763"/>
          </a:xfrm>
          <a:prstGeom prst="rect">
            <a:avLst/>
          </a:prstGeom>
          <a:noFill/>
        </p:spPr>
        <p:txBody>
          <a:bodyPr wrap="square" lIns="91440" tIns="45720" rIns="91440" bIns="45720" anchor="t">
            <a:spAutoFit/>
          </a:bodyPr>
          <a:lstStyle/>
          <a:p>
            <a:pPr marL="914400" indent="-914400">
              <a:buFont typeface="Arial" panose="020B0604020202020204" pitchFamily="34" charset="0"/>
              <a:buChar char="•"/>
            </a:pPr>
            <a:r>
              <a:rPr lang="en-US" sz="4600">
                <a:latin typeface="Avenir Next LT Pro"/>
              </a:rPr>
              <a:t>What kinds of foods do bears look for to eat?</a:t>
            </a:r>
          </a:p>
          <a:p>
            <a:pPr marL="685800" indent="-685800">
              <a:buFont typeface="Arial" panose="020B0604020202020204" pitchFamily="34" charset="0"/>
              <a:buChar char="•"/>
            </a:pPr>
            <a:endParaRPr lang="en-US" sz="4600">
              <a:latin typeface="Avenir Next LT Pro"/>
            </a:endParaRPr>
          </a:p>
          <a:p>
            <a:pPr marL="914400" indent="-914400">
              <a:buFont typeface="Arial" panose="020B0604020202020204" pitchFamily="34" charset="0"/>
              <a:buChar char="•"/>
            </a:pPr>
            <a:r>
              <a:rPr lang="en-US" sz="4600">
                <a:latin typeface="Avenir Next LT Pro"/>
              </a:rPr>
              <a:t>How will a bear find that food?</a:t>
            </a:r>
            <a:endParaRPr lang="en-US"/>
          </a:p>
        </p:txBody>
      </p:sp>
      <p:pic>
        <p:nvPicPr>
          <p:cNvPr id="7" name="Picture 6" descr="Icon&#10;&#10;AI-generated content may be incorrect.">
            <a:extLst>
              <a:ext uri="{FF2B5EF4-FFF2-40B4-BE49-F238E27FC236}">
                <a16:creationId xmlns:a16="http://schemas.microsoft.com/office/drawing/2014/main" id="{13290070-8B5A-6022-2A56-1DAC0BEF5662}"/>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074" name="Picture 2" descr="White&amp;#32;oak&amp;#32;acorn&amp;#95;20">
            <a:extLst>
              <a:ext uri="{FF2B5EF4-FFF2-40B4-BE49-F238E27FC236}">
                <a16:creationId xmlns:a16="http://schemas.microsoft.com/office/drawing/2014/main" id="{B71CD8F0-6FA5-B2B8-D549-1234C898E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16580" y="1016583"/>
            <a:ext cx="6231926" cy="41987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6A9C51-6E81-85F5-7AE8-F13EF889E744}"/>
              </a:ext>
            </a:extLst>
          </p:cNvPr>
          <p:cNvSpPr txBox="1"/>
          <p:nvPr/>
        </p:nvSpPr>
        <p:spPr>
          <a:xfrm>
            <a:off x="4514222" y="453570"/>
            <a:ext cx="7417583" cy="1569660"/>
          </a:xfrm>
          <a:prstGeom prst="rect">
            <a:avLst/>
          </a:prstGeom>
          <a:noFill/>
        </p:spPr>
        <p:txBody>
          <a:bodyPr wrap="square">
            <a:spAutoFit/>
          </a:bodyPr>
          <a:lstStyle/>
          <a:p>
            <a:pPr algn="ctr"/>
            <a:r>
              <a:rPr lang="en-US" sz="4800" b="1">
                <a:latin typeface="Avenir Next LT Pro"/>
              </a:rPr>
              <a:t>Remember, we are asking two questions: </a:t>
            </a:r>
            <a:endParaRPr lang="en-US" sz="4800">
              <a:latin typeface="Avenir Next LT Pro"/>
            </a:endParaRPr>
          </a:p>
        </p:txBody>
      </p:sp>
    </p:spTree>
    <p:extLst>
      <p:ext uri="{BB962C8B-B14F-4D97-AF65-F5344CB8AC3E}">
        <p14:creationId xmlns:p14="http://schemas.microsoft.com/office/powerpoint/2010/main" val="221210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077B9-A9D4-A842-F048-30757FC39D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9DDC16-A9A3-5F58-354A-6528378270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7F9AE02-1826-1D10-27EB-94E86091779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5753AC45-5B26-340A-210B-4164B44BDD2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BA471473-C107-6E93-4AD3-B30549D0D751}"/>
              </a:ext>
            </a:extLst>
          </p:cNvPr>
          <p:cNvSpPr txBox="1"/>
          <p:nvPr/>
        </p:nvSpPr>
        <p:spPr>
          <a:xfrm>
            <a:off x="296816" y="1536174"/>
            <a:ext cx="7162634" cy="3785652"/>
          </a:xfrm>
          <a:prstGeom prst="rect">
            <a:avLst/>
          </a:prstGeom>
          <a:noFill/>
        </p:spPr>
        <p:txBody>
          <a:bodyPr wrap="square" lIns="91440" tIns="45720" rIns="91440" bIns="45720" anchor="t">
            <a:spAutoFit/>
          </a:bodyPr>
          <a:lstStyle/>
          <a:p>
            <a:pPr algn="ctr"/>
            <a:r>
              <a:rPr lang="en-US" sz="4800">
                <a:latin typeface="Avenir Next LT Pro"/>
              </a:rPr>
              <a:t>If you find a token in the box, bring it to me. </a:t>
            </a:r>
            <a:br>
              <a:rPr lang="en-US" sz="4800">
                <a:latin typeface="Avenir Next LT Pro"/>
              </a:rPr>
            </a:br>
            <a:br>
              <a:rPr lang="en-US" sz="4800">
                <a:latin typeface="Avenir Next LT Pro"/>
              </a:rPr>
            </a:br>
            <a:r>
              <a:rPr lang="en-US" sz="4800">
                <a:latin typeface="Avenir Next LT Pro"/>
              </a:rPr>
              <a:t>What happens if you don't find any tokens?</a:t>
            </a:r>
          </a:p>
        </p:txBody>
      </p:sp>
      <p:pic>
        <p:nvPicPr>
          <p:cNvPr id="7" name="Picture 6" descr="Icon&#10;&#10;AI-generated content may be incorrect.">
            <a:extLst>
              <a:ext uri="{FF2B5EF4-FFF2-40B4-BE49-F238E27FC236}">
                <a16:creationId xmlns:a16="http://schemas.microsoft.com/office/drawing/2014/main" id="{5B1630ED-8B89-675E-0345-3109C355FF50}"/>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E8413A74-59DF-E845-9621-4C9C6C8F67DA}"/>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pic>
        <p:nvPicPr>
          <p:cNvPr id="10" name="Picture 9">
            <a:extLst>
              <a:ext uri="{FF2B5EF4-FFF2-40B4-BE49-F238E27FC236}">
                <a16:creationId xmlns:a16="http://schemas.microsoft.com/office/drawing/2014/main" id="{0ACF283D-BD74-E82E-615E-8F95FF6A1497}"/>
              </a:ext>
            </a:extLst>
          </p:cNvPr>
          <p:cNvPicPr>
            <a:picLocks noChangeAspect="1"/>
          </p:cNvPicPr>
          <p:nvPr/>
        </p:nvPicPr>
        <p:blipFill>
          <a:blip r:embed="rId5"/>
          <a:stretch>
            <a:fillRect/>
          </a:stretch>
        </p:blipFill>
        <p:spPr>
          <a:xfrm>
            <a:off x="7538084" y="1273701"/>
            <a:ext cx="4257675" cy="4048125"/>
          </a:xfrm>
          <a:prstGeom prst="rect">
            <a:avLst/>
          </a:prstGeom>
        </p:spPr>
      </p:pic>
    </p:spTree>
    <p:extLst>
      <p:ext uri="{BB962C8B-B14F-4D97-AF65-F5344CB8AC3E}">
        <p14:creationId xmlns:p14="http://schemas.microsoft.com/office/powerpoint/2010/main" val="358232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293A-1149-9025-4C19-667612A790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7C9FC0-2D51-2B38-5E9E-53735863163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12C3142-24FD-D22D-E1BB-1E0AE0CC827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53EEA2B7-30AA-67E1-7B23-98B17E4276F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Explain</a:t>
            </a:r>
          </a:p>
        </p:txBody>
      </p:sp>
      <p:sp>
        <p:nvSpPr>
          <p:cNvPr id="12" name="TextBox 11">
            <a:extLst>
              <a:ext uri="{FF2B5EF4-FFF2-40B4-BE49-F238E27FC236}">
                <a16:creationId xmlns:a16="http://schemas.microsoft.com/office/drawing/2014/main" id="{EDD9F933-152C-F8BF-733D-B1945E4F6C4B}"/>
              </a:ext>
            </a:extLst>
          </p:cNvPr>
          <p:cNvSpPr txBox="1"/>
          <p:nvPr/>
        </p:nvSpPr>
        <p:spPr>
          <a:xfrm>
            <a:off x="920469" y="2319693"/>
            <a:ext cx="10351061" cy="1569660"/>
          </a:xfrm>
          <a:prstGeom prst="rect">
            <a:avLst/>
          </a:prstGeom>
          <a:noFill/>
        </p:spPr>
        <p:txBody>
          <a:bodyPr wrap="square">
            <a:spAutoFit/>
          </a:bodyPr>
          <a:lstStyle/>
          <a:p>
            <a:pPr algn="ctr"/>
            <a:r>
              <a:rPr lang="en-US" sz="4800">
                <a:latin typeface="Avenir Next LT Pro" panose="020B0504020202020204" pitchFamily="34" charset="0"/>
              </a:rPr>
              <a:t>Look at the types of tokens you found.</a:t>
            </a:r>
          </a:p>
        </p:txBody>
      </p:sp>
      <p:pic>
        <p:nvPicPr>
          <p:cNvPr id="7" name="Picture 6" descr="Icon&#10;&#10;AI-generated content may be incorrect.">
            <a:extLst>
              <a:ext uri="{FF2B5EF4-FFF2-40B4-BE49-F238E27FC236}">
                <a16:creationId xmlns:a16="http://schemas.microsoft.com/office/drawing/2014/main" id="{03795323-E79A-BF02-9A25-309096F6DB21}"/>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2469477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320C-7546-3C83-2E14-C4D3EE8CD2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557E02-064C-C9E1-0E26-1460C08E1CC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37D288-310F-1C30-09E9-DE603638119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303A48B5-5BA6-97ED-89EE-251957E701C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Explain</a:t>
            </a:r>
          </a:p>
        </p:txBody>
      </p:sp>
      <p:sp>
        <p:nvSpPr>
          <p:cNvPr id="12" name="TextBox 11">
            <a:extLst>
              <a:ext uri="{FF2B5EF4-FFF2-40B4-BE49-F238E27FC236}">
                <a16:creationId xmlns:a16="http://schemas.microsoft.com/office/drawing/2014/main" id="{CEA34EF0-FC58-FFDC-9F37-3526E62EEC54}"/>
              </a:ext>
            </a:extLst>
          </p:cNvPr>
          <p:cNvSpPr txBox="1"/>
          <p:nvPr/>
        </p:nvSpPr>
        <p:spPr>
          <a:xfrm>
            <a:off x="2781709" y="2397501"/>
            <a:ext cx="6628581" cy="1569660"/>
          </a:xfrm>
          <a:prstGeom prst="rect">
            <a:avLst/>
          </a:prstGeom>
          <a:noFill/>
        </p:spPr>
        <p:txBody>
          <a:bodyPr wrap="square">
            <a:spAutoFit/>
          </a:bodyPr>
          <a:lstStyle/>
          <a:p>
            <a:pPr algn="ctr"/>
            <a:r>
              <a:rPr lang="en-US" sz="4800">
                <a:latin typeface="Avenir Next LT Pro" panose="020B0504020202020204" pitchFamily="34" charset="0"/>
              </a:rPr>
              <a:t>What were the tokens a model for?</a:t>
            </a:r>
          </a:p>
        </p:txBody>
      </p:sp>
      <p:pic>
        <p:nvPicPr>
          <p:cNvPr id="7" name="Picture 6" descr="Icon&#10;&#10;AI-generated content may be incorrect.">
            <a:extLst>
              <a:ext uri="{FF2B5EF4-FFF2-40B4-BE49-F238E27FC236}">
                <a16:creationId xmlns:a16="http://schemas.microsoft.com/office/drawing/2014/main" id="{DC26243D-1DBB-5ADD-FB8E-A3CA4A423E17}"/>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1798926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EDCF-67AA-2676-E128-2068000587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E5DB4E-FF7C-97AE-65F6-62BCBFB4BAA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C0659C2-4652-386B-742B-7471BE5C5C8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5205B9C3-EB64-B89B-F200-EF3CBADCC86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Explain</a:t>
            </a:r>
          </a:p>
        </p:txBody>
      </p:sp>
      <p:sp>
        <p:nvSpPr>
          <p:cNvPr id="12" name="TextBox 11">
            <a:extLst>
              <a:ext uri="{FF2B5EF4-FFF2-40B4-BE49-F238E27FC236}">
                <a16:creationId xmlns:a16="http://schemas.microsoft.com/office/drawing/2014/main" id="{3C2C21A9-7E3E-A7D7-B0EA-5374F9D64183}"/>
              </a:ext>
            </a:extLst>
          </p:cNvPr>
          <p:cNvSpPr txBox="1"/>
          <p:nvPr/>
        </p:nvSpPr>
        <p:spPr>
          <a:xfrm>
            <a:off x="2177522" y="2319444"/>
            <a:ext cx="7836955" cy="1569660"/>
          </a:xfrm>
          <a:prstGeom prst="rect">
            <a:avLst/>
          </a:prstGeom>
          <a:noFill/>
        </p:spPr>
        <p:txBody>
          <a:bodyPr wrap="square">
            <a:spAutoFit/>
          </a:bodyPr>
          <a:lstStyle/>
          <a:p>
            <a:pPr algn="ctr"/>
            <a:r>
              <a:rPr lang="en-US" sz="4800">
                <a:latin typeface="Avenir Next LT Pro" panose="020B0504020202020204" pitchFamily="34" charset="0"/>
              </a:rPr>
              <a:t>Why were there only a few tokens in each box?</a:t>
            </a:r>
          </a:p>
        </p:txBody>
      </p:sp>
      <p:pic>
        <p:nvPicPr>
          <p:cNvPr id="7" name="Picture 6" descr="Icon&#10;&#10;AI-generated content may be incorrect.">
            <a:extLst>
              <a:ext uri="{FF2B5EF4-FFF2-40B4-BE49-F238E27FC236}">
                <a16:creationId xmlns:a16="http://schemas.microsoft.com/office/drawing/2014/main" id="{57689D8D-E758-19A1-9F58-547A2AAC755D}"/>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4BDCFDCE-22F4-D761-E1B9-5BFC88FA9B06}"/>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spTree>
    <p:extLst>
      <p:ext uri="{BB962C8B-B14F-4D97-AF65-F5344CB8AC3E}">
        <p14:creationId xmlns:p14="http://schemas.microsoft.com/office/powerpoint/2010/main" val="3027373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CDC8A-EE4E-1DD1-D90B-FCEBCB086E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B66254-C24F-2D01-2297-98C39D7E23F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8EC7EA1-0D82-00E9-CBA7-681C903AECA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F52BDEBE-028B-49A5-DF63-016A37554AC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Explain</a:t>
            </a:r>
          </a:p>
        </p:txBody>
      </p:sp>
      <p:sp>
        <p:nvSpPr>
          <p:cNvPr id="12" name="TextBox 11">
            <a:extLst>
              <a:ext uri="{FF2B5EF4-FFF2-40B4-BE49-F238E27FC236}">
                <a16:creationId xmlns:a16="http://schemas.microsoft.com/office/drawing/2014/main" id="{CE20E2DF-081E-21D3-ACD3-ACADDE382B5B}"/>
              </a:ext>
            </a:extLst>
          </p:cNvPr>
          <p:cNvSpPr txBox="1"/>
          <p:nvPr/>
        </p:nvSpPr>
        <p:spPr>
          <a:xfrm>
            <a:off x="2048108" y="2364048"/>
            <a:ext cx="8095784" cy="1569660"/>
          </a:xfrm>
          <a:prstGeom prst="rect">
            <a:avLst/>
          </a:prstGeom>
          <a:noFill/>
        </p:spPr>
        <p:txBody>
          <a:bodyPr wrap="square">
            <a:spAutoFit/>
          </a:bodyPr>
          <a:lstStyle/>
          <a:p>
            <a:pPr algn="ctr"/>
            <a:r>
              <a:rPr lang="en-US" sz="4800">
                <a:latin typeface="Avenir Next LT Pro" panose="020B0504020202020204" pitchFamily="34" charset="0"/>
              </a:rPr>
              <a:t>How many of each of the tokens did the class find?</a:t>
            </a:r>
          </a:p>
        </p:txBody>
      </p:sp>
      <p:pic>
        <p:nvPicPr>
          <p:cNvPr id="7" name="Picture 6" descr="Icon&#10;&#10;AI-generated content may be incorrect.">
            <a:extLst>
              <a:ext uri="{FF2B5EF4-FFF2-40B4-BE49-F238E27FC236}">
                <a16:creationId xmlns:a16="http://schemas.microsoft.com/office/drawing/2014/main" id="{704B621F-B49D-7159-5DA2-71400DF9C530}"/>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1876756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708222" y="1405918"/>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354111" y="2488813"/>
            <a:ext cx="7366964" cy="2585323"/>
          </a:xfrm>
          <a:prstGeom prst="rect">
            <a:avLst/>
          </a:prstGeom>
          <a:noFill/>
        </p:spPr>
        <p:txBody>
          <a:bodyPr wrap="square">
            <a:spAutoFit/>
          </a:bodyPr>
          <a:lstStyle/>
          <a:p>
            <a:pPr algn="ctr"/>
            <a:r>
              <a:rPr lang="en-US" sz="5400">
                <a:latin typeface="Avenir Next LT Pro" panose="020B0504020202020204" pitchFamily="34" charset="0"/>
              </a:rPr>
              <a:t>How do bears find food when they wake up?</a:t>
            </a:r>
          </a:p>
        </p:txBody>
      </p:sp>
      <p:pic>
        <p:nvPicPr>
          <p:cNvPr id="7" name="Picture 6" descr="Icon&#10;&#10;AI-generated content may be incorrect.">
            <a:extLst>
              <a:ext uri="{FF2B5EF4-FFF2-40B4-BE49-F238E27FC236}">
                <a16:creationId xmlns:a16="http://schemas.microsoft.com/office/drawing/2014/main" id="{C45102D2-595B-4857-0C1B-0B99BCC0D4D5}"/>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7170" name="Picture 2" descr="Black&amp;#95;Bear&amp;#95;0647-byn082323.dng">
            <a:extLst>
              <a:ext uri="{FF2B5EF4-FFF2-40B4-BE49-F238E27FC236}">
                <a16:creationId xmlns:a16="http://schemas.microsoft.com/office/drawing/2014/main" id="{BC11A5BD-EF19-C4B4-9E0D-14ABC56D2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029" y="0"/>
            <a:ext cx="4151971" cy="62322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F0AA6-8D06-EAB8-71EE-86098FABBB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4530BC-79C7-4DA2-A68A-AE17674775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1AFB02-DF46-01FF-E2C0-88417434275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1235AB4E-BA2E-24E2-B33B-8A31E858006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Explain</a:t>
            </a:r>
          </a:p>
        </p:txBody>
      </p:sp>
      <p:sp>
        <p:nvSpPr>
          <p:cNvPr id="12" name="TextBox 11">
            <a:extLst>
              <a:ext uri="{FF2B5EF4-FFF2-40B4-BE49-F238E27FC236}">
                <a16:creationId xmlns:a16="http://schemas.microsoft.com/office/drawing/2014/main" id="{3E9ECADF-05A2-6B06-E6E0-222F8DB039C5}"/>
              </a:ext>
            </a:extLst>
          </p:cNvPr>
          <p:cNvSpPr txBox="1"/>
          <p:nvPr/>
        </p:nvSpPr>
        <p:spPr>
          <a:xfrm>
            <a:off x="1185003" y="1124480"/>
            <a:ext cx="9821993" cy="3785652"/>
          </a:xfrm>
          <a:prstGeom prst="rect">
            <a:avLst/>
          </a:prstGeom>
          <a:noFill/>
        </p:spPr>
        <p:txBody>
          <a:bodyPr wrap="square">
            <a:spAutoFit/>
          </a:bodyPr>
          <a:lstStyle/>
          <a:p>
            <a:pPr algn="ctr"/>
            <a:r>
              <a:rPr lang="en-US" sz="4800">
                <a:latin typeface="Avenir Next LT Pro" panose="020B0504020202020204" pitchFamily="34" charset="0"/>
              </a:rPr>
              <a:t>Were there any tokens of the bad smelling foods?</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Why weren’t there any tokens of those foods?</a:t>
            </a:r>
          </a:p>
        </p:txBody>
      </p:sp>
      <p:pic>
        <p:nvPicPr>
          <p:cNvPr id="7" name="Picture 6" descr="Icon&#10;&#10;AI-generated content may be incorrect.">
            <a:extLst>
              <a:ext uri="{FF2B5EF4-FFF2-40B4-BE49-F238E27FC236}">
                <a16:creationId xmlns:a16="http://schemas.microsoft.com/office/drawing/2014/main" id="{C92E7225-09FE-E0FE-91B1-56504B0058DC}"/>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335544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0C17-C8C2-C0B2-288A-19492EF457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4741286-CCE2-FD40-AAAD-D3C91A213F3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E87A74B-523D-6FF5-785A-6B94B294DCD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D1A21C7E-4AA9-114A-9DC0-215A53259E46}"/>
              </a:ext>
            </a:extLst>
          </p:cNvPr>
          <p:cNvSpPr txBox="1"/>
          <p:nvPr/>
        </p:nvSpPr>
        <p:spPr>
          <a:xfrm>
            <a:off x="597409" y="6366393"/>
            <a:ext cx="716263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Bears through the Seasons – 3D Wake Up, Hungry Bears: Explain</a:t>
            </a:r>
            <a:endParaRPr lang="en-US">
              <a:solidFill>
                <a:schemeClr val="bg1"/>
              </a:solidFill>
              <a:latin typeface="Avenir Next LT Pro" panose="020B0504020202020204" pitchFamily="34" charset="0"/>
            </a:endParaRPr>
          </a:p>
        </p:txBody>
      </p:sp>
      <p:pic>
        <p:nvPicPr>
          <p:cNvPr id="7" name="Picture 6" descr="Icon&#10;&#10;AI-generated content may be incorrect.">
            <a:extLst>
              <a:ext uri="{FF2B5EF4-FFF2-40B4-BE49-F238E27FC236}">
                <a16:creationId xmlns:a16="http://schemas.microsoft.com/office/drawing/2014/main" id="{16C4F590-9459-5333-387C-12015E399CF8}"/>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a:extLst>
              <a:ext uri="{FF2B5EF4-FFF2-40B4-BE49-F238E27FC236}">
                <a16:creationId xmlns:a16="http://schemas.microsoft.com/office/drawing/2014/main" id="{74B79D89-9159-BDCE-8169-618DF4604B9A}"/>
              </a:ext>
            </a:extLst>
          </p:cNvPr>
          <p:cNvPicPr>
            <a:picLocks noChangeAspect="1"/>
          </p:cNvPicPr>
          <p:nvPr/>
        </p:nvPicPr>
        <p:blipFill>
          <a:blip r:embed="rId4"/>
          <a:stretch>
            <a:fillRect/>
          </a:stretch>
        </p:blipFill>
        <p:spPr>
          <a:xfrm>
            <a:off x="1744243" y="251604"/>
            <a:ext cx="7582079" cy="4744528"/>
          </a:xfrm>
          <a:prstGeom prst="rect">
            <a:avLst/>
          </a:prstGeom>
        </p:spPr>
      </p:pic>
      <p:pic>
        <p:nvPicPr>
          <p:cNvPr id="8" name="Picture 7">
            <a:extLst>
              <a:ext uri="{FF2B5EF4-FFF2-40B4-BE49-F238E27FC236}">
                <a16:creationId xmlns:a16="http://schemas.microsoft.com/office/drawing/2014/main" id="{FFC711E3-0AF7-A9F6-F9F3-48F56EBEF516}"/>
              </a:ext>
            </a:extLst>
          </p:cNvPr>
          <p:cNvPicPr>
            <a:picLocks noChangeAspect="1"/>
          </p:cNvPicPr>
          <p:nvPr/>
        </p:nvPicPr>
        <p:blipFill>
          <a:blip r:embed="rId5"/>
          <a:stretch>
            <a:fillRect/>
          </a:stretch>
        </p:blipFill>
        <p:spPr>
          <a:xfrm>
            <a:off x="2421686" y="4687917"/>
            <a:ext cx="1238253" cy="932734"/>
          </a:xfrm>
          <a:prstGeom prst="rect">
            <a:avLst/>
          </a:prstGeom>
        </p:spPr>
      </p:pic>
      <p:pic>
        <p:nvPicPr>
          <p:cNvPr id="10" name="Picture 9">
            <a:extLst>
              <a:ext uri="{FF2B5EF4-FFF2-40B4-BE49-F238E27FC236}">
                <a16:creationId xmlns:a16="http://schemas.microsoft.com/office/drawing/2014/main" id="{112B6663-BDDE-5C0A-8FFC-DCF1EB34AA57}"/>
              </a:ext>
            </a:extLst>
          </p:cNvPr>
          <p:cNvPicPr>
            <a:picLocks noChangeAspect="1"/>
          </p:cNvPicPr>
          <p:nvPr/>
        </p:nvPicPr>
        <p:blipFill>
          <a:blip r:embed="rId6"/>
          <a:stretch>
            <a:fillRect/>
          </a:stretch>
        </p:blipFill>
        <p:spPr>
          <a:xfrm>
            <a:off x="3834710" y="4812011"/>
            <a:ext cx="1100768" cy="813940"/>
          </a:xfrm>
          <a:prstGeom prst="rect">
            <a:avLst/>
          </a:prstGeom>
        </p:spPr>
      </p:pic>
      <p:pic>
        <p:nvPicPr>
          <p:cNvPr id="13" name="Picture 12">
            <a:extLst>
              <a:ext uri="{FF2B5EF4-FFF2-40B4-BE49-F238E27FC236}">
                <a16:creationId xmlns:a16="http://schemas.microsoft.com/office/drawing/2014/main" id="{0855DE50-AE1F-4B8B-94F7-DA99D8535E95}"/>
              </a:ext>
            </a:extLst>
          </p:cNvPr>
          <p:cNvPicPr>
            <a:picLocks noChangeAspect="1"/>
          </p:cNvPicPr>
          <p:nvPr/>
        </p:nvPicPr>
        <p:blipFill>
          <a:blip r:embed="rId7"/>
          <a:stretch>
            <a:fillRect/>
          </a:stretch>
        </p:blipFill>
        <p:spPr>
          <a:xfrm>
            <a:off x="5181239" y="4816775"/>
            <a:ext cx="1297557" cy="804415"/>
          </a:xfrm>
          <a:prstGeom prst="rect">
            <a:avLst/>
          </a:prstGeom>
        </p:spPr>
      </p:pic>
      <p:pic>
        <p:nvPicPr>
          <p:cNvPr id="15" name="Picture 14">
            <a:extLst>
              <a:ext uri="{FF2B5EF4-FFF2-40B4-BE49-F238E27FC236}">
                <a16:creationId xmlns:a16="http://schemas.microsoft.com/office/drawing/2014/main" id="{88435A24-0AC2-8B0D-F53B-AE24B12BB11C}"/>
              </a:ext>
            </a:extLst>
          </p:cNvPr>
          <p:cNvPicPr>
            <a:picLocks noChangeAspect="1"/>
          </p:cNvPicPr>
          <p:nvPr/>
        </p:nvPicPr>
        <p:blipFill>
          <a:blip r:embed="rId8"/>
          <a:stretch>
            <a:fillRect/>
          </a:stretch>
        </p:blipFill>
        <p:spPr>
          <a:xfrm>
            <a:off x="6656716" y="4684772"/>
            <a:ext cx="1092681" cy="1542872"/>
          </a:xfrm>
          <a:prstGeom prst="rect">
            <a:avLst/>
          </a:prstGeom>
        </p:spPr>
      </p:pic>
      <p:pic>
        <p:nvPicPr>
          <p:cNvPr id="17" name="Picture 16">
            <a:extLst>
              <a:ext uri="{FF2B5EF4-FFF2-40B4-BE49-F238E27FC236}">
                <a16:creationId xmlns:a16="http://schemas.microsoft.com/office/drawing/2014/main" id="{1130F1B7-AE2D-D3FC-64C5-3FA42F067B6B}"/>
              </a:ext>
            </a:extLst>
          </p:cNvPr>
          <p:cNvPicPr>
            <a:picLocks noChangeAspect="1"/>
          </p:cNvPicPr>
          <p:nvPr/>
        </p:nvPicPr>
        <p:blipFill>
          <a:blip r:embed="rId9"/>
          <a:stretch>
            <a:fillRect/>
          </a:stretch>
        </p:blipFill>
        <p:spPr>
          <a:xfrm>
            <a:off x="7751373" y="4805991"/>
            <a:ext cx="858690" cy="1401078"/>
          </a:xfrm>
          <a:prstGeom prst="rect">
            <a:avLst/>
          </a:prstGeom>
        </p:spPr>
      </p:pic>
      <p:sp>
        <p:nvSpPr>
          <p:cNvPr id="9" name="TextBox 8">
            <a:extLst>
              <a:ext uri="{FF2B5EF4-FFF2-40B4-BE49-F238E27FC236}">
                <a16:creationId xmlns:a16="http://schemas.microsoft.com/office/drawing/2014/main" id="{61595410-9723-B78C-E536-0CC976AECF8D}"/>
              </a:ext>
            </a:extLst>
          </p:cNvPr>
          <p:cNvSpPr txBox="1"/>
          <p:nvPr/>
        </p:nvSpPr>
        <p:spPr>
          <a:xfrm>
            <a:off x="5178262" y="-4299"/>
            <a:ext cx="7212608" cy="830997"/>
          </a:xfrm>
          <a:prstGeom prst="rect">
            <a:avLst/>
          </a:prstGeom>
          <a:noFill/>
        </p:spPr>
        <p:txBody>
          <a:bodyPr wrap="square">
            <a:spAutoFit/>
          </a:bodyPr>
          <a:lstStyle/>
          <a:p>
            <a:pPr algn="ctr"/>
            <a:r>
              <a:rPr lang="en-US" sz="4800">
                <a:latin typeface="Avenir Next LT Pro" panose="020B0504020202020204" pitchFamily="34" charset="0"/>
              </a:rPr>
              <a:t>Create a graph!</a:t>
            </a:r>
          </a:p>
        </p:txBody>
      </p:sp>
    </p:spTree>
    <p:extLst>
      <p:ext uri="{BB962C8B-B14F-4D97-AF65-F5344CB8AC3E}">
        <p14:creationId xmlns:p14="http://schemas.microsoft.com/office/powerpoint/2010/main" val="4149717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7E3B8-7CF5-1D93-1C31-C7A2169C40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D147FD-2AF9-03DA-0AA8-24FCD7B81BF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D8FB93C-DD3F-F8DD-CF7A-86450381C9E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72B7B0EF-74B5-B4E5-DD45-689C2525308D}"/>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Elaborate</a:t>
            </a:r>
          </a:p>
        </p:txBody>
      </p:sp>
      <p:sp>
        <p:nvSpPr>
          <p:cNvPr id="12" name="TextBox 11">
            <a:extLst>
              <a:ext uri="{FF2B5EF4-FFF2-40B4-BE49-F238E27FC236}">
                <a16:creationId xmlns:a16="http://schemas.microsoft.com/office/drawing/2014/main" id="{31F4A239-582F-0417-67CA-5CC9AACAE768}"/>
              </a:ext>
            </a:extLst>
          </p:cNvPr>
          <p:cNvSpPr txBox="1"/>
          <p:nvPr/>
        </p:nvSpPr>
        <p:spPr>
          <a:xfrm>
            <a:off x="1741078" y="2296920"/>
            <a:ext cx="8709844" cy="1569660"/>
          </a:xfrm>
          <a:prstGeom prst="rect">
            <a:avLst/>
          </a:prstGeom>
          <a:noFill/>
        </p:spPr>
        <p:txBody>
          <a:bodyPr wrap="square" lIns="91440" tIns="45720" rIns="91440" bIns="45720" anchor="t">
            <a:spAutoFit/>
          </a:bodyPr>
          <a:lstStyle/>
          <a:p>
            <a:pPr algn="ctr"/>
            <a:r>
              <a:rPr lang="en-US" sz="4800">
                <a:latin typeface="Avenir Next LT Pro"/>
              </a:rPr>
              <a:t>What </a:t>
            </a:r>
            <a:r>
              <a:rPr lang="en-US" sz="4800" b="1">
                <a:latin typeface="Avenir Next LT Pro"/>
              </a:rPr>
              <a:t>patterns </a:t>
            </a:r>
            <a:r>
              <a:rPr lang="en-US" sz="4800">
                <a:latin typeface="Avenir Next LT Pro"/>
              </a:rPr>
              <a:t>do you notice in the graph?</a:t>
            </a:r>
          </a:p>
        </p:txBody>
      </p:sp>
      <p:pic>
        <p:nvPicPr>
          <p:cNvPr id="7" name="Picture 6" descr="Icon&#10;&#10;AI-generated content may be incorrect.">
            <a:extLst>
              <a:ext uri="{FF2B5EF4-FFF2-40B4-BE49-F238E27FC236}">
                <a16:creationId xmlns:a16="http://schemas.microsoft.com/office/drawing/2014/main" id="{F0D1D9C8-4EE5-320D-C797-30AB64C9688F}"/>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0B3CDBBF-A8B5-D363-AEA3-5924BE6BFBC7}"/>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spTree>
    <p:extLst>
      <p:ext uri="{BB962C8B-B14F-4D97-AF65-F5344CB8AC3E}">
        <p14:creationId xmlns:p14="http://schemas.microsoft.com/office/powerpoint/2010/main" val="34133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A8343-84D3-636C-4A7A-770C8A5B3C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4ADAE98-2F93-051B-2685-E83CFCF2DF5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40CA13-37E0-3B01-D7C6-1FD74FEA19B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3C09CFDB-5B62-0578-7CCA-8382ADE29E16}"/>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Elaborate</a:t>
            </a:r>
          </a:p>
        </p:txBody>
      </p:sp>
      <p:sp>
        <p:nvSpPr>
          <p:cNvPr id="12" name="TextBox 11">
            <a:extLst>
              <a:ext uri="{FF2B5EF4-FFF2-40B4-BE49-F238E27FC236}">
                <a16:creationId xmlns:a16="http://schemas.microsoft.com/office/drawing/2014/main" id="{586CE377-74E2-1B48-450A-9A6AA62800E9}"/>
              </a:ext>
            </a:extLst>
          </p:cNvPr>
          <p:cNvSpPr txBox="1"/>
          <p:nvPr/>
        </p:nvSpPr>
        <p:spPr>
          <a:xfrm>
            <a:off x="354110" y="2331135"/>
            <a:ext cx="7426572" cy="1569660"/>
          </a:xfrm>
          <a:prstGeom prst="rect">
            <a:avLst/>
          </a:prstGeom>
          <a:noFill/>
        </p:spPr>
        <p:txBody>
          <a:bodyPr wrap="square">
            <a:spAutoFit/>
          </a:bodyPr>
          <a:lstStyle/>
          <a:p>
            <a:pPr algn="ctr"/>
            <a:r>
              <a:rPr lang="en-US" sz="4800">
                <a:latin typeface="Avenir Next LT Pro" panose="020B0504020202020204" pitchFamily="34" charset="0"/>
              </a:rPr>
              <a:t>Why do bears eat more nuts than berries?</a:t>
            </a:r>
          </a:p>
        </p:txBody>
      </p:sp>
      <p:pic>
        <p:nvPicPr>
          <p:cNvPr id="7" name="Picture 6" descr="Icon&#10;&#10;AI-generated content may be incorrect.">
            <a:extLst>
              <a:ext uri="{FF2B5EF4-FFF2-40B4-BE49-F238E27FC236}">
                <a16:creationId xmlns:a16="http://schemas.microsoft.com/office/drawing/2014/main" id="{3BE0C331-16E5-7E33-F5E8-16E093EC5414}"/>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6146" name="Picture 2" descr="Red&amp;#32;oak&amp;#32;acorn&amp;#95;04">
            <a:extLst>
              <a:ext uri="{FF2B5EF4-FFF2-40B4-BE49-F238E27FC236}">
                <a16:creationId xmlns:a16="http://schemas.microsoft.com/office/drawing/2014/main" id="{9DFE4D72-2E29-5FFE-256D-3BC9E5A48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80550" y="1020479"/>
            <a:ext cx="6231929" cy="41909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94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AFC37-1FE8-8CE7-8E8A-F52375553FCA}"/>
              </a:ext>
            </a:extLst>
          </p:cNvPr>
          <p:cNvSpPr txBox="1"/>
          <p:nvPr/>
        </p:nvSpPr>
        <p:spPr>
          <a:xfrm>
            <a:off x="1419458" y="488321"/>
            <a:ext cx="9353084" cy="5262979"/>
          </a:xfrm>
          <a:prstGeom prst="rect">
            <a:avLst/>
          </a:prstGeom>
          <a:noFill/>
        </p:spPr>
        <p:txBody>
          <a:bodyPr wrap="square" lIns="91440" tIns="45720" rIns="91440" bIns="45720" anchor="t">
            <a:spAutoFit/>
          </a:bodyPr>
          <a:lstStyle/>
          <a:p>
            <a:pPr algn="ctr"/>
            <a:r>
              <a:rPr lang="en-US" sz="4800">
                <a:latin typeface="Avenir Next LT Pro"/>
              </a:rPr>
              <a:t>What do the number of tokens tell us? What does it mean when there are no tokens?</a:t>
            </a:r>
            <a:br>
              <a:rPr lang="en-US" sz="4800">
                <a:latin typeface="Avenir Next LT Pro"/>
              </a:rPr>
            </a:br>
            <a:br>
              <a:rPr lang="en-US" sz="4800">
                <a:latin typeface="Avenir Next LT Pro" panose="020B0504020202020204" pitchFamily="34" charset="0"/>
              </a:rPr>
            </a:br>
            <a:r>
              <a:rPr lang="en-US" sz="4800">
                <a:latin typeface="Avenir Next LT Pro"/>
              </a:rPr>
              <a:t>Let's compare our graph of predictions to the graph of what we found.</a:t>
            </a:r>
            <a:endParaRPr lang="en-US" sz="4800">
              <a:latin typeface="Avenir Next LT Pro" panose="020B0504020202020204" pitchFamily="34" charset="0"/>
            </a:endParaRPr>
          </a:p>
        </p:txBody>
      </p:sp>
      <p:sp>
        <p:nvSpPr>
          <p:cNvPr id="4" name="Rectangle 3">
            <a:extLst>
              <a:ext uri="{FF2B5EF4-FFF2-40B4-BE49-F238E27FC236}">
                <a16:creationId xmlns:a16="http://schemas.microsoft.com/office/drawing/2014/main" id="{82868EF8-B7BD-2F81-C496-C2030815F533}"/>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B3A30C4C-9518-8D43-0644-556270670685}"/>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Elaborate</a:t>
            </a:r>
          </a:p>
        </p:txBody>
      </p:sp>
      <p:pic>
        <p:nvPicPr>
          <p:cNvPr id="6" name="Picture 5" descr="Icon&#10;&#10;AI-generated content may be incorrect.">
            <a:extLst>
              <a:ext uri="{FF2B5EF4-FFF2-40B4-BE49-F238E27FC236}">
                <a16:creationId xmlns:a16="http://schemas.microsoft.com/office/drawing/2014/main" id="{FA6B01A2-229B-5C0D-F38D-BFF593BFE1E7}"/>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7" name="TextBox 6">
            <a:extLst>
              <a:ext uri="{FF2B5EF4-FFF2-40B4-BE49-F238E27FC236}">
                <a16:creationId xmlns:a16="http://schemas.microsoft.com/office/drawing/2014/main" id="{9364DB98-C546-B5FF-BA1D-DD1288D733A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Tree>
    <p:extLst>
      <p:ext uri="{BB962C8B-B14F-4D97-AF65-F5344CB8AC3E}">
        <p14:creationId xmlns:p14="http://schemas.microsoft.com/office/powerpoint/2010/main" val="206575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7937-5DA5-35A7-BEBA-D861808A02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5F44FB-8A4D-0968-07EE-E1C068309F14}"/>
              </a:ext>
            </a:extLst>
          </p:cNvPr>
          <p:cNvSpPr txBox="1"/>
          <p:nvPr/>
        </p:nvSpPr>
        <p:spPr>
          <a:xfrm>
            <a:off x="479621" y="945699"/>
            <a:ext cx="7081024" cy="3046988"/>
          </a:xfrm>
          <a:prstGeom prst="rect">
            <a:avLst/>
          </a:prstGeom>
          <a:noFill/>
        </p:spPr>
        <p:txBody>
          <a:bodyPr wrap="square">
            <a:spAutoFit/>
          </a:bodyPr>
          <a:lstStyle/>
          <a:p>
            <a:pPr algn="ctr"/>
            <a:r>
              <a:rPr lang="en-US" sz="4800">
                <a:latin typeface="Avenir Next LT Pro" panose="020B0504020202020204" pitchFamily="34" charset="0"/>
              </a:rPr>
              <a:t>Do these foods really represent what a bear would eat in the winter? Why?</a:t>
            </a:r>
          </a:p>
        </p:txBody>
      </p:sp>
      <p:sp>
        <p:nvSpPr>
          <p:cNvPr id="2" name="Rectangle 1">
            <a:extLst>
              <a:ext uri="{FF2B5EF4-FFF2-40B4-BE49-F238E27FC236}">
                <a16:creationId xmlns:a16="http://schemas.microsoft.com/office/drawing/2014/main" id="{CE89DB60-3939-7E7F-15DD-D04A2D7E1221}"/>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4ADE88F-2833-7536-DEBC-D1725FD95F38}"/>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Elaborate</a:t>
            </a:r>
          </a:p>
        </p:txBody>
      </p:sp>
      <p:pic>
        <p:nvPicPr>
          <p:cNvPr id="5" name="Picture 4" descr="Icon&#10;&#10;AI-generated content may be incorrect.">
            <a:extLst>
              <a:ext uri="{FF2B5EF4-FFF2-40B4-BE49-F238E27FC236}">
                <a16:creationId xmlns:a16="http://schemas.microsoft.com/office/drawing/2014/main" id="{BF767762-F2B7-83F1-CBAB-0CFF5F4BC5FB}"/>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6" name="TextBox 5">
            <a:extLst>
              <a:ext uri="{FF2B5EF4-FFF2-40B4-BE49-F238E27FC236}">
                <a16:creationId xmlns:a16="http://schemas.microsoft.com/office/drawing/2014/main" id="{4F4BD41E-E0D8-F1C2-FF6D-89A4F9D7BA1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pic>
        <p:nvPicPr>
          <p:cNvPr id="5122" name="Picture 2" descr="021821&amp;#32;spring&amp;#32;creek&amp;#32;gap&amp;#32;ca&amp;#32;snow-26">
            <a:extLst>
              <a:ext uri="{FF2B5EF4-FFF2-40B4-BE49-F238E27FC236}">
                <a16:creationId xmlns:a16="http://schemas.microsoft.com/office/drawing/2014/main" id="{90845323-B67F-82DF-60A4-AC8B59112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39EB56F-3BB2-EA04-DB5C-2B32C142B998}"/>
              </a:ext>
            </a:extLst>
          </p:cNvPr>
          <p:cNvPicPr>
            <a:picLocks noChangeAspect="1"/>
          </p:cNvPicPr>
          <p:nvPr/>
        </p:nvPicPr>
        <p:blipFill>
          <a:blip r:embed="rId5"/>
          <a:stretch>
            <a:fillRect/>
          </a:stretch>
        </p:blipFill>
        <p:spPr>
          <a:xfrm>
            <a:off x="680673" y="4467928"/>
            <a:ext cx="1238253" cy="932734"/>
          </a:xfrm>
          <a:prstGeom prst="rect">
            <a:avLst/>
          </a:prstGeom>
        </p:spPr>
      </p:pic>
      <p:pic>
        <p:nvPicPr>
          <p:cNvPr id="10" name="Picture 9">
            <a:extLst>
              <a:ext uri="{FF2B5EF4-FFF2-40B4-BE49-F238E27FC236}">
                <a16:creationId xmlns:a16="http://schemas.microsoft.com/office/drawing/2014/main" id="{B002E2D2-461F-4374-B535-AC1565DE1326}"/>
              </a:ext>
            </a:extLst>
          </p:cNvPr>
          <p:cNvPicPr>
            <a:picLocks noChangeAspect="1"/>
          </p:cNvPicPr>
          <p:nvPr/>
        </p:nvPicPr>
        <p:blipFill>
          <a:blip r:embed="rId6"/>
          <a:stretch>
            <a:fillRect/>
          </a:stretch>
        </p:blipFill>
        <p:spPr>
          <a:xfrm>
            <a:off x="2174125" y="4527325"/>
            <a:ext cx="1100768" cy="813940"/>
          </a:xfrm>
          <a:prstGeom prst="rect">
            <a:avLst/>
          </a:prstGeom>
        </p:spPr>
      </p:pic>
      <p:pic>
        <p:nvPicPr>
          <p:cNvPr id="12" name="Picture 11">
            <a:extLst>
              <a:ext uri="{FF2B5EF4-FFF2-40B4-BE49-F238E27FC236}">
                <a16:creationId xmlns:a16="http://schemas.microsoft.com/office/drawing/2014/main" id="{5887F2B5-531B-8446-1B44-456B9D5DFA8B}"/>
              </a:ext>
            </a:extLst>
          </p:cNvPr>
          <p:cNvPicPr>
            <a:picLocks noChangeAspect="1"/>
          </p:cNvPicPr>
          <p:nvPr/>
        </p:nvPicPr>
        <p:blipFill>
          <a:blip r:embed="rId7"/>
          <a:stretch>
            <a:fillRect/>
          </a:stretch>
        </p:blipFill>
        <p:spPr>
          <a:xfrm>
            <a:off x="3652834" y="4527325"/>
            <a:ext cx="1297557" cy="804415"/>
          </a:xfrm>
          <a:prstGeom prst="rect">
            <a:avLst/>
          </a:prstGeom>
        </p:spPr>
      </p:pic>
      <p:pic>
        <p:nvPicPr>
          <p:cNvPr id="14" name="Picture 13">
            <a:extLst>
              <a:ext uri="{FF2B5EF4-FFF2-40B4-BE49-F238E27FC236}">
                <a16:creationId xmlns:a16="http://schemas.microsoft.com/office/drawing/2014/main" id="{73E4F168-9FA8-F11B-23E0-6FAED8AB1205}"/>
              </a:ext>
            </a:extLst>
          </p:cNvPr>
          <p:cNvPicPr>
            <a:picLocks noChangeAspect="1"/>
          </p:cNvPicPr>
          <p:nvPr/>
        </p:nvPicPr>
        <p:blipFill>
          <a:blip r:embed="rId8"/>
          <a:stretch>
            <a:fillRect/>
          </a:stretch>
        </p:blipFill>
        <p:spPr>
          <a:xfrm>
            <a:off x="5359433" y="4158096"/>
            <a:ext cx="1092681" cy="1542872"/>
          </a:xfrm>
          <a:prstGeom prst="rect">
            <a:avLst/>
          </a:prstGeom>
        </p:spPr>
      </p:pic>
      <p:pic>
        <p:nvPicPr>
          <p:cNvPr id="16" name="Picture 15">
            <a:extLst>
              <a:ext uri="{FF2B5EF4-FFF2-40B4-BE49-F238E27FC236}">
                <a16:creationId xmlns:a16="http://schemas.microsoft.com/office/drawing/2014/main" id="{B69C377C-8B06-CC29-EC8B-0AD5D4E6CA1F}"/>
              </a:ext>
            </a:extLst>
          </p:cNvPr>
          <p:cNvPicPr>
            <a:picLocks noChangeAspect="1"/>
          </p:cNvPicPr>
          <p:nvPr/>
        </p:nvPicPr>
        <p:blipFill>
          <a:blip r:embed="rId9"/>
          <a:stretch>
            <a:fillRect/>
          </a:stretch>
        </p:blipFill>
        <p:spPr>
          <a:xfrm>
            <a:off x="6816845" y="4228993"/>
            <a:ext cx="858690" cy="1401078"/>
          </a:xfrm>
          <a:prstGeom prst="rect">
            <a:avLst/>
          </a:prstGeom>
        </p:spPr>
      </p:pic>
    </p:spTree>
    <p:extLst>
      <p:ext uri="{BB962C8B-B14F-4D97-AF65-F5344CB8AC3E}">
        <p14:creationId xmlns:p14="http://schemas.microsoft.com/office/powerpoint/2010/main" val="2720512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92A45-ECA8-4F80-3F10-D50CC6BBB1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2841F3-831A-8A91-1C4A-84480E83D40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29A2BA6-E8BE-DD9A-7AB4-1D436DB1217E}"/>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72455DBD-CC2F-2E53-40A6-173A890BB83E}"/>
              </a:ext>
            </a:extLst>
          </p:cNvPr>
          <p:cNvSpPr txBox="1"/>
          <p:nvPr/>
        </p:nvSpPr>
        <p:spPr>
          <a:xfrm>
            <a:off x="597408" y="6366393"/>
            <a:ext cx="7137921" cy="369332"/>
          </a:xfrm>
          <a:prstGeom prst="rect">
            <a:avLst/>
          </a:prstGeom>
          <a:noFill/>
        </p:spPr>
        <p:txBody>
          <a:bodyPr wrap="square" lIns="91440" tIns="45720" rIns="91440" bIns="45720" rtlCol="0" anchor="t">
            <a:spAutoFit/>
          </a:bodyPr>
          <a:lstStyle/>
          <a:p>
            <a:r>
              <a:rPr lang="en-US">
                <a:solidFill>
                  <a:schemeClr val="bg1"/>
                </a:solidFill>
                <a:latin typeface="Avenir Next LT Pro"/>
              </a:rPr>
              <a:t>Bears through the Seasons – 3D Wake Up, Hungry Bears: Elaborate</a:t>
            </a:r>
            <a:endParaRPr lang="en-US">
              <a:solidFill>
                <a:schemeClr val="bg1"/>
              </a:solidFill>
              <a:latin typeface="Avenir Next LT Pro" panose="020B0504020202020204" pitchFamily="34" charset="0"/>
            </a:endParaRPr>
          </a:p>
        </p:txBody>
      </p:sp>
      <p:pic>
        <p:nvPicPr>
          <p:cNvPr id="3" name="Picture 2">
            <a:extLst>
              <a:ext uri="{FF2B5EF4-FFF2-40B4-BE49-F238E27FC236}">
                <a16:creationId xmlns:a16="http://schemas.microsoft.com/office/drawing/2014/main" id="{DB9A03BB-312D-2802-BB0D-476343ECCC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8296AF0E-5368-AA1A-8A3D-B0EDD8F89107}"/>
              </a:ext>
            </a:extLst>
          </p:cNvPr>
          <p:cNvPicPr>
            <a:picLocks noChangeAspect="1"/>
          </p:cNvPicPr>
          <p:nvPr/>
        </p:nvPicPr>
        <p:blipFill>
          <a:blip r:embed="rId5">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4112232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09F8-C425-F7C0-4CB3-DB945297464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C784C3-5CDA-A5F0-BC22-52913EA52449}"/>
              </a:ext>
            </a:extLst>
          </p:cNvPr>
          <p:cNvSpPr txBox="1"/>
          <p:nvPr/>
        </p:nvSpPr>
        <p:spPr>
          <a:xfrm>
            <a:off x="5419382" y="2229834"/>
            <a:ext cx="6531825" cy="1569660"/>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yourself as a bear finding food.</a:t>
            </a:r>
          </a:p>
        </p:txBody>
      </p:sp>
      <p:sp>
        <p:nvSpPr>
          <p:cNvPr id="2" name="Rectangle 1">
            <a:extLst>
              <a:ext uri="{FF2B5EF4-FFF2-40B4-BE49-F238E27FC236}">
                <a16:creationId xmlns:a16="http://schemas.microsoft.com/office/drawing/2014/main" id="{0183D9E6-FBAD-27B5-68D2-B8B16DBE905E}"/>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11384D0-5952-28D9-0460-5E9FBA1E54CB}"/>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Evaluate</a:t>
            </a:r>
          </a:p>
        </p:txBody>
      </p:sp>
      <p:pic>
        <p:nvPicPr>
          <p:cNvPr id="5" name="Picture 4" descr="Icon&#10;&#10;AI-generated content may be incorrect.">
            <a:extLst>
              <a:ext uri="{FF2B5EF4-FFF2-40B4-BE49-F238E27FC236}">
                <a16:creationId xmlns:a16="http://schemas.microsoft.com/office/drawing/2014/main" id="{3EC7AE87-020C-F66E-B5CD-99BE89AB212A}"/>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6" name="TextBox 5">
            <a:extLst>
              <a:ext uri="{FF2B5EF4-FFF2-40B4-BE49-F238E27FC236}">
                <a16:creationId xmlns:a16="http://schemas.microsoft.com/office/drawing/2014/main" id="{D82B1330-ED6C-EE6C-E651-25542DA096D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pic>
        <p:nvPicPr>
          <p:cNvPr id="7" name="Picture 6">
            <a:extLst>
              <a:ext uri="{FF2B5EF4-FFF2-40B4-BE49-F238E27FC236}">
                <a16:creationId xmlns:a16="http://schemas.microsoft.com/office/drawing/2014/main" id="{E8A3BFD8-610A-3FB9-2BB8-46E56E4C9EFB}"/>
              </a:ext>
            </a:extLst>
          </p:cNvPr>
          <p:cNvPicPr>
            <a:picLocks noChangeAspect="1"/>
          </p:cNvPicPr>
          <p:nvPr/>
        </p:nvPicPr>
        <p:blipFill>
          <a:blip r:embed="rId4"/>
          <a:stretch>
            <a:fillRect/>
          </a:stretch>
        </p:blipFill>
        <p:spPr>
          <a:xfrm>
            <a:off x="133765" y="122275"/>
            <a:ext cx="4599606" cy="5975189"/>
          </a:xfrm>
          <a:prstGeom prst="rect">
            <a:avLst/>
          </a:prstGeom>
          <a:ln>
            <a:solidFill>
              <a:schemeClr val="tx1"/>
            </a:solidFill>
          </a:ln>
        </p:spPr>
      </p:pic>
    </p:spTree>
    <p:extLst>
      <p:ext uri="{BB962C8B-B14F-4D97-AF65-F5344CB8AC3E}">
        <p14:creationId xmlns:p14="http://schemas.microsoft.com/office/powerpoint/2010/main" val="274605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550F9-9F92-612C-D227-3EBA86CBD1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F6AA26-692C-2E09-ADEC-1B51777FAF40}"/>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639D37-3F0D-4605-DC24-9D22B49F1AED}"/>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Extend</a:t>
            </a:r>
          </a:p>
        </p:txBody>
      </p:sp>
      <p:pic>
        <p:nvPicPr>
          <p:cNvPr id="5" name="Picture 4" descr="Icon&#10;&#10;AI-generated content may be incorrect.">
            <a:extLst>
              <a:ext uri="{FF2B5EF4-FFF2-40B4-BE49-F238E27FC236}">
                <a16:creationId xmlns:a16="http://schemas.microsoft.com/office/drawing/2014/main" id="{050D03F1-2A17-48FB-7EE5-9668BF3F1F26}"/>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6" name="TextBox 5">
            <a:extLst>
              <a:ext uri="{FF2B5EF4-FFF2-40B4-BE49-F238E27FC236}">
                <a16:creationId xmlns:a16="http://schemas.microsoft.com/office/drawing/2014/main" id="{14A7BFC7-B9A1-F1DC-77B0-887FFDD77FA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grpSp>
        <p:nvGrpSpPr>
          <p:cNvPr id="7" name="Group 6">
            <a:extLst>
              <a:ext uri="{FF2B5EF4-FFF2-40B4-BE49-F238E27FC236}">
                <a16:creationId xmlns:a16="http://schemas.microsoft.com/office/drawing/2014/main" id="{307DB0B2-0CFD-849E-E1B7-DD6FB947B8F8}"/>
              </a:ext>
            </a:extLst>
          </p:cNvPr>
          <p:cNvGrpSpPr/>
          <p:nvPr/>
        </p:nvGrpSpPr>
        <p:grpSpPr>
          <a:xfrm>
            <a:off x="688665" y="843124"/>
            <a:ext cx="5275006" cy="4940632"/>
            <a:chOff x="6100916" y="521110"/>
            <a:chExt cx="5275006" cy="4940632"/>
          </a:xfrm>
        </p:grpSpPr>
        <p:sp>
          <p:nvSpPr>
            <p:cNvPr id="8" name="TextBox 7">
              <a:extLst>
                <a:ext uri="{FF2B5EF4-FFF2-40B4-BE49-F238E27FC236}">
                  <a16:creationId xmlns:a16="http://schemas.microsoft.com/office/drawing/2014/main" id="{3588EE29-0AF0-09FA-5EC1-56B22737817C}"/>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Under the Snow </a:t>
              </a:r>
              <a:r>
                <a:rPr lang="en-US" sz="3200">
                  <a:latin typeface="Avenir Next LT Pro"/>
                </a:rPr>
                <a:t>by Melissa Stewart</a:t>
              </a:r>
              <a:endParaRPr lang="en-US" sz="2400"/>
            </a:p>
          </p:txBody>
        </p:sp>
        <p:sp>
          <p:nvSpPr>
            <p:cNvPr id="9" name="TextBox 8">
              <a:extLst>
                <a:ext uri="{FF2B5EF4-FFF2-40B4-BE49-F238E27FC236}">
                  <a16:creationId xmlns:a16="http://schemas.microsoft.com/office/drawing/2014/main" id="{4618AFCB-81D3-84E3-8B90-E0446222F316}"/>
                </a:ext>
              </a:extLst>
            </p:cNvPr>
            <p:cNvSpPr txBox="1"/>
            <p:nvPr/>
          </p:nvSpPr>
          <p:spPr>
            <a:xfrm>
              <a:off x="6100916" y="1860756"/>
              <a:ext cx="5152103"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Avenir Next LT Pro"/>
                  <a:hlinkClick r:id="rId4"/>
                </a:rPr>
                <a:t>Under the Snow by Melissa Stewart</a:t>
              </a:r>
              <a:endParaRPr lang="en-US" sz="2800">
                <a:effectLst/>
                <a:latin typeface="Segoe UI" panose="020B0502040204020203" pitchFamily="34" charset="0"/>
              </a:endParaRPr>
            </a:p>
            <a:p>
              <a:r>
                <a:rPr lang="en-US" sz="1200" i="1">
                  <a:latin typeface="Avenir Next LT Pro"/>
                </a:rPr>
                <a:t>Available for free to classroom teachers on Epic! (</a:t>
              </a:r>
              <a:r>
                <a:rPr lang="en-US" sz="1200" i="1">
                  <a:latin typeface="Avenir Next LT Pro"/>
                  <a:hlinkClick r:id="rId5"/>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6"/>
                </a:rPr>
                <a:t>https://youtu.be/BgIEXhaS1Xc?si=49q5i74TQJq8uzFs</a:t>
              </a:r>
              <a:endParaRPr lang="en-US">
                <a:latin typeface="Avenir Next LT Pro"/>
              </a:endParaRPr>
            </a:p>
          </p:txBody>
        </p:sp>
      </p:grpSp>
      <p:pic>
        <p:nvPicPr>
          <p:cNvPr id="1026" name="Picture 2" descr="Under the Snow by Melissa Stewart: 9781682631256 | PenguinRandomHouse ...">
            <a:extLst>
              <a:ext uri="{FF2B5EF4-FFF2-40B4-BE49-F238E27FC236}">
                <a16:creationId xmlns:a16="http://schemas.microsoft.com/office/drawing/2014/main" id="{532DEE38-A224-D629-74B8-16EFDC9A0C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604" y="256478"/>
            <a:ext cx="4789820" cy="568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3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12F10-F7D2-6FB4-C60F-E9428AD1FF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74D1FF-DB71-C1ED-2E21-0F8A434C863C}"/>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3DE57B-C05E-0A6C-7614-9D914417B579}"/>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Extend</a:t>
            </a:r>
          </a:p>
        </p:txBody>
      </p:sp>
      <p:pic>
        <p:nvPicPr>
          <p:cNvPr id="5" name="Picture 4" descr="Icon&#10;&#10;AI-generated content may be incorrect.">
            <a:extLst>
              <a:ext uri="{FF2B5EF4-FFF2-40B4-BE49-F238E27FC236}">
                <a16:creationId xmlns:a16="http://schemas.microsoft.com/office/drawing/2014/main" id="{0E81BAC9-35C6-4AA0-D328-195CA92DB53E}"/>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6" name="TextBox 5">
            <a:extLst>
              <a:ext uri="{FF2B5EF4-FFF2-40B4-BE49-F238E27FC236}">
                <a16:creationId xmlns:a16="http://schemas.microsoft.com/office/drawing/2014/main" id="{69136F54-1CEA-853D-EF66-B981E01D8F0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grpSp>
        <p:nvGrpSpPr>
          <p:cNvPr id="7" name="Group 6">
            <a:extLst>
              <a:ext uri="{FF2B5EF4-FFF2-40B4-BE49-F238E27FC236}">
                <a16:creationId xmlns:a16="http://schemas.microsoft.com/office/drawing/2014/main" id="{4F85328C-B968-0B15-28DF-0C3984213055}"/>
              </a:ext>
            </a:extLst>
          </p:cNvPr>
          <p:cNvGrpSpPr/>
          <p:nvPr/>
        </p:nvGrpSpPr>
        <p:grpSpPr>
          <a:xfrm>
            <a:off x="688665" y="903416"/>
            <a:ext cx="5275006" cy="5632311"/>
            <a:chOff x="6100916" y="581402"/>
            <a:chExt cx="5275006" cy="5632311"/>
          </a:xfrm>
        </p:grpSpPr>
        <p:sp>
          <p:nvSpPr>
            <p:cNvPr id="8" name="TextBox 7">
              <a:extLst>
                <a:ext uri="{FF2B5EF4-FFF2-40B4-BE49-F238E27FC236}">
                  <a16:creationId xmlns:a16="http://schemas.microsoft.com/office/drawing/2014/main" id="{2EA3B950-76FD-EA6B-A0A9-D1219B926300}"/>
                </a:ext>
              </a:extLst>
            </p:cNvPr>
            <p:cNvSpPr txBox="1"/>
            <p:nvPr/>
          </p:nvSpPr>
          <p:spPr>
            <a:xfrm>
              <a:off x="6100916" y="581402"/>
              <a:ext cx="527500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venir Next LT Pro"/>
                </a:rPr>
                <a:t>How do other Missouri animals survive the winter?</a:t>
              </a:r>
            </a:p>
            <a:p>
              <a:pPr algn="ctr"/>
              <a:endParaRPr lang="en-US" sz="4000">
                <a:latin typeface="Avenir Next LT Pro"/>
              </a:endParaRPr>
            </a:p>
            <a:p>
              <a:pPr algn="ctr"/>
              <a:r>
                <a:rPr lang="en-US" sz="4000">
                  <a:latin typeface="Avenir Next LT Pro"/>
                </a:rPr>
                <a:t>How do they </a:t>
              </a:r>
              <a:r>
                <a:rPr lang="en-US" sz="4000" b="1">
                  <a:latin typeface="Avenir Next LT Pro"/>
                </a:rPr>
                <a:t>compare</a:t>
              </a:r>
              <a:r>
                <a:rPr lang="en-US" sz="4000">
                  <a:latin typeface="Avenir Next LT Pro"/>
                </a:rPr>
                <a:t> to a bear?</a:t>
              </a:r>
            </a:p>
            <a:p>
              <a:pPr algn="ctr"/>
              <a:endParaRPr lang="en-US" sz="4000">
                <a:latin typeface="Avenir Next LT Pro"/>
              </a:endParaRPr>
            </a:p>
            <a:p>
              <a:pPr algn="ctr"/>
              <a:endParaRPr lang="en-US" sz="4000">
                <a:latin typeface="Avenir Next LT Pro"/>
              </a:endParaRPr>
            </a:p>
          </p:txBody>
        </p:sp>
        <p:sp>
          <p:nvSpPr>
            <p:cNvPr id="9" name="TextBox 8">
              <a:extLst>
                <a:ext uri="{FF2B5EF4-FFF2-40B4-BE49-F238E27FC236}">
                  <a16:creationId xmlns:a16="http://schemas.microsoft.com/office/drawing/2014/main" id="{CE61CCE9-66F3-57DE-BCE3-BBFD33123BDB}"/>
                </a:ext>
              </a:extLst>
            </p:cNvPr>
            <p:cNvSpPr txBox="1"/>
            <p:nvPr/>
          </p:nvSpPr>
          <p:spPr>
            <a:xfrm>
              <a:off x="6100916" y="1860756"/>
              <a:ext cx="515210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endParaRPr lang="en-US" sz="2800">
                <a:latin typeface="Avenir Next LT Pro"/>
              </a:endParaRPr>
            </a:p>
          </p:txBody>
        </p:sp>
      </p:grpSp>
      <p:pic>
        <p:nvPicPr>
          <p:cNvPr id="1026" name="Picture 2" descr="Under the Snow by Melissa Stewart: 9781682631256 | PenguinRandomHouse ...">
            <a:extLst>
              <a:ext uri="{FF2B5EF4-FFF2-40B4-BE49-F238E27FC236}">
                <a16:creationId xmlns:a16="http://schemas.microsoft.com/office/drawing/2014/main" id="{245684C1-D546-CBC7-2F49-CFF1F4EF5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604" y="256478"/>
            <a:ext cx="4789820" cy="568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7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4D478134-7A1F-6CC5-7A14-89C7FB8674F7}"/>
              </a:ext>
            </a:extLst>
          </p:cNvPr>
          <p:cNvPicPr>
            <a:picLocks noChangeAspect="1"/>
          </p:cNvPicPr>
          <p:nvPr/>
        </p:nvPicPr>
        <p:blipFill>
          <a:blip r:embed="rId5">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19038-C2A1-E86D-A163-42CD2B8346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91E478-AF58-9F4A-A44A-ABBB70AB8157}"/>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B21F6B-3C63-AD9F-8D47-37664FBCC2BE}"/>
              </a:ext>
            </a:extLst>
          </p:cNvPr>
          <p:cNvSpPr txBox="1"/>
          <p:nvPr/>
        </p:nvSpPr>
        <p:spPr>
          <a:xfrm>
            <a:off x="597409" y="6366393"/>
            <a:ext cx="1001855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Extend</a:t>
            </a:r>
          </a:p>
        </p:txBody>
      </p:sp>
      <p:pic>
        <p:nvPicPr>
          <p:cNvPr id="5" name="Picture 4" descr="Icon&#10;&#10;AI-generated content may be incorrect.">
            <a:extLst>
              <a:ext uri="{FF2B5EF4-FFF2-40B4-BE49-F238E27FC236}">
                <a16:creationId xmlns:a16="http://schemas.microsoft.com/office/drawing/2014/main" id="{3F617E14-3697-ABA9-BAFA-ADF8B5664802}"/>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sp>
        <p:nvSpPr>
          <p:cNvPr id="6" name="TextBox 5">
            <a:extLst>
              <a:ext uri="{FF2B5EF4-FFF2-40B4-BE49-F238E27FC236}">
                <a16:creationId xmlns:a16="http://schemas.microsoft.com/office/drawing/2014/main" id="{892E2F60-60CB-9188-BAAF-9E4C5F26F39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grpSp>
        <p:nvGrpSpPr>
          <p:cNvPr id="3" name="Group 2">
            <a:extLst>
              <a:ext uri="{FF2B5EF4-FFF2-40B4-BE49-F238E27FC236}">
                <a16:creationId xmlns:a16="http://schemas.microsoft.com/office/drawing/2014/main" id="{7A008EEF-A41E-9D5E-E617-17466535B238}"/>
              </a:ext>
            </a:extLst>
          </p:cNvPr>
          <p:cNvGrpSpPr/>
          <p:nvPr/>
        </p:nvGrpSpPr>
        <p:grpSpPr>
          <a:xfrm>
            <a:off x="1949300" y="220720"/>
            <a:ext cx="8293399" cy="657225"/>
            <a:chOff x="1733481" y="200089"/>
            <a:chExt cx="8293399" cy="657225"/>
          </a:xfrm>
        </p:grpSpPr>
        <p:sp>
          <p:nvSpPr>
            <p:cNvPr id="10" name="TextBox 9">
              <a:extLst>
                <a:ext uri="{FF2B5EF4-FFF2-40B4-BE49-F238E27FC236}">
                  <a16:creationId xmlns:a16="http://schemas.microsoft.com/office/drawing/2014/main" id="{15F404B5-5F90-45C3-3503-D818CA09298C}"/>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11" name="Picture 10" descr="A picture containing clipart&#10;&#10;AI-generated content may be incorrect.">
              <a:extLst>
                <a:ext uri="{FF2B5EF4-FFF2-40B4-BE49-F238E27FC236}">
                  <a16:creationId xmlns:a16="http://schemas.microsoft.com/office/drawing/2014/main" id="{91DF973E-D3AD-3748-0FEA-CA579A40A472}"/>
                </a:ext>
              </a:extLst>
            </p:cNvPr>
            <p:cNvPicPr>
              <a:picLocks noChangeAspect="1"/>
            </p:cNvPicPr>
            <p:nvPr/>
          </p:nvPicPr>
          <p:blipFill>
            <a:blip r:embed="rId4"/>
            <a:stretch>
              <a:fillRect/>
            </a:stretch>
          </p:blipFill>
          <p:spPr>
            <a:xfrm>
              <a:off x="9293455" y="200089"/>
              <a:ext cx="733425" cy="657225"/>
            </a:xfrm>
            <a:prstGeom prst="rect">
              <a:avLst/>
            </a:prstGeom>
          </p:spPr>
        </p:pic>
      </p:grpSp>
      <p:sp>
        <p:nvSpPr>
          <p:cNvPr id="13" name="TextBox 12">
            <a:extLst>
              <a:ext uri="{FF2B5EF4-FFF2-40B4-BE49-F238E27FC236}">
                <a16:creationId xmlns:a16="http://schemas.microsoft.com/office/drawing/2014/main" id="{81BD62A9-4F39-C5BE-3CE6-55BC9015CAEE}"/>
              </a:ext>
            </a:extLst>
          </p:cNvPr>
          <p:cNvSpPr txBox="1"/>
          <p:nvPr/>
        </p:nvSpPr>
        <p:spPr>
          <a:xfrm>
            <a:off x="355428" y="1712023"/>
            <a:ext cx="6420313" cy="3785652"/>
          </a:xfrm>
          <a:prstGeom prst="rect">
            <a:avLst/>
          </a:prstGeom>
          <a:noFill/>
        </p:spPr>
        <p:txBody>
          <a:bodyPr wrap="square" lIns="91440" tIns="45720" rIns="91440" bIns="45720" anchor="t">
            <a:spAutoFit/>
          </a:bodyPr>
          <a:lstStyle/>
          <a:p>
            <a:pPr algn="ctr"/>
            <a:r>
              <a:rPr lang="en-US" sz="4800" b="1">
                <a:latin typeface="Avenir Next LT Pro"/>
              </a:rPr>
              <a:t>What did you have for breakfast or lunch? What types of food do we need?</a:t>
            </a:r>
          </a:p>
          <a:p>
            <a:pPr algn="ctr"/>
            <a:r>
              <a:rPr lang="en-US" sz="4800">
                <a:latin typeface="Avenir Next LT Pro"/>
              </a:rPr>
              <a:t>Let's graph it!</a:t>
            </a:r>
          </a:p>
        </p:txBody>
      </p:sp>
      <p:pic>
        <p:nvPicPr>
          <p:cNvPr id="7" name="Picture 6">
            <a:extLst>
              <a:ext uri="{FF2B5EF4-FFF2-40B4-BE49-F238E27FC236}">
                <a16:creationId xmlns:a16="http://schemas.microsoft.com/office/drawing/2014/main" id="{455C65BE-7D12-DF3F-7522-89EF5EFFE300}"/>
              </a:ext>
            </a:extLst>
          </p:cNvPr>
          <p:cNvPicPr>
            <a:picLocks noChangeAspect="1"/>
          </p:cNvPicPr>
          <p:nvPr/>
        </p:nvPicPr>
        <p:blipFill>
          <a:blip r:embed="rId5"/>
          <a:stretch>
            <a:fillRect/>
          </a:stretch>
        </p:blipFill>
        <p:spPr>
          <a:xfrm>
            <a:off x="7682631" y="1046311"/>
            <a:ext cx="2764587" cy="5110433"/>
          </a:xfrm>
          <a:prstGeom prst="rect">
            <a:avLst/>
          </a:prstGeom>
        </p:spPr>
      </p:pic>
    </p:spTree>
    <p:extLst>
      <p:ext uri="{BB962C8B-B14F-4D97-AF65-F5344CB8AC3E}">
        <p14:creationId xmlns:p14="http://schemas.microsoft.com/office/powerpoint/2010/main" val="353208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86AC5-BBC0-EB28-A1E0-8DB88ECA8D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4969A77-4A36-5D38-F69E-194833A3FF1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3E68136-60E4-961A-3395-6064A136AC6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EA5FF6B7-3773-EF51-9791-BA78E3C0E68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Engage</a:t>
            </a:r>
          </a:p>
        </p:txBody>
      </p:sp>
      <p:sp>
        <p:nvSpPr>
          <p:cNvPr id="12" name="TextBox 11">
            <a:extLst>
              <a:ext uri="{FF2B5EF4-FFF2-40B4-BE49-F238E27FC236}">
                <a16:creationId xmlns:a16="http://schemas.microsoft.com/office/drawing/2014/main" id="{CD29E4BA-E699-143B-8FAA-296665155372}"/>
              </a:ext>
            </a:extLst>
          </p:cNvPr>
          <p:cNvSpPr txBox="1"/>
          <p:nvPr/>
        </p:nvSpPr>
        <p:spPr>
          <a:xfrm>
            <a:off x="133765" y="1462635"/>
            <a:ext cx="7162634" cy="4247317"/>
          </a:xfrm>
          <a:prstGeom prst="rect">
            <a:avLst/>
          </a:prstGeom>
          <a:noFill/>
        </p:spPr>
        <p:txBody>
          <a:bodyPr wrap="square">
            <a:spAutoFit/>
          </a:bodyPr>
          <a:lstStyle/>
          <a:p>
            <a:r>
              <a:rPr lang="en-US" sz="3000">
                <a:latin typeface="Avenir Next LT Pro" panose="020B0504020202020204" pitchFamily="34" charset="0"/>
              </a:rPr>
              <a:t>When bears wake up, they are hungry.</a:t>
            </a:r>
          </a:p>
          <a:p>
            <a:endParaRPr lang="en-US" sz="3000">
              <a:latin typeface="Avenir Next LT Pro" panose="020B0504020202020204" pitchFamily="34" charset="0"/>
            </a:endParaRPr>
          </a:p>
          <a:p>
            <a:r>
              <a:rPr lang="en-US" sz="3000" i="1">
                <a:latin typeface="Avenir Next LT Pro" panose="020B0504020202020204" pitchFamily="34" charset="0"/>
              </a:rPr>
              <a:t>Are you hungry when you wake up?</a:t>
            </a:r>
          </a:p>
          <a:p>
            <a:endParaRPr lang="en-US" sz="3000">
              <a:latin typeface="Avenir Next LT Pro" panose="020B0504020202020204" pitchFamily="34" charset="0"/>
            </a:endParaRPr>
          </a:p>
          <a:p>
            <a:r>
              <a:rPr lang="en-US" sz="3000">
                <a:latin typeface="Avenir Next LT Pro" panose="020B0504020202020204" pitchFamily="34" charset="0"/>
              </a:rPr>
              <a:t>Many of a bear’s favorite foods are not available in winter.</a:t>
            </a:r>
          </a:p>
          <a:p>
            <a:endParaRPr lang="en-US" sz="3000">
              <a:latin typeface="Avenir Next LT Pro" panose="020B0504020202020204" pitchFamily="34" charset="0"/>
            </a:endParaRPr>
          </a:p>
          <a:p>
            <a:r>
              <a:rPr lang="en-US" sz="3000">
                <a:latin typeface="Avenir Next LT Pro" panose="020B0504020202020204" pitchFamily="34" charset="0"/>
              </a:rPr>
              <a:t>They must use their nose to smell food nearby.</a:t>
            </a:r>
          </a:p>
        </p:txBody>
      </p:sp>
      <p:pic>
        <p:nvPicPr>
          <p:cNvPr id="7" name="Picture 6" descr="Icon&#10;&#10;AI-generated content may be incorrect.">
            <a:extLst>
              <a:ext uri="{FF2B5EF4-FFF2-40B4-BE49-F238E27FC236}">
                <a16:creationId xmlns:a16="http://schemas.microsoft.com/office/drawing/2014/main" id="{E26956A9-C2D9-3233-8935-B35FEC106444}"/>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234DFF9D-8E5E-917F-0CB0-A9DF39176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043" y="122275"/>
            <a:ext cx="4617192" cy="5975189"/>
          </a:xfrm>
          <a:prstGeom prst="rect">
            <a:avLst/>
          </a:prstGeom>
          <a:ln>
            <a:solidFill>
              <a:schemeClr val="tx1"/>
            </a:solidFill>
          </a:ln>
        </p:spPr>
      </p:pic>
      <p:pic>
        <p:nvPicPr>
          <p:cNvPr id="8" name="Picture 7" descr="A picture containing text&#10;&#10;AI-generated content may be incorrect.">
            <a:extLst>
              <a:ext uri="{FF2B5EF4-FFF2-40B4-BE49-F238E27FC236}">
                <a16:creationId xmlns:a16="http://schemas.microsoft.com/office/drawing/2014/main" id="{14BDAA70-7DCB-DCA2-5E98-3993EF33CDCA}"/>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56109" y="122275"/>
            <a:ext cx="1194816" cy="1205896"/>
          </a:xfrm>
          <a:prstGeom prst="rect">
            <a:avLst/>
          </a:prstGeom>
        </p:spPr>
      </p:pic>
      <p:sp>
        <p:nvSpPr>
          <p:cNvPr id="11" name="TextBox 10">
            <a:extLst>
              <a:ext uri="{FF2B5EF4-FFF2-40B4-BE49-F238E27FC236}">
                <a16:creationId xmlns:a16="http://schemas.microsoft.com/office/drawing/2014/main" id="{C80564E2-5D37-694D-30F0-3C1532928BA9}"/>
              </a:ext>
            </a:extLst>
          </p:cNvPr>
          <p:cNvSpPr txBox="1"/>
          <p:nvPr/>
        </p:nvSpPr>
        <p:spPr>
          <a:xfrm>
            <a:off x="1473225" y="371280"/>
            <a:ext cx="6094476"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A Nose for Food</a:t>
            </a:r>
            <a:endParaRPr lang="en-US" sz="4000"/>
          </a:p>
        </p:txBody>
      </p:sp>
    </p:spTree>
    <p:extLst>
      <p:ext uri="{BB962C8B-B14F-4D97-AF65-F5344CB8AC3E}">
        <p14:creationId xmlns:p14="http://schemas.microsoft.com/office/powerpoint/2010/main" val="8898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82BCD-7B63-6D65-94A2-7553AD4CE3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387B41-B0D3-F10C-F49D-70EC3D58D9E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93B2DA7-7A69-D80D-7274-549103D747C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73F05D5F-CBE2-FB8E-FE28-8F31AEEDD1B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Engage</a:t>
            </a:r>
          </a:p>
        </p:txBody>
      </p:sp>
      <p:sp>
        <p:nvSpPr>
          <p:cNvPr id="12" name="TextBox 11">
            <a:extLst>
              <a:ext uri="{FF2B5EF4-FFF2-40B4-BE49-F238E27FC236}">
                <a16:creationId xmlns:a16="http://schemas.microsoft.com/office/drawing/2014/main" id="{2E360C69-B37B-B923-A47B-786A14DD86AA}"/>
              </a:ext>
            </a:extLst>
          </p:cNvPr>
          <p:cNvSpPr txBox="1"/>
          <p:nvPr/>
        </p:nvSpPr>
        <p:spPr>
          <a:xfrm>
            <a:off x="415767" y="1961802"/>
            <a:ext cx="7525917" cy="2308324"/>
          </a:xfrm>
          <a:prstGeom prst="rect">
            <a:avLst/>
          </a:prstGeom>
          <a:noFill/>
        </p:spPr>
        <p:txBody>
          <a:bodyPr wrap="square">
            <a:spAutoFit/>
          </a:bodyPr>
          <a:lstStyle/>
          <a:p>
            <a:pPr algn="ctr"/>
            <a:r>
              <a:rPr lang="en-US" sz="4800">
                <a:latin typeface="Avenir Next LT Pro" panose="020B0504020202020204" pitchFamily="34" charset="0"/>
              </a:rPr>
              <a:t>How do you think bears can find food in the winter if they happen to go out?</a:t>
            </a:r>
          </a:p>
        </p:txBody>
      </p:sp>
      <p:pic>
        <p:nvPicPr>
          <p:cNvPr id="7" name="Picture 6" descr="Icon&#10;&#10;AI-generated content may be incorrect.">
            <a:extLst>
              <a:ext uri="{FF2B5EF4-FFF2-40B4-BE49-F238E27FC236}">
                <a16:creationId xmlns:a16="http://schemas.microsoft.com/office/drawing/2014/main" id="{B20FD5C2-445F-F13E-4F45-C89BE59C9988}"/>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8194" name="Picture 2" descr="Short&amp;#32;Leaf&amp;#32;pine&amp;#32;trees&amp;#32;in&amp;#32;snow&amp;#32;361-9">
            <a:extLst>
              <a:ext uri="{FF2B5EF4-FFF2-40B4-BE49-F238E27FC236}">
                <a16:creationId xmlns:a16="http://schemas.microsoft.com/office/drawing/2014/main" id="{2A9929AC-F51C-B11C-C440-53044E648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0861" y="0"/>
            <a:ext cx="406114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2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4519-7701-F5B3-8DB7-861E33AC5C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A78E3C-9AB3-EB91-2BD5-D9D34700337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AFEAB1-C3F5-BC4F-B0BF-511E918BC9F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FCB07C47-3806-4D79-BE8D-A2743088AA4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Engage</a:t>
            </a:r>
          </a:p>
        </p:txBody>
      </p:sp>
      <p:sp>
        <p:nvSpPr>
          <p:cNvPr id="12" name="TextBox 11">
            <a:extLst>
              <a:ext uri="{FF2B5EF4-FFF2-40B4-BE49-F238E27FC236}">
                <a16:creationId xmlns:a16="http://schemas.microsoft.com/office/drawing/2014/main" id="{746E4B02-970E-F1E9-52C5-AE2B2E113086}"/>
              </a:ext>
            </a:extLst>
          </p:cNvPr>
          <p:cNvSpPr txBox="1"/>
          <p:nvPr/>
        </p:nvSpPr>
        <p:spPr>
          <a:xfrm>
            <a:off x="6172871" y="1961801"/>
            <a:ext cx="5516953" cy="2308324"/>
          </a:xfrm>
          <a:prstGeom prst="rect">
            <a:avLst/>
          </a:prstGeom>
          <a:noFill/>
        </p:spPr>
        <p:txBody>
          <a:bodyPr wrap="square">
            <a:spAutoFit/>
          </a:bodyPr>
          <a:lstStyle/>
          <a:p>
            <a:pPr algn="ctr"/>
            <a:r>
              <a:rPr lang="en-US" sz="4800">
                <a:latin typeface="Avenir Next LT Pro" panose="020B0504020202020204" pitchFamily="34" charset="0"/>
              </a:rPr>
              <a:t>Which sense do you think is the best for a bear?</a:t>
            </a:r>
          </a:p>
        </p:txBody>
      </p:sp>
      <p:pic>
        <p:nvPicPr>
          <p:cNvPr id="7" name="Picture 6" descr="Icon&#10;&#10;AI-generated content may be incorrect.">
            <a:extLst>
              <a:ext uri="{FF2B5EF4-FFF2-40B4-BE49-F238E27FC236}">
                <a16:creationId xmlns:a16="http://schemas.microsoft.com/office/drawing/2014/main" id="{32CDA0B1-332D-662B-D73F-03B95D26AC9D}"/>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6" name="Picture 5" descr="Little girl smelling flowers">
            <a:extLst>
              <a:ext uri="{FF2B5EF4-FFF2-40B4-BE49-F238E27FC236}">
                <a16:creationId xmlns:a16="http://schemas.microsoft.com/office/drawing/2014/main" id="{6964D964-765C-C9BA-49FE-CFF902D3ED4A}"/>
              </a:ext>
            </a:extLst>
          </p:cNvPr>
          <p:cNvPicPr>
            <a:picLocks noChangeAspect="1"/>
          </p:cNvPicPr>
          <p:nvPr/>
        </p:nvPicPr>
        <p:blipFill>
          <a:blip r:embed="rId4">
            <a:extLst>
              <a:ext uri="{28A0092B-C50C-407E-A947-70E740481C1C}">
                <a14:useLocalDpi xmlns:a14="http://schemas.microsoft.com/office/drawing/2010/main" val="0"/>
              </a:ext>
            </a:extLst>
          </a:blip>
          <a:srcRect l="21418" r="14191"/>
          <a:stretch/>
        </p:blipFill>
        <p:spPr>
          <a:xfrm>
            <a:off x="1" y="0"/>
            <a:ext cx="6019130" cy="6231927"/>
          </a:xfrm>
          <a:prstGeom prst="rect">
            <a:avLst/>
          </a:prstGeom>
          <a:effectLst>
            <a:softEdge rad="635000"/>
          </a:effectLst>
        </p:spPr>
      </p:pic>
    </p:spTree>
    <p:extLst>
      <p:ext uri="{BB962C8B-B14F-4D97-AF65-F5344CB8AC3E}">
        <p14:creationId xmlns:p14="http://schemas.microsoft.com/office/powerpoint/2010/main" val="29941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551C-34EF-8F96-A6C7-0939D28A06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B244A3-7DE3-4AA2-324A-D6668BD697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375BEE0-CA72-7170-9A7E-675CE1B4AF9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1FE17ECD-A110-780A-0559-C2E61493AF1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F28B8C39-253F-BDCF-4BCB-DDECB5CEEF2D}"/>
              </a:ext>
            </a:extLst>
          </p:cNvPr>
          <p:cNvSpPr txBox="1"/>
          <p:nvPr/>
        </p:nvSpPr>
        <p:spPr>
          <a:xfrm>
            <a:off x="597409" y="1223899"/>
            <a:ext cx="7162634" cy="4524315"/>
          </a:xfrm>
          <a:prstGeom prst="rect">
            <a:avLst/>
          </a:prstGeom>
          <a:noFill/>
        </p:spPr>
        <p:txBody>
          <a:bodyPr wrap="square" lIns="91440" tIns="45720" rIns="91440" bIns="45720" anchor="t">
            <a:spAutoFit/>
          </a:bodyPr>
          <a:lstStyle/>
          <a:p>
            <a:pPr algn="ctr"/>
            <a:r>
              <a:rPr lang="en-US" sz="4800">
                <a:latin typeface="Avenir Next LT Pro"/>
              </a:rPr>
              <a:t>We are going to answer two questions: </a:t>
            </a:r>
            <a:endParaRPr lang="en-US"/>
          </a:p>
          <a:p>
            <a:pPr algn="ctr"/>
            <a:endParaRPr lang="en-US" sz="4800">
              <a:latin typeface="Avenir Next LT Pro"/>
            </a:endParaRPr>
          </a:p>
          <a:p>
            <a:pPr marL="914400" indent="-914400" algn="ctr">
              <a:buAutoNum type="arabicPeriod"/>
            </a:pPr>
            <a:r>
              <a:rPr lang="en-US" sz="4800">
                <a:latin typeface="Avenir Next LT Pro"/>
              </a:rPr>
              <a:t>What kinds of foods do bears look for to eat?</a:t>
            </a:r>
            <a:endParaRPr lang="en-US"/>
          </a:p>
        </p:txBody>
      </p:sp>
      <p:pic>
        <p:nvPicPr>
          <p:cNvPr id="7" name="Picture 6" descr="Icon&#10;&#10;AI-generated content may be incorrect.">
            <a:extLst>
              <a:ext uri="{FF2B5EF4-FFF2-40B4-BE49-F238E27FC236}">
                <a16:creationId xmlns:a16="http://schemas.microsoft.com/office/drawing/2014/main" id="{2E81A46B-F4FB-07C0-9EB2-77AB0846FE0D}"/>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1026" name="Picture 2" descr="Blackberries&amp;#95;0052-byn082823.dng">
            <a:extLst>
              <a:ext uri="{FF2B5EF4-FFF2-40B4-BE49-F238E27FC236}">
                <a16:creationId xmlns:a16="http://schemas.microsoft.com/office/drawing/2014/main" id="{10AD84CF-D9E2-4917-413C-2D5924826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029" y="-356"/>
            <a:ext cx="4151971" cy="62322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133765" y="54629"/>
            <a:ext cx="3744368" cy="890817"/>
          </a:xfrm>
          <a:prstGeom prst="rect">
            <a:avLst/>
          </a:prstGeom>
        </p:spPr>
      </p:pic>
    </p:spTree>
    <p:extLst>
      <p:ext uri="{BB962C8B-B14F-4D97-AF65-F5344CB8AC3E}">
        <p14:creationId xmlns:p14="http://schemas.microsoft.com/office/powerpoint/2010/main" val="278076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5E862-C94B-24B3-6E77-77955453C1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4B929D-1C18-41BF-D4EE-2A16F74CC9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BAE55C2-BA8B-1E59-CA15-FDFA4022E22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BB0F8854-9123-3BEB-BBAE-3B27C46F47C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sp>
        <p:nvSpPr>
          <p:cNvPr id="12" name="TextBox 11">
            <a:extLst>
              <a:ext uri="{FF2B5EF4-FFF2-40B4-BE49-F238E27FC236}">
                <a16:creationId xmlns:a16="http://schemas.microsoft.com/office/drawing/2014/main" id="{E3C72CA8-4334-1DBA-94D8-FBCDC3F5B573}"/>
              </a:ext>
            </a:extLst>
          </p:cNvPr>
          <p:cNvSpPr txBox="1"/>
          <p:nvPr/>
        </p:nvSpPr>
        <p:spPr>
          <a:xfrm>
            <a:off x="5029366" y="2331133"/>
            <a:ext cx="7162634" cy="1569660"/>
          </a:xfrm>
          <a:prstGeom prst="rect">
            <a:avLst/>
          </a:prstGeom>
          <a:noFill/>
        </p:spPr>
        <p:txBody>
          <a:bodyPr wrap="square" lIns="91440" tIns="45720" rIns="91440" bIns="45720" anchor="t">
            <a:spAutoFit/>
          </a:bodyPr>
          <a:lstStyle/>
          <a:p>
            <a:pPr algn="ctr"/>
            <a:r>
              <a:rPr lang="en-US" sz="4800">
                <a:latin typeface="Avenir Next LT Pro"/>
              </a:rPr>
              <a:t>2. How will a bear find those foods?</a:t>
            </a:r>
          </a:p>
        </p:txBody>
      </p:sp>
      <p:pic>
        <p:nvPicPr>
          <p:cNvPr id="7" name="Picture 6" descr="Icon&#10;&#10;AI-generated content may be incorrect.">
            <a:extLst>
              <a:ext uri="{FF2B5EF4-FFF2-40B4-BE49-F238E27FC236}">
                <a16:creationId xmlns:a16="http://schemas.microsoft.com/office/drawing/2014/main" id="{9033349A-BFD1-CA9E-C654-D4BDFCF72618}"/>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2050" name="Picture 2" descr="Black&amp;#95;Bear&amp;#95;0666-byn082323.dng">
            <a:extLst>
              <a:ext uri="{FF2B5EF4-FFF2-40B4-BE49-F238E27FC236}">
                <a16:creationId xmlns:a16="http://schemas.microsoft.com/office/drawing/2014/main" id="{3C7101AD-F1F6-CC06-A0D8-822F61BE6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32"/>
          <a:stretch/>
        </p:blipFill>
        <p:spPr bwMode="auto">
          <a:xfrm>
            <a:off x="-1" y="0"/>
            <a:ext cx="5356725"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BB7220BE-AB7E-E91A-9A7E-CF66352BEC38}"/>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199463" y="184025"/>
            <a:ext cx="3744368" cy="890817"/>
          </a:xfrm>
          <a:prstGeom prst="rect">
            <a:avLst/>
          </a:prstGeom>
        </p:spPr>
      </p:pic>
    </p:spTree>
    <p:extLst>
      <p:ext uri="{BB962C8B-B14F-4D97-AF65-F5344CB8AC3E}">
        <p14:creationId xmlns:p14="http://schemas.microsoft.com/office/powerpoint/2010/main" val="97414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CE45-D071-1CE5-C5D3-3A39F72C18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864C30-C302-1AA8-5B13-C16B22F6E0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DE1BFC-DA14-710D-F246-6DA59D777565}"/>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5C95FB49-2D81-A1C7-AD80-1B3B9C4BE08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3D Wake Up, Hungry Bears: Explore</a:t>
            </a:r>
          </a:p>
        </p:txBody>
      </p:sp>
      <p:pic>
        <p:nvPicPr>
          <p:cNvPr id="7" name="Picture 6" descr="Icon&#10;&#10;AI-generated content may be incorrect.">
            <a:extLst>
              <a:ext uri="{FF2B5EF4-FFF2-40B4-BE49-F238E27FC236}">
                <a16:creationId xmlns:a16="http://schemas.microsoft.com/office/drawing/2014/main" id="{7E148B35-20D5-D311-57F6-D2271A6B4133}"/>
              </a:ext>
            </a:extLst>
          </p:cNvPr>
          <p:cNvPicPr>
            <a:picLocks noChangeAspect="1"/>
          </p:cNvPicPr>
          <p:nvPr/>
        </p:nvPicPr>
        <p:blipFill>
          <a:blip r:embed="rId3">
            <a:extLst>
              <a:ext uri="{28A0092B-C50C-407E-A947-70E740481C1C}">
                <a14:useLocalDpi xmlns:a14="http://schemas.microsoft.com/office/drawing/2010/main" val="0"/>
              </a:ext>
            </a:extLst>
          </a:blip>
          <a:srcRect l="18418" t="8519" r="9297" b="7451"/>
          <a:stretch/>
        </p:blipFill>
        <p:spPr>
          <a:xfrm>
            <a:off x="133765" y="6298746"/>
            <a:ext cx="440691" cy="504625"/>
          </a:xfrm>
          <a:prstGeom prst="rect">
            <a:avLst/>
          </a:prstGeom>
        </p:spPr>
      </p:pic>
      <p:pic>
        <p:nvPicPr>
          <p:cNvPr id="3" name="Picture 2">
            <a:extLst>
              <a:ext uri="{FF2B5EF4-FFF2-40B4-BE49-F238E27FC236}">
                <a16:creationId xmlns:a16="http://schemas.microsoft.com/office/drawing/2014/main" id="{19617273-013C-E3E2-C2AE-AB55C7C271CE}"/>
              </a:ext>
            </a:extLst>
          </p:cNvPr>
          <p:cNvPicPr>
            <a:picLocks noChangeAspect="1"/>
          </p:cNvPicPr>
          <p:nvPr/>
        </p:nvPicPr>
        <p:blipFill>
          <a:blip r:embed="rId4"/>
          <a:stretch>
            <a:fillRect/>
          </a:stretch>
        </p:blipFill>
        <p:spPr>
          <a:xfrm>
            <a:off x="651563" y="-19409"/>
            <a:ext cx="1989288" cy="1476556"/>
          </a:xfrm>
          <a:prstGeom prst="rect">
            <a:avLst/>
          </a:prstGeom>
        </p:spPr>
      </p:pic>
      <p:pic>
        <p:nvPicPr>
          <p:cNvPr id="10" name="Picture 9">
            <a:extLst>
              <a:ext uri="{FF2B5EF4-FFF2-40B4-BE49-F238E27FC236}">
                <a16:creationId xmlns:a16="http://schemas.microsoft.com/office/drawing/2014/main" id="{2B3C8CF6-EEBE-BF07-DBC0-9256A61E3670}"/>
              </a:ext>
            </a:extLst>
          </p:cNvPr>
          <p:cNvPicPr>
            <a:picLocks noChangeAspect="1"/>
          </p:cNvPicPr>
          <p:nvPr/>
        </p:nvPicPr>
        <p:blipFill>
          <a:blip r:embed="rId4"/>
          <a:stretch>
            <a:fillRect/>
          </a:stretch>
        </p:blipFill>
        <p:spPr>
          <a:xfrm>
            <a:off x="2880054" y="66855"/>
            <a:ext cx="1989288" cy="1476556"/>
          </a:xfrm>
          <a:prstGeom prst="rect">
            <a:avLst/>
          </a:prstGeom>
        </p:spPr>
      </p:pic>
      <p:pic>
        <p:nvPicPr>
          <p:cNvPr id="11" name="Picture 10">
            <a:extLst>
              <a:ext uri="{FF2B5EF4-FFF2-40B4-BE49-F238E27FC236}">
                <a16:creationId xmlns:a16="http://schemas.microsoft.com/office/drawing/2014/main" id="{B43B7A38-5CE4-5D5C-E43B-69EC7115B3DF}"/>
              </a:ext>
            </a:extLst>
          </p:cNvPr>
          <p:cNvPicPr>
            <a:picLocks noChangeAspect="1"/>
          </p:cNvPicPr>
          <p:nvPr/>
        </p:nvPicPr>
        <p:blipFill>
          <a:blip r:embed="rId4"/>
          <a:stretch>
            <a:fillRect/>
          </a:stretch>
        </p:blipFill>
        <p:spPr>
          <a:xfrm>
            <a:off x="5108544" y="66855"/>
            <a:ext cx="1989288" cy="1476556"/>
          </a:xfrm>
          <a:prstGeom prst="rect">
            <a:avLst/>
          </a:prstGeom>
        </p:spPr>
      </p:pic>
      <p:pic>
        <p:nvPicPr>
          <p:cNvPr id="13" name="Picture 12">
            <a:extLst>
              <a:ext uri="{FF2B5EF4-FFF2-40B4-BE49-F238E27FC236}">
                <a16:creationId xmlns:a16="http://schemas.microsoft.com/office/drawing/2014/main" id="{0BF0EC3B-330C-8FA4-0C8D-899CD5BD409B}"/>
              </a:ext>
            </a:extLst>
          </p:cNvPr>
          <p:cNvPicPr>
            <a:picLocks noChangeAspect="1"/>
          </p:cNvPicPr>
          <p:nvPr/>
        </p:nvPicPr>
        <p:blipFill>
          <a:blip r:embed="rId4"/>
          <a:stretch>
            <a:fillRect/>
          </a:stretch>
        </p:blipFill>
        <p:spPr>
          <a:xfrm>
            <a:off x="7293903" y="66855"/>
            <a:ext cx="1989288" cy="1476556"/>
          </a:xfrm>
          <a:prstGeom prst="rect">
            <a:avLst/>
          </a:prstGeom>
        </p:spPr>
      </p:pic>
      <p:pic>
        <p:nvPicPr>
          <p:cNvPr id="14" name="Picture 13">
            <a:extLst>
              <a:ext uri="{FF2B5EF4-FFF2-40B4-BE49-F238E27FC236}">
                <a16:creationId xmlns:a16="http://schemas.microsoft.com/office/drawing/2014/main" id="{4A34B110-8E2F-4651-F04A-A9B0C04F1FEA}"/>
              </a:ext>
            </a:extLst>
          </p:cNvPr>
          <p:cNvPicPr>
            <a:picLocks noChangeAspect="1"/>
          </p:cNvPicPr>
          <p:nvPr/>
        </p:nvPicPr>
        <p:blipFill>
          <a:blip r:embed="rId4"/>
          <a:stretch>
            <a:fillRect/>
          </a:stretch>
        </p:blipFill>
        <p:spPr>
          <a:xfrm>
            <a:off x="9522393" y="66855"/>
            <a:ext cx="1989288" cy="1476556"/>
          </a:xfrm>
          <a:prstGeom prst="rect">
            <a:avLst/>
          </a:prstGeom>
        </p:spPr>
      </p:pic>
      <p:pic>
        <p:nvPicPr>
          <p:cNvPr id="15" name="Picture 14">
            <a:extLst>
              <a:ext uri="{FF2B5EF4-FFF2-40B4-BE49-F238E27FC236}">
                <a16:creationId xmlns:a16="http://schemas.microsoft.com/office/drawing/2014/main" id="{7EB8AA76-B423-1468-FABB-D7E2EC357CA5}"/>
              </a:ext>
            </a:extLst>
          </p:cNvPr>
          <p:cNvPicPr>
            <a:picLocks noChangeAspect="1"/>
          </p:cNvPicPr>
          <p:nvPr/>
        </p:nvPicPr>
        <p:blipFill>
          <a:blip r:embed="rId5"/>
          <a:stretch>
            <a:fillRect/>
          </a:stretch>
        </p:blipFill>
        <p:spPr>
          <a:xfrm>
            <a:off x="610139" y="2603200"/>
            <a:ext cx="2144025" cy="1594091"/>
          </a:xfrm>
          <a:prstGeom prst="rect">
            <a:avLst/>
          </a:prstGeom>
        </p:spPr>
      </p:pic>
      <p:pic>
        <p:nvPicPr>
          <p:cNvPr id="16" name="Picture 15">
            <a:extLst>
              <a:ext uri="{FF2B5EF4-FFF2-40B4-BE49-F238E27FC236}">
                <a16:creationId xmlns:a16="http://schemas.microsoft.com/office/drawing/2014/main" id="{82BB75A1-AC4A-57F9-7642-822222AA669D}"/>
              </a:ext>
            </a:extLst>
          </p:cNvPr>
          <p:cNvPicPr>
            <a:picLocks noChangeAspect="1"/>
          </p:cNvPicPr>
          <p:nvPr/>
        </p:nvPicPr>
        <p:blipFill>
          <a:blip r:embed="rId6"/>
          <a:stretch>
            <a:fillRect/>
          </a:stretch>
        </p:blipFill>
        <p:spPr>
          <a:xfrm>
            <a:off x="5243691" y="2353483"/>
            <a:ext cx="2006541" cy="1475298"/>
          </a:xfrm>
          <a:prstGeom prst="rect">
            <a:avLst/>
          </a:prstGeom>
        </p:spPr>
      </p:pic>
      <p:pic>
        <p:nvPicPr>
          <p:cNvPr id="17" name="Picture 16">
            <a:extLst>
              <a:ext uri="{FF2B5EF4-FFF2-40B4-BE49-F238E27FC236}">
                <a16:creationId xmlns:a16="http://schemas.microsoft.com/office/drawing/2014/main" id="{A01F11E7-8F69-84A5-E9E7-2700E953747F}"/>
              </a:ext>
            </a:extLst>
          </p:cNvPr>
          <p:cNvPicPr>
            <a:picLocks noChangeAspect="1"/>
          </p:cNvPicPr>
          <p:nvPr/>
        </p:nvPicPr>
        <p:blipFill>
          <a:blip r:embed="rId7"/>
          <a:stretch>
            <a:fillRect/>
          </a:stretch>
        </p:blipFill>
        <p:spPr>
          <a:xfrm>
            <a:off x="9666975" y="3177756"/>
            <a:ext cx="1987670" cy="1365131"/>
          </a:xfrm>
          <a:prstGeom prst="rect">
            <a:avLst/>
          </a:prstGeom>
        </p:spPr>
      </p:pic>
      <p:pic>
        <p:nvPicPr>
          <p:cNvPr id="18" name="Picture 17">
            <a:extLst>
              <a:ext uri="{FF2B5EF4-FFF2-40B4-BE49-F238E27FC236}">
                <a16:creationId xmlns:a16="http://schemas.microsoft.com/office/drawing/2014/main" id="{E04A2517-FFCA-CA25-D27E-05A40DD39D34}"/>
              </a:ext>
            </a:extLst>
          </p:cNvPr>
          <p:cNvPicPr>
            <a:picLocks noChangeAspect="1"/>
          </p:cNvPicPr>
          <p:nvPr/>
        </p:nvPicPr>
        <p:blipFill>
          <a:blip r:embed="rId8"/>
          <a:stretch>
            <a:fillRect/>
          </a:stretch>
        </p:blipFill>
        <p:spPr>
          <a:xfrm>
            <a:off x="3134263" y="2039338"/>
            <a:ext cx="2357888" cy="3512569"/>
          </a:xfrm>
          <a:prstGeom prst="rect">
            <a:avLst/>
          </a:prstGeom>
        </p:spPr>
      </p:pic>
      <p:pic>
        <p:nvPicPr>
          <p:cNvPr id="19" name="Picture 18">
            <a:extLst>
              <a:ext uri="{FF2B5EF4-FFF2-40B4-BE49-F238E27FC236}">
                <a16:creationId xmlns:a16="http://schemas.microsoft.com/office/drawing/2014/main" id="{4E076E29-03C5-2816-5BF6-6D30B085A5B5}"/>
              </a:ext>
            </a:extLst>
          </p:cNvPr>
          <p:cNvPicPr>
            <a:picLocks noChangeAspect="1"/>
          </p:cNvPicPr>
          <p:nvPr/>
        </p:nvPicPr>
        <p:blipFill>
          <a:blip r:embed="rId9"/>
          <a:stretch>
            <a:fillRect/>
          </a:stretch>
        </p:blipFill>
        <p:spPr>
          <a:xfrm>
            <a:off x="7478203" y="2908180"/>
            <a:ext cx="1951369" cy="2723793"/>
          </a:xfrm>
          <a:prstGeom prst="rect">
            <a:avLst/>
          </a:prstGeom>
        </p:spPr>
      </p:pic>
      <p:sp>
        <p:nvSpPr>
          <p:cNvPr id="21" name="Arrow: Right 20">
            <a:extLst>
              <a:ext uri="{FF2B5EF4-FFF2-40B4-BE49-F238E27FC236}">
                <a16:creationId xmlns:a16="http://schemas.microsoft.com/office/drawing/2014/main" id="{A6282DDE-1B82-88E8-E50F-403711174784}"/>
              </a:ext>
            </a:extLst>
          </p:cNvPr>
          <p:cNvSpPr/>
          <p:nvPr/>
        </p:nvSpPr>
        <p:spPr>
          <a:xfrm rot="5460000">
            <a:off x="958378" y="1652528"/>
            <a:ext cx="1372892" cy="5167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72804287-F9F0-96BF-55DE-1CDB7E50DBFC}"/>
              </a:ext>
            </a:extLst>
          </p:cNvPr>
          <p:cNvSpPr/>
          <p:nvPr/>
        </p:nvSpPr>
        <p:spPr>
          <a:xfrm rot="5400000">
            <a:off x="9496662" y="2035532"/>
            <a:ext cx="1978207" cy="361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346FA5C4-DFC1-86E5-EDA1-8CF0023B4C68}"/>
              </a:ext>
            </a:extLst>
          </p:cNvPr>
          <p:cNvSpPr/>
          <p:nvPr/>
        </p:nvSpPr>
        <p:spPr>
          <a:xfrm rot="5400000">
            <a:off x="7249937" y="2598236"/>
            <a:ext cx="2662451" cy="4101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3032A162-C0FF-94E9-8406-9D584276D273}"/>
              </a:ext>
            </a:extLst>
          </p:cNvPr>
          <p:cNvSpPr/>
          <p:nvPr/>
        </p:nvSpPr>
        <p:spPr>
          <a:xfrm rot="5400000">
            <a:off x="2647967" y="1968289"/>
            <a:ext cx="2096746" cy="3573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197D1958-5001-D30A-6137-12B6B0E54ABA}"/>
              </a:ext>
            </a:extLst>
          </p:cNvPr>
          <p:cNvSpPr/>
          <p:nvPr/>
        </p:nvSpPr>
        <p:spPr>
          <a:xfrm rot="5400000">
            <a:off x="5445651" y="1729274"/>
            <a:ext cx="1122901" cy="3262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390677F-DB49-CF63-0549-23054EB7B867}"/>
              </a:ext>
            </a:extLst>
          </p:cNvPr>
          <p:cNvSpPr txBox="1"/>
          <p:nvPr/>
        </p:nvSpPr>
        <p:spPr>
          <a:xfrm>
            <a:off x="-127436" y="5397921"/>
            <a:ext cx="12576268" cy="830997"/>
          </a:xfrm>
          <a:prstGeom prst="rect">
            <a:avLst/>
          </a:prstGeom>
          <a:noFill/>
        </p:spPr>
        <p:txBody>
          <a:bodyPr wrap="square" lIns="91440" tIns="45720" rIns="91440" bIns="45720" anchor="t">
            <a:spAutoFit/>
          </a:bodyPr>
          <a:lstStyle/>
          <a:p>
            <a:pPr algn="ctr"/>
            <a:r>
              <a:rPr lang="en-US" sz="4800" b="1">
                <a:latin typeface="Avenir Next LT Pro"/>
              </a:rPr>
              <a:t>Identify the smell. Which smell is which?</a:t>
            </a:r>
            <a:endParaRPr lang="en-US" b="1"/>
          </a:p>
        </p:txBody>
      </p:sp>
    </p:spTree>
    <p:extLst>
      <p:ext uri="{BB962C8B-B14F-4D97-AF65-F5344CB8AC3E}">
        <p14:creationId xmlns:p14="http://schemas.microsoft.com/office/powerpoint/2010/main" val="3773407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29</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2025-06-20T16:25:18Z</dcterms:created>
  <dcterms:modified xsi:type="dcterms:W3CDTF">2025-07-18T16:32:36Z</dcterms:modified>
</cp:coreProperties>
</file>