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301" r:id="rId3"/>
    <p:sldId id="299" r:id="rId4"/>
    <p:sldId id="302" r:id="rId5"/>
    <p:sldId id="303" r:id="rId6"/>
    <p:sldId id="304" r:id="rId7"/>
    <p:sldId id="306" r:id="rId8"/>
    <p:sldId id="307" r:id="rId9"/>
    <p:sldId id="336" r:id="rId10"/>
    <p:sldId id="308" r:id="rId11"/>
    <p:sldId id="309" r:id="rId12"/>
    <p:sldId id="311" r:id="rId13"/>
    <p:sldId id="312" r:id="rId14"/>
    <p:sldId id="313" r:id="rId15"/>
    <p:sldId id="314" r:id="rId16"/>
    <p:sldId id="315" r:id="rId17"/>
    <p:sldId id="316" r:id="rId18"/>
    <p:sldId id="332" r:id="rId19"/>
    <p:sldId id="333" r:id="rId20"/>
    <p:sldId id="334" r:id="rId21"/>
    <p:sldId id="317" r:id="rId22"/>
    <p:sldId id="335" r:id="rId23"/>
    <p:sldId id="321" r:id="rId24"/>
    <p:sldId id="322" r:id="rId25"/>
    <p:sldId id="323" r:id="rId26"/>
    <p:sldId id="318" r:id="rId27"/>
    <p:sldId id="320" r:id="rId28"/>
    <p:sldId id="319" r:id="rId29"/>
    <p:sldId id="324" r:id="rId30"/>
    <p:sldId id="325" r:id="rId31"/>
    <p:sldId id="326" r:id="rId32"/>
    <p:sldId id="327" r:id="rId33"/>
    <p:sldId id="328" r:id="rId34"/>
    <p:sldId id="329" r:id="rId35"/>
    <p:sldId id="330" r:id="rId36"/>
    <p:sldId id="33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86E0C-21D7-9501-8072-6AAF248BD1F5}" v="8" dt="2025-07-18T15:53:17.003"/>
    <p1510:client id="{0DA7CB3B-0342-455F-BE0F-AC80638EC4C2}" v="1" dt="2025-07-18T16:00:59.637"/>
    <p1510:client id="{98ED027A-1D31-3885-3553-7F66AD0C4838}" v="187" dt="2025-07-18T15:59:11.263"/>
    <p1510:client id="{D2D51B54-311F-C5DC-73FC-F3075975DC00}" v="1" dt="2025-07-18T16:13:11.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B7005-7200-4B35-9833-1C4FCE5E62C9}"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1F75C-FE04-4433-812B-A79471D69DA0}" type="slidenum">
              <a:rPr lang="en-US" smtClean="0"/>
              <a:t>‹#›</a:t>
            </a:fld>
            <a:endParaRPr lang="en-US"/>
          </a:p>
        </p:txBody>
      </p:sp>
    </p:spTree>
    <p:extLst>
      <p:ext uri="{BB962C8B-B14F-4D97-AF65-F5344CB8AC3E}">
        <p14:creationId xmlns:p14="http://schemas.microsoft.com/office/powerpoint/2010/main" val="291723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1B10F-9F1D-9ACC-A618-278D071DB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C6571-758F-69DE-6521-3229A0AF3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8419F-8948-D963-C346-FF2681C03C60}"/>
              </a:ext>
            </a:extLst>
          </p:cNvPr>
          <p:cNvSpPr>
            <a:spLocks noGrp="1"/>
          </p:cNvSpPr>
          <p:nvPr>
            <p:ph type="body" idx="1"/>
          </p:nvPr>
        </p:nvSpPr>
        <p:spPr/>
        <p:txBody>
          <a:bodyPr/>
          <a:lstStyle/>
          <a:p>
            <a:r>
              <a:rPr lang="en-US"/>
              <a:t>Answer: Where (where is the storm happening), When (are the storms happening), and Action (what should we do?)</a:t>
            </a:r>
          </a:p>
        </p:txBody>
      </p:sp>
      <p:sp>
        <p:nvSpPr>
          <p:cNvPr id="4" name="Slide Number Placeholder 3">
            <a:extLst>
              <a:ext uri="{FF2B5EF4-FFF2-40B4-BE49-F238E27FC236}">
                <a16:creationId xmlns:a16="http://schemas.microsoft.com/office/drawing/2014/main" id="{E83A2833-F802-44C1-A235-8090F4CF1538}"/>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014155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FA268-9F12-C709-B4B7-F965D9A1D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808EE-F6A5-82A0-B18A-E3BA0EFC7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649CB-9D2B-5BB0-3365-97E4C10BDE60}"/>
              </a:ext>
            </a:extLst>
          </p:cNvPr>
          <p:cNvSpPr>
            <a:spLocks noGrp="1"/>
          </p:cNvSpPr>
          <p:nvPr>
            <p:ph type="body" idx="1"/>
          </p:nvPr>
        </p:nvSpPr>
        <p:spPr/>
        <p:txBody>
          <a:bodyPr/>
          <a:lstStyle/>
          <a:p>
            <a:r>
              <a:rPr lang="en-US"/>
              <a:t>Answer: Go inside, stay away from trees, etc.</a:t>
            </a:r>
          </a:p>
        </p:txBody>
      </p:sp>
      <p:sp>
        <p:nvSpPr>
          <p:cNvPr id="4" name="Slide Number Placeholder 3">
            <a:extLst>
              <a:ext uri="{FF2B5EF4-FFF2-40B4-BE49-F238E27FC236}">
                <a16:creationId xmlns:a16="http://schemas.microsoft.com/office/drawing/2014/main" id="{C94FEE79-C771-D63E-9CDC-97C34D7EFDD5}"/>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295367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7CE8F-ABE5-93E8-374C-89A8F934C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60AD1-2DCE-5B1B-CB72-C28F27B59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4D11C-FDCF-9706-BD5F-FFE87D825008}"/>
              </a:ext>
            </a:extLst>
          </p:cNvPr>
          <p:cNvSpPr>
            <a:spLocks noGrp="1"/>
          </p:cNvSpPr>
          <p:nvPr>
            <p:ph type="body" idx="1"/>
          </p:nvPr>
        </p:nvSpPr>
        <p:spPr/>
        <p:txBody>
          <a:bodyPr/>
          <a:lstStyle/>
          <a:p>
            <a:r>
              <a:rPr lang="en-US"/>
              <a:t>Answer: Go inside, get blankets in case electricity is lost, etc.</a:t>
            </a:r>
          </a:p>
        </p:txBody>
      </p:sp>
      <p:sp>
        <p:nvSpPr>
          <p:cNvPr id="4" name="Slide Number Placeholder 3">
            <a:extLst>
              <a:ext uri="{FF2B5EF4-FFF2-40B4-BE49-F238E27FC236}">
                <a16:creationId xmlns:a16="http://schemas.microsoft.com/office/drawing/2014/main" id="{0D7EC80F-5E8B-FED8-C39D-3CA5DCE15167}"/>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636617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84248-596A-9D4B-C6FC-7BB0999EA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F6B4B-AB7B-A1C5-4CDC-29FDAE861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1473B-5BDA-13B9-335D-4FBD39ADE166}"/>
              </a:ext>
            </a:extLst>
          </p:cNvPr>
          <p:cNvSpPr>
            <a:spLocks noGrp="1"/>
          </p:cNvSpPr>
          <p:nvPr>
            <p:ph type="body" idx="1"/>
          </p:nvPr>
        </p:nvSpPr>
        <p:spPr/>
        <p:txBody>
          <a:bodyPr/>
          <a:lstStyle/>
          <a:p>
            <a:r>
              <a:rPr lang="en-US"/>
              <a:t>Answer: Go to a basement or center/small room of a house like a bathroom, etc.</a:t>
            </a:r>
          </a:p>
        </p:txBody>
      </p:sp>
      <p:sp>
        <p:nvSpPr>
          <p:cNvPr id="4" name="Slide Number Placeholder 3">
            <a:extLst>
              <a:ext uri="{FF2B5EF4-FFF2-40B4-BE49-F238E27FC236}">
                <a16:creationId xmlns:a16="http://schemas.microsoft.com/office/drawing/2014/main" id="{08A2F01A-BDF3-D6CC-1CE4-FB02827CB4F7}"/>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455054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CBCAF-9533-3B57-03FE-92C3DED90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E4534-D2FE-7755-702D-0D43461C3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19E68-784B-BA8B-E3F6-01E7D1EE52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85CF68-F558-5DB7-EB4B-2AD368CC08BB}"/>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781198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50E2-7537-5923-A3C4-0F6A1DB2D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A77DE-32D4-8927-3E4F-FC0335C0B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83774-8027-6D88-7A36-D696B094A3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22ED65-6C6F-E459-5E82-DAFD1C6A4EFB}"/>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375405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34E2D-76BB-3533-552A-E44CACC8E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FA5B4-DE16-0C9C-9111-7732599AD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A38C2-2707-630A-F8DB-A39E29A66E52}"/>
              </a:ext>
            </a:extLst>
          </p:cNvPr>
          <p:cNvSpPr>
            <a:spLocks noGrp="1"/>
          </p:cNvSpPr>
          <p:nvPr>
            <p:ph type="body" idx="1"/>
          </p:nvPr>
        </p:nvSpPr>
        <p:spPr/>
        <p:txBody>
          <a:bodyPr/>
          <a:lstStyle/>
          <a:p>
            <a:r>
              <a:rPr lang="en-US"/>
              <a:t>Divide students into groups of 2-3 to build a structure together. Give each group paper cutouts from </a:t>
            </a:r>
            <a:r>
              <a:rPr lang="en-US" b="1"/>
              <a:t>3C Family Cutouts Sheet</a:t>
            </a:r>
            <a:r>
              <a:rPr lang="en-US"/>
              <a:t>.</a:t>
            </a:r>
          </a:p>
          <a:p>
            <a:endParaRPr lang="en-US"/>
          </a:p>
          <a:p>
            <a:r>
              <a:rPr lang="en-US"/>
              <a:t>Tell them that the shelter should just be big enough to keep the family dry and safe. Have a wide variety of materials available for the students to create a small shelter. Tell them that they need to make sure no water or snow can get into their buildings. Also, water and snow shouldn’t be allowed to accumulate on the roof of their structure because it could get heavy and collapse. This is especially true with snow. Give the students time to build their structure. Put the structures in a plastic show box or in a sink to help with clean up.</a:t>
            </a:r>
          </a:p>
        </p:txBody>
      </p:sp>
      <p:sp>
        <p:nvSpPr>
          <p:cNvPr id="4" name="Slide Number Placeholder 3">
            <a:extLst>
              <a:ext uri="{FF2B5EF4-FFF2-40B4-BE49-F238E27FC236}">
                <a16:creationId xmlns:a16="http://schemas.microsoft.com/office/drawing/2014/main" id="{BCB69874-4848-2BD0-A92E-7A64FBC0DE29}"/>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1738428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2F96F-4743-3EA1-0D24-90CEFEFE59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8D4E6-F20C-CC00-433E-0C7203F8C9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BC83F-5687-927D-49AD-A532E1D642DD}"/>
              </a:ext>
            </a:extLst>
          </p:cNvPr>
          <p:cNvSpPr>
            <a:spLocks noGrp="1"/>
          </p:cNvSpPr>
          <p:nvPr>
            <p:ph type="body" idx="1"/>
          </p:nvPr>
        </p:nvSpPr>
        <p:spPr/>
        <p:txBody>
          <a:bodyPr/>
          <a:lstStyle/>
          <a:p>
            <a:r>
              <a:rPr lang="en-US"/>
              <a:t>Divide students into groups of 2-3 to build a structure together. Give each group paper cutouts from </a:t>
            </a:r>
            <a:r>
              <a:rPr lang="en-US" b="1"/>
              <a:t>3C Family Cutouts Sheet</a:t>
            </a:r>
            <a:r>
              <a:rPr lang="en-US"/>
              <a:t>.</a:t>
            </a:r>
          </a:p>
          <a:p>
            <a:endParaRPr lang="en-US"/>
          </a:p>
          <a:p>
            <a:r>
              <a:rPr lang="en-US"/>
              <a:t>Tell them that the shelter should just be big enough to keep the family dry and safe. Have a wide variety of materials available for the students to create a small shelter. Tell them that they need to make sure no water or snow can get into their buildings. Also, water and snow shouldn’t be allowed to accumulate on the roof of their structure because it could get heavy and collapse. This is especially true with snow. Give the students time to build their structure. Put the structures in a plastic show box or in a sink to help with clean up.</a:t>
            </a:r>
          </a:p>
        </p:txBody>
      </p:sp>
      <p:sp>
        <p:nvSpPr>
          <p:cNvPr id="4" name="Slide Number Placeholder 3">
            <a:extLst>
              <a:ext uri="{FF2B5EF4-FFF2-40B4-BE49-F238E27FC236}">
                <a16:creationId xmlns:a16="http://schemas.microsoft.com/office/drawing/2014/main" id="{99FE0DA0-0764-32AE-2344-CBAA45E300E9}"/>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248068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458F3-A10B-4DEF-CB7E-6D86E9B92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8CC76-73AA-BE21-D5F0-8BCA1BC4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425054-22A6-ABAF-8061-C70665E68565}"/>
              </a:ext>
            </a:extLst>
          </p:cNvPr>
          <p:cNvSpPr>
            <a:spLocks noGrp="1"/>
          </p:cNvSpPr>
          <p:nvPr>
            <p:ph type="body" idx="1"/>
          </p:nvPr>
        </p:nvSpPr>
        <p:spPr/>
        <p:txBody>
          <a:bodyPr/>
          <a:lstStyle/>
          <a:p>
            <a:r>
              <a:rPr lang="en-US"/>
              <a:t>Divide students into groups of 2-3 to build a structure together. Give each group paper cutouts from </a:t>
            </a:r>
            <a:r>
              <a:rPr lang="en-US" b="1"/>
              <a:t>3C Family Cutouts Sheet</a:t>
            </a:r>
            <a:r>
              <a:rPr lang="en-US"/>
              <a:t>.</a:t>
            </a:r>
          </a:p>
          <a:p>
            <a:endParaRPr lang="en-US"/>
          </a:p>
          <a:p>
            <a:r>
              <a:rPr lang="en-US"/>
              <a:t>Tell them that the shelter should just be big enough to keep the family dry and safe. Have a wide variety of materials available for the students to create a small shelter. Tell them that they need to make sure no water or snow can get into their buildings. Also, water and snow shouldn’t be allowed to accumulate on the roof of their structure because it could get heavy and collapse. This is especially true with snow. Give the students time to build their structure. Put the structures in a plastic show box or in a sink to help with clean up.</a:t>
            </a:r>
          </a:p>
        </p:txBody>
      </p:sp>
      <p:sp>
        <p:nvSpPr>
          <p:cNvPr id="4" name="Slide Number Placeholder 3">
            <a:extLst>
              <a:ext uri="{FF2B5EF4-FFF2-40B4-BE49-F238E27FC236}">
                <a16:creationId xmlns:a16="http://schemas.microsoft.com/office/drawing/2014/main" id="{424B6A08-D120-4425-D9ED-BF35630176DF}"/>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84376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5B24F-D1EB-4085-9A49-07A3BF1D3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45616-12D2-AD81-C2FE-FDB4FD74D7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6FBAB-527A-86AE-EC36-6953FA1CFAB7}"/>
              </a:ext>
            </a:extLst>
          </p:cNvPr>
          <p:cNvSpPr>
            <a:spLocks noGrp="1"/>
          </p:cNvSpPr>
          <p:nvPr>
            <p:ph type="body" idx="1"/>
          </p:nvPr>
        </p:nvSpPr>
        <p:spPr/>
        <p:txBody>
          <a:bodyPr/>
          <a:lstStyle/>
          <a:p>
            <a:r>
              <a:rPr lang="en-US"/>
              <a:t>Divide students into groups of 2-3 to build a structure together. Give each group paper cutouts from </a:t>
            </a:r>
            <a:r>
              <a:rPr lang="en-US" b="1"/>
              <a:t>3C Family Cutouts Sheet</a:t>
            </a:r>
            <a:r>
              <a:rPr lang="en-US"/>
              <a:t>.</a:t>
            </a:r>
          </a:p>
          <a:p>
            <a:endParaRPr lang="en-US"/>
          </a:p>
          <a:p>
            <a:r>
              <a:rPr lang="en-US"/>
              <a:t>Tell them that the shelter should just be big enough to keep the family dry and safe. Have a wide variety of materials available for the students to create a small shelter. Tell them that they need to make sure no water or snow can get into their buildings. Also, water and snow shouldn’t be allowed to accumulate on the roof of their structure because it could get heavy and collapse. This is especially true with snow. Give the students time to build their structure. Put the structures in a plastic show box or in a sink to help with clean up.</a:t>
            </a:r>
          </a:p>
        </p:txBody>
      </p:sp>
      <p:sp>
        <p:nvSpPr>
          <p:cNvPr id="4" name="Slide Number Placeholder 3">
            <a:extLst>
              <a:ext uri="{FF2B5EF4-FFF2-40B4-BE49-F238E27FC236}">
                <a16:creationId xmlns:a16="http://schemas.microsoft.com/office/drawing/2014/main" id="{29E604A9-53CB-770B-8030-198BE8F97999}"/>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379603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306D9-A1C4-367E-1A81-84FE03FFF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8D72F-B046-1A48-F070-5BC7C3BFB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D83AF-8AA3-ECC5-FCD2-2522C83CC4B0}"/>
              </a:ext>
            </a:extLst>
          </p:cNvPr>
          <p:cNvSpPr>
            <a:spLocks noGrp="1"/>
          </p:cNvSpPr>
          <p:nvPr>
            <p:ph type="body" idx="1"/>
          </p:nvPr>
        </p:nvSpPr>
        <p:spPr/>
        <p:txBody>
          <a:bodyPr/>
          <a:lstStyle/>
          <a:p>
            <a:pPr marL="228600" indent="-228600">
              <a:buAutoNum type="arabicPeriod"/>
            </a:pPr>
            <a:endParaRPr lang="en-US"/>
          </a:p>
        </p:txBody>
      </p:sp>
      <p:sp>
        <p:nvSpPr>
          <p:cNvPr id="4" name="Slide Number Placeholder 3">
            <a:extLst>
              <a:ext uri="{FF2B5EF4-FFF2-40B4-BE49-F238E27FC236}">
                <a16:creationId xmlns:a16="http://schemas.microsoft.com/office/drawing/2014/main" id="{D4E7F0B0-A640-EFD8-237A-ABD66B708CBE}"/>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776020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C500-12AB-6C9D-313E-65DCCF0C0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9ED9A-B254-1B7F-232C-0DA4B7A99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E2744-97B9-D0EB-74D0-31127E230F5A}"/>
              </a:ext>
            </a:extLst>
          </p:cNvPr>
          <p:cNvSpPr>
            <a:spLocks noGrp="1"/>
          </p:cNvSpPr>
          <p:nvPr>
            <p:ph type="body" idx="1"/>
          </p:nvPr>
        </p:nvSpPr>
        <p:spPr/>
        <p:txBody>
          <a:bodyPr/>
          <a:lstStyle/>
          <a:p>
            <a:pPr marL="228600" indent="-228600">
              <a:buAutoNum type="arabicPeriod"/>
            </a:pPr>
            <a:endParaRPr lang="en-US"/>
          </a:p>
        </p:txBody>
      </p:sp>
      <p:sp>
        <p:nvSpPr>
          <p:cNvPr id="4" name="Slide Number Placeholder 3">
            <a:extLst>
              <a:ext uri="{FF2B5EF4-FFF2-40B4-BE49-F238E27FC236}">
                <a16:creationId xmlns:a16="http://schemas.microsoft.com/office/drawing/2014/main" id="{AB358B65-3EAA-0D53-D74E-31C5D8DC8EF7}"/>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41228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B39B1-EEEB-6A7D-8C50-6EA69FA7B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1DE7B-4256-FE84-4D75-F7425EACD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42B08-6652-3CB8-991E-D5C8EED802C6}"/>
              </a:ext>
            </a:extLst>
          </p:cNvPr>
          <p:cNvSpPr>
            <a:spLocks noGrp="1"/>
          </p:cNvSpPr>
          <p:nvPr>
            <p:ph type="body" idx="1"/>
          </p:nvPr>
        </p:nvSpPr>
        <p:spPr/>
        <p:txBody>
          <a:bodyPr/>
          <a:lstStyle/>
          <a:p>
            <a:r>
              <a:rPr lang="en-US"/>
              <a:t>Discuss: Both animals and people have learned to use their environment to protect themselves from unsafe weather. We build houses made of brick, stone, and siding that are strong and sturdy. Most roofs have a tilt to them so snow and rain can run off. </a:t>
            </a:r>
          </a:p>
        </p:txBody>
      </p:sp>
      <p:sp>
        <p:nvSpPr>
          <p:cNvPr id="4" name="Slide Number Placeholder 3">
            <a:extLst>
              <a:ext uri="{FF2B5EF4-FFF2-40B4-BE49-F238E27FC236}">
                <a16:creationId xmlns:a16="http://schemas.microsoft.com/office/drawing/2014/main" id="{70CE1470-310A-8C07-1BCE-6A1EEF221099}"/>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551191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7418C-B86A-DB16-017F-2D355F1F8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9A94E-AF7E-1DFE-CD06-A3D2D5F68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CCF7B-1224-8461-9147-4C7243A5B22B}"/>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63FF38E3-829B-B08E-80C7-FCE77E362A9C}"/>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868817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73653-7A4B-61F0-FDED-928B71FD7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C87A1-0786-8E9F-644A-3AC8DE687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7EC1C-CBB7-95CC-FCD8-AB964FB12022}"/>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3BAC3932-5EB4-340A-7CE3-E6F37516DA65}"/>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3935821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12816-B783-A612-60C8-7E811102B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6091C-C13F-ADDF-1186-A63241D99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FA10E-72F5-5013-6E5B-E5A9DE807901}"/>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C5E67430-B957-3155-74C9-B4C097D87D52}"/>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436963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9E1CC-EC8F-55EC-8359-6A6114945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E9582-F61A-79D1-3432-153031560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3EE7B-7E04-5919-519A-0CA9021F4143}"/>
              </a:ext>
            </a:extLst>
          </p:cNvPr>
          <p:cNvSpPr>
            <a:spLocks noGrp="1"/>
          </p:cNvSpPr>
          <p:nvPr>
            <p:ph type="body" idx="1"/>
          </p:nvPr>
        </p:nvSpPr>
        <p:spPr/>
        <p:txBody>
          <a:bodyPr/>
          <a:lstStyle/>
          <a:p>
            <a:r>
              <a:rPr lang="en-US"/>
              <a:t>Answer: The weather can be stable for a while (same every day, but severe weather can change quickly.</a:t>
            </a:r>
          </a:p>
        </p:txBody>
      </p:sp>
      <p:sp>
        <p:nvSpPr>
          <p:cNvPr id="4" name="Slide Number Placeholder 3">
            <a:extLst>
              <a:ext uri="{FF2B5EF4-FFF2-40B4-BE49-F238E27FC236}">
                <a16:creationId xmlns:a16="http://schemas.microsoft.com/office/drawing/2014/main" id="{6DA08FC8-70C9-C9C5-A498-623A5129DEB2}"/>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636916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A1CD3-3E97-C9B6-54ED-C42E61A5D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0DA6E-B773-FF1E-A9DF-C24641CDB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10DF0-FE02-1AED-2765-3C3F8AD7F40F}"/>
              </a:ext>
            </a:extLst>
          </p:cNvPr>
          <p:cNvSpPr>
            <a:spLocks noGrp="1"/>
          </p:cNvSpPr>
          <p:nvPr>
            <p:ph type="body" idx="1"/>
          </p:nvPr>
        </p:nvSpPr>
        <p:spPr/>
        <p:txBody>
          <a:bodyPr/>
          <a:lstStyle/>
          <a:p>
            <a:r>
              <a:rPr lang="en-US"/>
              <a:t>Answer: They give us time to take shelter.  If we didn’t have weather forecasts, then we wouldn’t have as much time to prepare.</a:t>
            </a:r>
          </a:p>
        </p:txBody>
      </p:sp>
      <p:sp>
        <p:nvSpPr>
          <p:cNvPr id="4" name="Slide Number Placeholder 3">
            <a:extLst>
              <a:ext uri="{FF2B5EF4-FFF2-40B4-BE49-F238E27FC236}">
                <a16:creationId xmlns:a16="http://schemas.microsoft.com/office/drawing/2014/main" id="{A5DA6C85-98BD-337E-BDDE-183D410A0247}"/>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3930498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6B1E8-AAAD-8FDE-217E-A399B940D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28218-81C9-A807-06D7-C42BA0A98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1503A-889B-FC9E-C126-7DBE0956DBDB}"/>
              </a:ext>
            </a:extLst>
          </p:cNvPr>
          <p:cNvSpPr>
            <a:spLocks noGrp="1"/>
          </p:cNvSpPr>
          <p:nvPr>
            <p:ph type="body" idx="1"/>
          </p:nvPr>
        </p:nvSpPr>
        <p:spPr/>
        <p:txBody>
          <a:bodyPr/>
          <a:lstStyle/>
          <a:p>
            <a:pPr marL="0" indent="0">
              <a:buNone/>
            </a:pPr>
            <a:r>
              <a:rPr lang="en-US"/>
              <a:t>Refer to the</a:t>
            </a:r>
            <a:r>
              <a:rPr lang="en-US" b="1"/>
              <a:t> 3C Homes of Missouri Animals </a:t>
            </a:r>
            <a:r>
              <a:rPr lang="en-US"/>
              <a:t>page at the end of this lesson in the teacher guide. Compare the materials and designs of various animal shelters (Missouri animals) to that of shelters that humans build:</a:t>
            </a:r>
          </a:p>
          <a:p>
            <a:pPr marL="0" indent="0">
              <a:buNone/>
            </a:pPr>
            <a:endParaRPr lang="en-US"/>
          </a:p>
          <a:p>
            <a:pPr marL="0" indent="0">
              <a:buNone/>
            </a:pPr>
            <a:r>
              <a:rPr lang="en-US"/>
              <a:t>How are the structures we build as humans like these animal structures? How are they different?</a:t>
            </a:r>
          </a:p>
          <a:p>
            <a:pPr marL="0" indent="0">
              <a:buNone/>
            </a:pPr>
            <a:endParaRPr lang="en-US"/>
          </a:p>
          <a:p>
            <a:pPr marL="0" indent="0">
              <a:buNone/>
            </a:pPr>
            <a:r>
              <a:rPr lang="en-US"/>
              <a:t>Discuss with the students how each shelter can protect the living things inside of it.</a:t>
            </a:r>
          </a:p>
        </p:txBody>
      </p:sp>
      <p:sp>
        <p:nvSpPr>
          <p:cNvPr id="4" name="Slide Number Placeholder 3">
            <a:extLst>
              <a:ext uri="{FF2B5EF4-FFF2-40B4-BE49-F238E27FC236}">
                <a16:creationId xmlns:a16="http://schemas.microsoft.com/office/drawing/2014/main" id="{EDEC8C81-E167-466C-D616-38CEFE017099}"/>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1069849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14C9E-9FCF-0C89-C9B6-AEEB8F04F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B84B8-A705-479E-DB4E-5B4C79828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B589B-1069-AD24-96DF-B27A3193F7A3}"/>
              </a:ext>
            </a:extLst>
          </p:cNvPr>
          <p:cNvSpPr>
            <a:spLocks noGrp="1"/>
          </p:cNvSpPr>
          <p:nvPr>
            <p:ph type="body" idx="1"/>
          </p:nvPr>
        </p:nvSpPr>
        <p:spPr/>
        <p:txBody>
          <a:bodyPr/>
          <a:lstStyle/>
          <a:p>
            <a:pPr marL="0" indent="0">
              <a:buNone/>
            </a:pPr>
            <a:r>
              <a:rPr lang="en-US"/>
              <a:t>Discuss how each will handle rain or snow (a robin’s nest will let the rain go through and the tree’s leaves/branches protect it; the bat is in a cave with safe sturdy walls; ants and chipmunks go below ground where they are safe; turtles use their curved shells as a home; hornets create nests that let rain and snow slide off much like it would on a house’s roof).</a:t>
            </a:r>
          </a:p>
        </p:txBody>
      </p:sp>
      <p:sp>
        <p:nvSpPr>
          <p:cNvPr id="4" name="Slide Number Placeholder 3">
            <a:extLst>
              <a:ext uri="{FF2B5EF4-FFF2-40B4-BE49-F238E27FC236}">
                <a16:creationId xmlns:a16="http://schemas.microsoft.com/office/drawing/2014/main" id="{5C51F2DA-87A9-7DB4-E38E-97FBF474D649}"/>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52018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A6618-99E4-A3AE-6A9E-5D9C29184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43161-C1DB-B503-FC2B-E6A986E5B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608C0-580D-84DE-DB73-AAE67843D693}"/>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7B26689C-4875-2ED2-60BB-D70CC60232A0}"/>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1220979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DC6D6-6F5B-82CA-C623-6330B1C82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19015-E775-1B1C-4772-4D2922282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D1432-B0E9-E5B8-7A47-51C59F547EA8}"/>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b="0"/>
              <a:t>as the lesson concludes in reference to the phenomenon studied. </a:t>
            </a:r>
            <a:endParaRPr lang="en-US"/>
          </a:p>
        </p:txBody>
      </p:sp>
      <p:sp>
        <p:nvSpPr>
          <p:cNvPr id="4" name="Slide Number Placeholder 3">
            <a:extLst>
              <a:ext uri="{FF2B5EF4-FFF2-40B4-BE49-F238E27FC236}">
                <a16:creationId xmlns:a16="http://schemas.microsoft.com/office/drawing/2014/main" id="{67775250-59AF-83EC-7E21-DA54A9CF8855}"/>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169314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D8343-140F-8FDA-5B7C-8FE674E73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FBB82-5647-C250-EFE6-BAB1E7CCE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74571-1CFB-9044-59A0-8B7A18746438}"/>
              </a:ext>
            </a:extLst>
          </p:cNvPr>
          <p:cNvSpPr>
            <a:spLocks noGrp="1"/>
          </p:cNvSpPr>
          <p:nvPr>
            <p:ph type="body" idx="1"/>
          </p:nvPr>
        </p:nvSpPr>
        <p:spPr/>
        <p:txBody>
          <a:bodyPr/>
          <a:lstStyle/>
          <a:p>
            <a:pPr marL="0" indent="0">
              <a:buNone/>
            </a:pPr>
            <a:r>
              <a:rPr lang="en-US"/>
              <a:t>In the student guide </a:t>
            </a:r>
            <a:r>
              <a:rPr lang="en-US" b="1"/>
              <a:t>Science Notebook A Safe and Snug Shelter,</a:t>
            </a:r>
            <a:r>
              <a:rPr lang="en-US"/>
              <a:t> using what they’ve learned, have students draw a shelter that keep a family safe. </a:t>
            </a:r>
          </a:p>
        </p:txBody>
      </p:sp>
      <p:sp>
        <p:nvSpPr>
          <p:cNvPr id="4" name="Slide Number Placeholder 3">
            <a:extLst>
              <a:ext uri="{FF2B5EF4-FFF2-40B4-BE49-F238E27FC236}">
                <a16:creationId xmlns:a16="http://schemas.microsoft.com/office/drawing/2014/main" id="{855FDA7B-673D-0036-EBAE-9023BF476870}"/>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1461231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20A91-43BB-7D55-003D-90CCAEBFA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A533E-A6C0-CCBB-0FE3-A7DC7374A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D2924-DD5A-5353-D671-C4436C854AEB}"/>
              </a:ext>
            </a:extLst>
          </p:cNvPr>
          <p:cNvSpPr>
            <a:spLocks noGrp="1"/>
          </p:cNvSpPr>
          <p:nvPr>
            <p:ph type="body" idx="1"/>
          </p:nvPr>
        </p:nvSpPr>
        <p:spPr/>
        <p:txBody>
          <a:bodyPr/>
          <a:lstStyle/>
          <a:p>
            <a:pPr marL="0" indent="0">
              <a:buNone/>
            </a:pPr>
            <a:r>
              <a:rPr lang="en-US"/>
              <a:t>Divide students into small groups to share their design and have them explain why this shelter will jeep their family safe.</a:t>
            </a:r>
          </a:p>
        </p:txBody>
      </p:sp>
      <p:sp>
        <p:nvSpPr>
          <p:cNvPr id="4" name="Slide Number Placeholder 3">
            <a:extLst>
              <a:ext uri="{FF2B5EF4-FFF2-40B4-BE49-F238E27FC236}">
                <a16:creationId xmlns:a16="http://schemas.microsoft.com/office/drawing/2014/main" id="{794CC0E7-4BD8-1CB0-9594-4436DBD080D3}"/>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2602557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BED6-94C3-3BE2-AB95-54AB797DB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9BA59-BDE1-5D2E-4CCC-3794D9140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34799-AD67-40C9-4A8D-1D2097B12F47}"/>
              </a:ext>
            </a:extLst>
          </p:cNvPr>
          <p:cNvSpPr>
            <a:spLocks noGrp="1"/>
          </p:cNvSpPr>
          <p:nvPr>
            <p:ph type="body" idx="1"/>
          </p:nvPr>
        </p:nvSpPr>
        <p:spPr/>
        <p:txBody>
          <a:bodyPr/>
          <a:lstStyle/>
          <a:p>
            <a:pPr marL="0" indent="0">
              <a:buNone/>
            </a:pPr>
            <a:r>
              <a:rPr lang="en-US"/>
              <a:t>Tell students that when animals and people build shelters, they change the environment. They do so by moving things around, taking materials from one place to another. </a:t>
            </a:r>
          </a:p>
          <a:p>
            <a:pPr marL="0" indent="0">
              <a:buNone/>
            </a:pPr>
            <a:endParaRPr lang="en-US"/>
          </a:p>
          <a:p>
            <a:r>
              <a:rPr lang="en-US" b="1"/>
              <a:t>How do humans and animals move materials to build their shelter? </a:t>
            </a:r>
            <a:r>
              <a:rPr lang="en-US"/>
              <a:t>(Answer: People use wood from trees to build houses, animals use twigs and leaves to build a nest.)</a:t>
            </a:r>
          </a:p>
          <a:p>
            <a:pPr marL="0" indent="0">
              <a:buNone/>
            </a:pPr>
            <a:endParaRPr lang="en-US"/>
          </a:p>
          <a:p>
            <a:pPr marL="0" indent="0">
              <a:buNone/>
            </a:pPr>
            <a:r>
              <a:rPr lang="en-US"/>
              <a:t>Tell students that animals can change their environment for other reasons besides just building a shelter. Tell them that plants can too!</a:t>
            </a:r>
          </a:p>
        </p:txBody>
      </p:sp>
      <p:sp>
        <p:nvSpPr>
          <p:cNvPr id="4" name="Slide Number Placeholder 3">
            <a:extLst>
              <a:ext uri="{FF2B5EF4-FFF2-40B4-BE49-F238E27FC236}">
                <a16:creationId xmlns:a16="http://schemas.microsoft.com/office/drawing/2014/main" id="{D6B93370-A40F-E51D-0E32-3D763AA0BE64}"/>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2545997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647AF-DF2E-5C31-FF8D-5F1847C91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CBC0D-B977-47CD-0765-1F296FE6A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6C646-AEDE-EBDE-1BB9-6744A74702D1}"/>
              </a:ext>
            </a:extLst>
          </p:cNvPr>
          <p:cNvSpPr>
            <a:spLocks noGrp="1"/>
          </p:cNvSpPr>
          <p:nvPr>
            <p:ph type="body" idx="1"/>
          </p:nvPr>
        </p:nvSpPr>
        <p:spPr/>
        <p:txBody>
          <a:bodyPr/>
          <a:lstStyle/>
          <a:p>
            <a:pPr marL="0" indent="0">
              <a:buNone/>
            </a:pPr>
            <a:r>
              <a:rPr lang="en-US"/>
              <a:t>On the </a:t>
            </a:r>
            <a:r>
              <a:rPr lang="en-US" i="1"/>
              <a:t>MDC Teacher Portal </a:t>
            </a:r>
            <a:r>
              <a:rPr lang="en-US"/>
              <a:t>go to </a:t>
            </a:r>
            <a:r>
              <a:rPr lang="en-US" b="1"/>
              <a:t>Kindergarten Lesson 3C </a:t>
            </a:r>
            <a:r>
              <a:rPr lang="en-US"/>
              <a:t>to watch the </a:t>
            </a:r>
            <a:r>
              <a:rPr lang="en-US" i="1"/>
              <a:t>How Plants and Animals Change Their Environment </a:t>
            </a:r>
            <a:r>
              <a:rPr lang="en-US"/>
              <a:t>video.</a:t>
            </a:r>
          </a:p>
        </p:txBody>
      </p:sp>
      <p:sp>
        <p:nvSpPr>
          <p:cNvPr id="4" name="Slide Number Placeholder 3">
            <a:extLst>
              <a:ext uri="{FF2B5EF4-FFF2-40B4-BE49-F238E27FC236}">
                <a16:creationId xmlns:a16="http://schemas.microsoft.com/office/drawing/2014/main" id="{05ACDA29-55DA-FC2A-8173-96120483CFC3}"/>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924475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2D90-31A2-1333-6B05-95E09EC16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45BC9-4160-4D95-4ABC-186A457EB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3212E-D6CD-3438-A719-AE4091499892}"/>
              </a:ext>
            </a:extLst>
          </p:cNvPr>
          <p:cNvSpPr>
            <a:spLocks noGrp="1"/>
          </p:cNvSpPr>
          <p:nvPr>
            <p:ph type="body" idx="1"/>
          </p:nvPr>
        </p:nvSpPr>
        <p:spPr/>
        <p:txBody>
          <a:bodyPr/>
          <a:lstStyle/>
          <a:p>
            <a:pPr marL="0" indent="0">
              <a:buNone/>
            </a:pPr>
            <a:r>
              <a:rPr lang="en-US"/>
              <a:t>Weather Report-Role Play: Tell students they will each get a turn to be a television weather reporter. Small props such as a toy microphone, chalkboard, or whiteboard can be used. </a:t>
            </a:r>
          </a:p>
          <a:p>
            <a:pPr marL="0" indent="0">
              <a:buNone/>
            </a:pPr>
            <a:endParaRPr lang="en-US"/>
          </a:p>
          <a:p>
            <a:pPr marL="0" indent="0">
              <a:buNone/>
            </a:pPr>
            <a:r>
              <a:rPr lang="en-US"/>
              <a:t>Give each student a specific type of weather forecast and let their imaginative play begin. Let them role play, discussing how they will inform or warn the audience of severe weather, perhaps including what clothing attire to dress in for the upcoming weather.</a:t>
            </a:r>
          </a:p>
        </p:txBody>
      </p:sp>
      <p:sp>
        <p:nvSpPr>
          <p:cNvPr id="4" name="Slide Number Placeholder 3">
            <a:extLst>
              <a:ext uri="{FF2B5EF4-FFF2-40B4-BE49-F238E27FC236}">
                <a16:creationId xmlns:a16="http://schemas.microsoft.com/office/drawing/2014/main" id="{FE125138-A4E0-A821-A0BA-52E3DDCA80CE}"/>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379187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2648C-4959-0486-8099-1BF2CF1F9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34B74-0F5E-B370-BD8A-C6BB6650A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EDE75-A337-9893-E051-5487D5A820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C716DC-A05C-6D04-F39C-F4A77515A7A3}"/>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52244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9881C-ADEB-C477-17D1-DAC9CC695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FCC14-6769-D925-89A8-DACC5EA2C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154CF-2C44-EDC0-CD3A-CC075209FD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D5EF8F-11BD-6312-9EAB-6C3435EA619B}"/>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381063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A3771-2D01-8A8F-96DA-347AF3A83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40DCF-9FED-D36D-F029-A68A874E5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BF184-8A21-4839-669E-70A41EC0C0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C09202-24A4-EBE1-3930-964D3EFD3F29}"/>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41092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00F8-07AF-D038-F47A-F022004EC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195EF-2410-3865-6F0B-0426F45F1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208AD-ABB8-96FA-5B30-C9944B025A9F}"/>
              </a:ext>
            </a:extLst>
          </p:cNvPr>
          <p:cNvSpPr>
            <a:spLocks noGrp="1"/>
          </p:cNvSpPr>
          <p:nvPr>
            <p:ph type="body" idx="1"/>
          </p:nvPr>
        </p:nvSpPr>
        <p:spPr/>
        <p:txBody>
          <a:bodyPr/>
          <a:lstStyle/>
          <a:p>
            <a:r>
              <a:rPr lang="en-US"/>
              <a:t>Read aloud together from the student guide </a:t>
            </a:r>
            <a:r>
              <a:rPr lang="en-US" b="1"/>
              <a:t>Read Together Be Prepared </a:t>
            </a:r>
            <a:r>
              <a:rPr lang="en-US"/>
              <a:t>on Page 83.</a:t>
            </a:r>
          </a:p>
        </p:txBody>
      </p:sp>
      <p:sp>
        <p:nvSpPr>
          <p:cNvPr id="4" name="Slide Number Placeholder 3">
            <a:extLst>
              <a:ext uri="{FF2B5EF4-FFF2-40B4-BE49-F238E27FC236}">
                <a16:creationId xmlns:a16="http://schemas.microsoft.com/office/drawing/2014/main" id="{2EC8A81D-7615-5E2B-C463-777D90A5D530}"/>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085502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6D171-6C77-BB44-32C2-A009C106D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E9E26-615A-EB6E-B5C0-2B9C804D5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01910-E9A0-A097-1F3A-B34A62A9DC20}"/>
              </a:ext>
            </a:extLst>
          </p:cNvPr>
          <p:cNvSpPr>
            <a:spLocks noGrp="1"/>
          </p:cNvSpPr>
          <p:nvPr>
            <p:ph type="body" idx="1"/>
          </p:nvPr>
        </p:nvSpPr>
        <p:spPr/>
        <p:txBody>
          <a:bodyPr/>
          <a:lstStyle/>
          <a:p>
            <a:r>
              <a:rPr lang="en-US"/>
              <a:t>Read aloud together from the student guide </a:t>
            </a:r>
            <a:r>
              <a:rPr lang="en-US" b="1"/>
              <a:t>Read Together Be Prepared </a:t>
            </a:r>
            <a:r>
              <a:rPr lang="en-US"/>
              <a:t>on Page 83.</a:t>
            </a:r>
          </a:p>
        </p:txBody>
      </p:sp>
      <p:sp>
        <p:nvSpPr>
          <p:cNvPr id="4" name="Slide Number Placeholder 3">
            <a:extLst>
              <a:ext uri="{FF2B5EF4-FFF2-40B4-BE49-F238E27FC236}">
                <a16:creationId xmlns:a16="http://schemas.microsoft.com/office/drawing/2014/main" id="{A075BB45-7DFF-207A-21F8-F1E521D92AD3}"/>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14403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118A4-9199-14A9-4BE7-450BE648D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6D02C-C981-6446-776F-B1FDD7385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1B827-C517-AACA-E7B6-0E8B6571FC8F}"/>
              </a:ext>
            </a:extLst>
          </p:cNvPr>
          <p:cNvSpPr>
            <a:spLocks noGrp="1"/>
          </p:cNvSpPr>
          <p:nvPr>
            <p:ph type="body" idx="1"/>
          </p:nvPr>
        </p:nvSpPr>
        <p:spPr/>
        <p:txBody>
          <a:bodyPr/>
          <a:lstStyle/>
          <a:p>
            <a:r>
              <a:rPr lang="en-US"/>
              <a:t>Show students a short clip of a weather forecast that is predicting severe weather (play an online recording from </a:t>
            </a:r>
            <a:r>
              <a:rPr lang="en-US" i="1"/>
              <a:t>the MDC Teacher Portal </a:t>
            </a:r>
            <a:r>
              <a:rPr lang="en-US" b="1"/>
              <a:t>Kindergarten Lesson 3C</a:t>
            </a:r>
            <a:r>
              <a:rPr lang="en-US"/>
              <a:t> link)</a:t>
            </a:r>
          </a:p>
        </p:txBody>
      </p:sp>
      <p:sp>
        <p:nvSpPr>
          <p:cNvPr id="4" name="Slide Number Placeholder 3">
            <a:extLst>
              <a:ext uri="{FF2B5EF4-FFF2-40B4-BE49-F238E27FC236}">
                <a16:creationId xmlns:a16="http://schemas.microsoft.com/office/drawing/2014/main" id="{7FB1C401-CD11-EF52-71B9-6C4B45034CC5}"/>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01530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0546-809E-29FD-40D5-88E5072CBE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2EBCD5-AE90-989D-89D2-72A5A2F67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F36DC-568D-A088-E139-A8D3D09A33E5}"/>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5" name="Footer Placeholder 4">
            <a:extLst>
              <a:ext uri="{FF2B5EF4-FFF2-40B4-BE49-F238E27FC236}">
                <a16:creationId xmlns:a16="http://schemas.microsoft.com/office/drawing/2014/main" id="{278583D0-7FFD-455D-0BB6-AA88A000C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D826B-1706-A175-F157-EDE26503489E}"/>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37853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2214-F79D-E068-9D5F-D77D452E22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351DA6-4A22-4005-7526-DEE896BE87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91A3C-23E5-DDFF-22B2-D488D8AA7262}"/>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5" name="Footer Placeholder 4">
            <a:extLst>
              <a:ext uri="{FF2B5EF4-FFF2-40B4-BE49-F238E27FC236}">
                <a16:creationId xmlns:a16="http://schemas.microsoft.com/office/drawing/2014/main" id="{E41E81F3-C51C-60D9-CA3F-60A9B3B5B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A742C-BF83-FC89-556D-C67D8CCD1E60}"/>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88285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16387C-AD98-EB5D-8C63-589802B1C9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60C7D-8249-47FB-2919-A6106A95D1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6C1F2-0704-8402-637D-45980428D17C}"/>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5" name="Footer Placeholder 4">
            <a:extLst>
              <a:ext uri="{FF2B5EF4-FFF2-40B4-BE49-F238E27FC236}">
                <a16:creationId xmlns:a16="http://schemas.microsoft.com/office/drawing/2014/main" id="{E29A1BD0-D304-AF11-D7B7-BD263E558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409F9-4380-7F81-45AC-AB002E4E045E}"/>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295524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C140-9945-4F90-BB4A-79A52608E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DA8FCE-C48A-05B3-07B1-4AFCD336E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26C03-F3AA-98CC-9939-EFC8AA5068FD}"/>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5" name="Footer Placeholder 4">
            <a:extLst>
              <a:ext uri="{FF2B5EF4-FFF2-40B4-BE49-F238E27FC236}">
                <a16:creationId xmlns:a16="http://schemas.microsoft.com/office/drawing/2014/main" id="{194B75B8-6802-6109-B7E8-DC66147CE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BF960-CBB5-D657-E70B-78F18D4F9CBC}"/>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956107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94A3-9673-BBC3-7FE8-D65F69AA5E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9E66D4-07D1-82CF-DFA3-7936E36203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76769-30A0-E36E-07E8-946C8D9E1E4E}"/>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5" name="Footer Placeholder 4">
            <a:extLst>
              <a:ext uri="{FF2B5EF4-FFF2-40B4-BE49-F238E27FC236}">
                <a16:creationId xmlns:a16="http://schemas.microsoft.com/office/drawing/2014/main" id="{5866780C-7B45-2B4B-A79F-6723C8546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47447-2DEA-ACBE-84AC-9A6564025CD6}"/>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289467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4CDB-5C22-0C7C-0676-980E78B7AF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83B9CB-D97D-F050-0411-CEFBC3DFFB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34342C-3965-E471-6E2D-720ECD53B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EA22B8-10AD-78BA-56A2-B6D12D425C1A}"/>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6" name="Footer Placeholder 5">
            <a:extLst>
              <a:ext uri="{FF2B5EF4-FFF2-40B4-BE49-F238E27FC236}">
                <a16:creationId xmlns:a16="http://schemas.microsoft.com/office/drawing/2014/main" id="{B0E18CD1-A0A1-0BFA-D8F6-AAD5ECD9E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2E964-7F99-0B69-A1DB-D364470889F1}"/>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318945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D150-D6F0-B3BB-B0D8-D62DF0B299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85C2B-1FF8-38BC-18FB-8BAC02688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D29559-EA31-9312-9927-00CD57E1D0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C5CCD-9D42-28C3-D961-7E85C6B9E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7DFBB2-1D80-BF38-CFA2-1AD1DB4460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959C64-D7A2-C735-CFF0-77CA179A8B86}"/>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8" name="Footer Placeholder 7">
            <a:extLst>
              <a:ext uri="{FF2B5EF4-FFF2-40B4-BE49-F238E27FC236}">
                <a16:creationId xmlns:a16="http://schemas.microsoft.com/office/drawing/2014/main" id="{601B58A7-2E35-66A7-0738-1600CAC5E7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A91D79-669B-6249-2C45-D05174EADE6C}"/>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134663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3CBB-84FF-30F6-7B4D-BE19381ED8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887ECB-3A27-BC7D-C66E-E65CC42FA533}"/>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4" name="Footer Placeholder 3">
            <a:extLst>
              <a:ext uri="{FF2B5EF4-FFF2-40B4-BE49-F238E27FC236}">
                <a16:creationId xmlns:a16="http://schemas.microsoft.com/office/drawing/2014/main" id="{F5A6D6CA-1A3A-9FA7-B09F-2108F2524F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5D706-BE15-82AF-8E73-E355BCA19B79}"/>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360966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2A62B2-5B7C-3947-4EBB-1244B9BD2143}"/>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3" name="Footer Placeholder 2">
            <a:extLst>
              <a:ext uri="{FF2B5EF4-FFF2-40B4-BE49-F238E27FC236}">
                <a16:creationId xmlns:a16="http://schemas.microsoft.com/office/drawing/2014/main" id="{F26C94A6-5118-DB8C-9D64-14B2188E64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069E9C-ECEC-301F-9F1E-AB1584752FBC}"/>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327866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9273-3433-D1C0-06FF-55A340E267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FD7F6D-D5AC-5E30-7992-F2F238928E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1C8DCA-C080-BED2-A376-926ACFADB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5BBB4-7822-C5F0-2647-9B0AA008B8F1}"/>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6" name="Footer Placeholder 5">
            <a:extLst>
              <a:ext uri="{FF2B5EF4-FFF2-40B4-BE49-F238E27FC236}">
                <a16:creationId xmlns:a16="http://schemas.microsoft.com/office/drawing/2014/main" id="{24E3FF67-DD0A-0B11-FC25-4EED1EE18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741E3-7041-D6B8-4C34-E9F80E14DE4A}"/>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638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E14B-817C-B6FD-C11D-8037C90C7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1D7D80-64A6-52AF-A303-7CF89B13E5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4F86A2-3468-E035-48DA-1E0265A9A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23D79-FE96-7246-C088-94572F105CAF}"/>
              </a:ext>
            </a:extLst>
          </p:cNvPr>
          <p:cNvSpPr>
            <a:spLocks noGrp="1"/>
          </p:cNvSpPr>
          <p:nvPr>
            <p:ph type="dt" sz="half" idx="10"/>
          </p:nvPr>
        </p:nvSpPr>
        <p:spPr/>
        <p:txBody>
          <a:bodyPr/>
          <a:lstStyle/>
          <a:p>
            <a:fld id="{701985CD-04FD-4715-9CEB-2C90BBE8FF8D}" type="datetimeFigureOut">
              <a:rPr lang="en-US" smtClean="0"/>
              <a:t>7/18/2025</a:t>
            </a:fld>
            <a:endParaRPr lang="en-US"/>
          </a:p>
        </p:txBody>
      </p:sp>
      <p:sp>
        <p:nvSpPr>
          <p:cNvPr id="6" name="Footer Placeholder 5">
            <a:extLst>
              <a:ext uri="{FF2B5EF4-FFF2-40B4-BE49-F238E27FC236}">
                <a16:creationId xmlns:a16="http://schemas.microsoft.com/office/drawing/2014/main" id="{E875E204-FC4C-45BC-04D4-B1DA61054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F57B4-94F6-8A98-D9E3-8254F53B41B9}"/>
              </a:ext>
            </a:extLst>
          </p:cNvPr>
          <p:cNvSpPr>
            <a:spLocks noGrp="1"/>
          </p:cNvSpPr>
          <p:nvPr>
            <p:ph type="sldNum" sz="quarter" idx="12"/>
          </p:nvPr>
        </p:nvSpPr>
        <p:spPr/>
        <p:txBody>
          <a:bodyPr/>
          <a:lstStyle/>
          <a:p>
            <a:fld id="{4D943DDC-67D3-4E08-AC48-3B8C68834082}" type="slidenum">
              <a:rPr lang="en-US" smtClean="0"/>
              <a:t>‹#›</a:t>
            </a:fld>
            <a:endParaRPr lang="en-US"/>
          </a:p>
        </p:txBody>
      </p:sp>
    </p:spTree>
    <p:extLst>
      <p:ext uri="{BB962C8B-B14F-4D97-AF65-F5344CB8AC3E}">
        <p14:creationId xmlns:p14="http://schemas.microsoft.com/office/powerpoint/2010/main" val="241461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165C1F-C5E7-A7C4-962F-01FEABC2B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41CAFA-6F9C-7766-9C4D-99DC0C565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D66A3-B111-7DF9-0CFC-75191DCC6A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1985CD-04FD-4715-9CEB-2C90BBE8FF8D}" type="datetimeFigureOut">
              <a:rPr lang="en-US" smtClean="0"/>
              <a:t>7/18/2025</a:t>
            </a:fld>
            <a:endParaRPr lang="en-US"/>
          </a:p>
        </p:txBody>
      </p:sp>
      <p:sp>
        <p:nvSpPr>
          <p:cNvPr id="5" name="Footer Placeholder 4">
            <a:extLst>
              <a:ext uri="{FF2B5EF4-FFF2-40B4-BE49-F238E27FC236}">
                <a16:creationId xmlns:a16="http://schemas.microsoft.com/office/drawing/2014/main" id="{20F2FF22-D2B0-45A5-4F8B-C992DC2CB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4BCA96-B642-6811-6719-8615A48AF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943DDC-67D3-4E08-AC48-3B8C68834082}" type="slidenum">
              <a:rPr lang="en-US" smtClean="0"/>
              <a:t>‹#›</a:t>
            </a:fld>
            <a:endParaRPr lang="en-US"/>
          </a:p>
        </p:txBody>
      </p:sp>
    </p:spTree>
    <p:extLst>
      <p:ext uri="{BB962C8B-B14F-4D97-AF65-F5344CB8AC3E}">
        <p14:creationId xmlns:p14="http://schemas.microsoft.com/office/powerpoint/2010/main" val="1968385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s://www.youtube.com/watch?v=K3u1yofs2l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youtu.be/EztOwUzjz_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youtu.be/mqG-prBYH7A?si=QgrYm7DjNQF7k1vX" TargetMode="External"/><Relationship Id="rId5" Type="http://schemas.openxmlformats.org/officeDocument/2006/relationships/hyperlink" Target="https://www.getepic.com/educators" TargetMode="External"/><Relationship Id="rId4" Type="http://schemas.openxmlformats.org/officeDocument/2006/relationships/hyperlink" Target="https://www.getepic.com/app/read/90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C5E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74C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257215" y="2568333"/>
            <a:ext cx="753762" cy="5165324"/>
          </a:xfrm>
          <a:prstGeom prst="snip2SameRect">
            <a:avLst/>
          </a:prstGeom>
          <a:solidFill>
            <a:srgbClr val="74C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2525807" y="4889385"/>
            <a:ext cx="9666193" cy="523220"/>
          </a:xfrm>
          <a:prstGeom prst="rect">
            <a:avLst/>
          </a:prstGeom>
          <a:noFill/>
        </p:spPr>
        <p:txBody>
          <a:bodyPr wrap="square">
            <a:spAutoFit/>
          </a:bodyPr>
          <a:lstStyle/>
          <a:p>
            <a:pPr algn="r"/>
            <a:r>
              <a:rPr lang="en-US" sz="2800" b="1">
                <a:latin typeface="Bitter" pitchFamily="2" charset="0"/>
              </a:rPr>
              <a:t>Lesson  3C: Surviving a Storm</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320A0-DC67-EE2B-3288-D76F961874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042610C-1946-60E0-9F16-0ADC795D038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ED37982-6CDD-5AB6-D3F5-7DC412025206}"/>
              </a:ext>
            </a:extLst>
          </p:cNvPr>
          <p:cNvSpPr txBox="1"/>
          <p:nvPr/>
        </p:nvSpPr>
        <p:spPr>
          <a:xfrm>
            <a:off x="11566677" y="6302893"/>
            <a:ext cx="539979"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AA42BA02-3B7A-C2EA-B713-14C2C4267AD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pic>
        <p:nvPicPr>
          <p:cNvPr id="6" name="Picture 5">
            <a:extLst>
              <a:ext uri="{FF2B5EF4-FFF2-40B4-BE49-F238E27FC236}">
                <a16:creationId xmlns:a16="http://schemas.microsoft.com/office/drawing/2014/main" id="{F88AC279-F237-4995-2F76-718995E32761}"/>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3" name="TextBox 2">
            <a:extLst>
              <a:ext uri="{FF2B5EF4-FFF2-40B4-BE49-F238E27FC236}">
                <a16:creationId xmlns:a16="http://schemas.microsoft.com/office/drawing/2014/main" id="{A3928C78-1F57-809A-D649-E0EAD4B04C35}"/>
              </a:ext>
            </a:extLst>
          </p:cNvPr>
          <p:cNvSpPr txBox="1"/>
          <p:nvPr/>
        </p:nvSpPr>
        <p:spPr>
          <a:xfrm>
            <a:off x="1262536" y="5736685"/>
            <a:ext cx="85111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Link:</a:t>
            </a:r>
            <a:r>
              <a:rPr lang="en-US"/>
              <a:t> </a:t>
            </a:r>
            <a:r>
              <a:rPr lang="en-US">
                <a:hlinkClick r:id="rId4"/>
              </a:rPr>
              <a:t>Weather Wise: Kids - Howto stay safe in severe weather</a:t>
            </a:r>
            <a:endParaRPr lang="en-US"/>
          </a:p>
        </p:txBody>
      </p:sp>
      <p:pic>
        <p:nvPicPr>
          <p:cNvPr id="7" name="Picture 6">
            <a:extLst>
              <a:ext uri="{FF2B5EF4-FFF2-40B4-BE49-F238E27FC236}">
                <a16:creationId xmlns:a16="http://schemas.microsoft.com/office/drawing/2014/main" id="{126E5340-E4BD-DD58-B1DF-284AA9064923}"/>
              </a:ext>
            </a:extLst>
          </p:cNvPr>
          <p:cNvPicPr>
            <a:picLocks noChangeAspect="1"/>
          </p:cNvPicPr>
          <p:nvPr/>
        </p:nvPicPr>
        <p:blipFill>
          <a:blip r:embed="rId5"/>
          <a:stretch>
            <a:fillRect/>
          </a:stretch>
        </p:blipFill>
        <p:spPr>
          <a:xfrm>
            <a:off x="1171074" y="330951"/>
            <a:ext cx="9861551" cy="5294843"/>
          </a:xfrm>
          <a:prstGeom prst="rect">
            <a:avLst/>
          </a:prstGeom>
        </p:spPr>
      </p:pic>
    </p:spTree>
    <p:extLst>
      <p:ext uri="{BB962C8B-B14F-4D97-AF65-F5344CB8AC3E}">
        <p14:creationId xmlns:p14="http://schemas.microsoft.com/office/powerpoint/2010/main" val="2081921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7FDDB-6324-A267-2518-B1846085FE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4A210E-D12B-A4E0-328D-44E2D2D0331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427F1AF-C4BF-A78B-9DC2-89D98CF976F6}"/>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11</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A055D188-71F0-BF64-B759-1515726CECF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pic>
        <p:nvPicPr>
          <p:cNvPr id="6" name="Picture 5">
            <a:extLst>
              <a:ext uri="{FF2B5EF4-FFF2-40B4-BE49-F238E27FC236}">
                <a16:creationId xmlns:a16="http://schemas.microsoft.com/office/drawing/2014/main" id="{74C5CB1B-345B-9362-E516-4415CEBBD973}"/>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CA772FF4-432E-51CF-1F72-35A0CE77EAC0}"/>
              </a:ext>
            </a:extLst>
          </p:cNvPr>
          <p:cNvSpPr txBox="1"/>
          <p:nvPr/>
        </p:nvSpPr>
        <p:spPr>
          <a:xfrm>
            <a:off x="2166256" y="1547840"/>
            <a:ext cx="7859487" cy="3046988"/>
          </a:xfrm>
          <a:prstGeom prst="rect">
            <a:avLst/>
          </a:prstGeom>
          <a:noFill/>
        </p:spPr>
        <p:txBody>
          <a:bodyPr wrap="square" lIns="91440" tIns="45720" rIns="91440" bIns="45720" anchor="t">
            <a:spAutoFit/>
          </a:bodyPr>
          <a:lstStyle/>
          <a:p>
            <a:pPr algn="ctr"/>
            <a:r>
              <a:rPr lang="en-US" sz="4800">
                <a:latin typeface="Avenir Next LT Pro"/>
              </a:rPr>
              <a:t>What are the three questions we should ask when severe weather is coming?</a:t>
            </a:r>
          </a:p>
        </p:txBody>
      </p:sp>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133766" y="55448"/>
            <a:ext cx="3744368" cy="890817"/>
          </a:xfrm>
          <a:prstGeom prst="rect">
            <a:avLst/>
          </a:prstGeom>
        </p:spPr>
      </p:pic>
    </p:spTree>
    <p:extLst>
      <p:ext uri="{BB962C8B-B14F-4D97-AF65-F5344CB8AC3E}">
        <p14:creationId xmlns:p14="http://schemas.microsoft.com/office/powerpoint/2010/main" val="24186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8E8F6-0CB7-2D6E-6900-4D0C5E90C0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49A8FE-2D55-C3AC-18EE-7E774E9E418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04FC737-F2DF-5937-C4C3-DB36EB9B664E}"/>
              </a:ext>
            </a:extLst>
          </p:cNvPr>
          <p:cNvSpPr txBox="1"/>
          <p:nvPr/>
        </p:nvSpPr>
        <p:spPr>
          <a:xfrm>
            <a:off x="11593287" y="6366393"/>
            <a:ext cx="513369"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12</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8C3FCE9B-171D-0C16-DB65-FF304B0CC66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pic>
        <p:nvPicPr>
          <p:cNvPr id="6" name="Picture 5">
            <a:extLst>
              <a:ext uri="{FF2B5EF4-FFF2-40B4-BE49-F238E27FC236}">
                <a16:creationId xmlns:a16="http://schemas.microsoft.com/office/drawing/2014/main" id="{E7324C40-2205-F201-3B94-B4EF598755E7}"/>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88BC5FB6-ACB0-9B6B-A392-8766AC04DF12}"/>
              </a:ext>
            </a:extLst>
          </p:cNvPr>
          <p:cNvSpPr txBox="1"/>
          <p:nvPr/>
        </p:nvSpPr>
        <p:spPr>
          <a:xfrm>
            <a:off x="5885633" y="2000853"/>
            <a:ext cx="5758544" cy="2308324"/>
          </a:xfrm>
          <a:prstGeom prst="rect">
            <a:avLst/>
          </a:prstGeom>
          <a:noFill/>
        </p:spPr>
        <p:txBody>
          <a:bodyPr wrap="square">
            <a:spAutoFit/>
          </a:bodyPr>
          <a:lstStyle/>
          <a:p>
            <a:pPr algn="ctr"/>
            <a:r>
              <a:rPr lang="en-US" sz="4800">
                <a:latin typeface="Avenir Next LT Pro" panose="020B0504020202020204" pitchFamily="34" charset="0"/>
              </a:rPr>
              <a:t>What should we do during a thunderstorm?</a:t>
            </a:r>
          </a:p>
        </p:txBody>
      </p:sp>
      <p:pic>
        <p:nvPicPr>
          <p:cNvPr id="8" name="Picture 7" descr="Lightning in a cornfield">
            <a:extLst>
              <a:ext uri="{FF2B5EF4-FFF2-40B4-BE49-F238E27FC236}">
                <a16:creationId xmlns:a16="http://schemas.microsoft.com/office/drawing/2014/main" id="{E7011DC4-0C99-C20A-4AD9-E534A567B871}"/>
              </a:ext>
            </a:extLst>
          </p:cNvPr>
          <p:cNvPicPr>
            <a:picLocks noChangeAspect="1"/>
          </p:cNvPicPr>
          <p:nvPr/>
        </p:nvPicPr>
        <p:blipFill>
          <a:blip r:embed="rId4">
            <a:extLst>
              <a:ext uri="{28A0092B-C50C-407E-A947-70E740481C1C}">
                <a14:useLocalDpi xmlns:a14="http://schemas.microsoft.com/office/drawing/2010/main" val="0"/>
              </a:ext>
            </a:extLst>
          </a:blip>
          <a:srcRect r="38942"/>
          <a:stretch/>
        </p:blipFill>
        <p:spPr>
          <a:xfrm>
            <a:off x="1" y="0"/>
            <a:ext cx="5707654" cy="6231927"/>
          </a:xfrm>
          <a:prstGeom prst="rect">
            <a:avLst/>
          </a:prstGeom>
          <a:effectLst>
            <a:softEdge rad="635000"/>
          </a:effectLst>
        </p:spPr>
      </p:pic>
    </p:spTree>
    <p:extLst>
      <p:ext uri="{BB962C8B-B14F-4D97-AF65-F5344CB8AC3E}">
        <p14:creationId xmlns:p14="http://schemas.microsoft.com/office/powerpoint/2010/main" val="1781932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40E3-B254-1B9E-8275-F5E2DF3E60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4D0EB32-DAB2-220C-417C-20855EE08C1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DF2D870-B31E-8A64-BE04-ED9BE482331A}"/>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13</a:t>
            </a:r>
            <a:endParaRPr lang="en-US">
              <a:solidFill>
                <a:schemeClr val="bg1"/>
              </a:solidFill>
            </a:endParaRPr>
          </a:p>
        </p:txBody>
      </p:sp>
      <p:sp>
        <p:nvSpPr>
          <p:cNvPr id="5" name="TextBox 4">
            <a:extLst>
              <a:ext uri="{FF2B5EF4-FFF2-40B4-BE49-F238E27FC236}">
                <a16:creationId xmlns:a16="http://schemas.microsoft.com/office/drawing/2014/main" id="{062F9A3C-F9F4-5EC7-687A-62ADCCA0BF5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pic>
        <p:nvPicPr>
          <p:cNvPr id="6" name="Picture 5">
            <a:extLst>
              <a:ext uri="{FF2B5EF4-FFF2-40B4-BE49-F238E27FC236}">
                <a16:creationId xmlns:a16="http://schemas.microsoft.com/office/drawing/2014/main" id="{E4401CA7-27C4-EE2C-9713-D64F57E04952}"/>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AEA0C332-4E70-E412-DEAD-D7A608FEC89C}"/>
              </a:ext>
            </a:extLst>
          </p:cNvPr>
          <p:cNvSpPr txBox="1"/>
          <p:nvPr/>
        </p:nvSpPr>
        <p:spPr>
          <a:xfrm>
            <a:off x="1153886" y="2700465"/>
            <a:ext cx="5758544" cy="830997"/>
          </a:xfrm>
          <a:prstGeom prst="rect">
            <a:avLst/>
          </a:prstGeom>
          <a:noFill/>
        </p:spPr>
        <p:txBody>
          <a:bodyPr wrap="square">
            <a:spAutoFit/>
          </a:bodyPr>
          <a:lstStyle/>
          <a:p>
            <a:pPr algn="ctr"/>
            <a:r>
              <a:rPr lang="en-US" sz="4800">
                <a:latin typeface="Avenir Next LT Pro" panose="020B0504020202020204" pitchFamily="34" charset="0"/>
              </a:rPr>
              <a:t>A blizzard?</a:t>
            </a:r>
          </a:p>
        </p:txBody>
      </p:sp>
      <p:pic>
        <p:nvPicPr>
          <p:cNvPr id="3" name="Picture 2">
            <a:extLst>
              <a:ext uri="{FF2B5EF4-FFF2-40B4-BE49-F238E27FC236}">
                <a16:creationId xmlns:a16="http://schemas.microsoft.com/office/drawing/2014/main" id="{316D7476-DC96-9BAE-0036-25412418F21A}"/>
              </a:ext>
            </a:extLst>
          </p:cNvPr>
          <p:cNvPicPr>
            <a:picLocks noChangeAspect="1"/>
          </p:cNvPicPr>
          <p:nvPr/>
        </p:nvPicPr>
        <p:blipFill>
          <a:blip r:embed="rId4"/>
          <a:stretch>
            <a:fillRect/>
          </a:stretch>
        </p:blipFill>
        <p:spPr>
          <a:xfrm>
            <a:off x="5757333" y="973666"/>
            <a:ext cx="6201835" cy="4074583"/>
          </a:xfrm>
          <a:prstGeom prst="rect">
            <a:avLst/>
          </a:prstGeom>
          <a:effectLst>
            <a:softEdge rad="635000"/>
          </a:effectLst>
        </p:spPr>
      </p:pic>
    </p:spTree>
    <p:extLst>
      <p:ext uri="{BB962C8B-B14F-4D97-AF65-F5344CB8AC3E}">
        <p14:creationId xmlns:p14="http://schemas.microsoft.com/office/powerpoint/2010/main" val="4167477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329D3-DC06-AE94-8CF0-A6CEF400BA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23B112-B42D-38D1-8260-81AD24AB50C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BDEF7FE-0C28-B232-8D44-4C2445A47F3F}"/>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14</a:t>
            </a:r>
            <a:endParaRPr lang="en-US">
              <a:solidFill>
                <a:schemeClr val="bg1"/>
              </a:solidFill>
            </a:endParaRPr>
          </a:p>
        </p:txBody>
      </p:sp>
      <p:sp>
        <p:nvSpPr>
          <p:cNvPr id="5" name="TextBox 4">
            <a:extLst>
              <a:ext uri="{FF2B5EF4-FFF2-40B4-BE49-F238E27FC236}">
                <a16:creationId xmlns:a16="http://schemas.microsoft.com/office/drawing/2014/main" id="{4877B215-3009-38F0-BBD0-DC277268AA1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pic>
        <p:nvPicPr>
          <p:cNvPr id="6" name="Picture 5">
            <a:extLst>
              <a:ext uri="{FF2B5EF4-FFF2-40B4-BE49-F238E27FC236}">
                <a16:creationId xmlns:a16="http://schemas.microsoft.com/office/drawing/2014/main" id="{E18E4424-5E2E-CED4-FF28-9430BB7F8A51}"/>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3A17199D-8218-7B18-5E80-4AB032D3B8D7}"/>
              </a:ext>
            </a:extLst>
          </p:cNvPr>
          <p:cNvSpPr txBox="1"/>
          <p:nvPr/>
        </p:nvSpPr>
        <p:spPr>
          <a:xfrm>
            <a:off x="6433456" y="2702736"/>
            <a:ext cx="5758544" cy="830997"/>
          </a:xfrm>
          <a:prstGeom prst="rect">
            <a:avLst/>
          </a:prstGeom>
          <a:noFill/>
        </p:spPr>
        <p:txBody>
          <a:bodyPr wrap="square">
            <a:spAutoFit/>
          </a:bodyPr>
          <a:lstStyle/>
          <a:p>
            <a:pPr algn="ctr"/>
            <a:r>
              <a:rPr lang="en-US" sz="4800">
                <a:latin typeface="Avenir Next LT Pro" panose="020B0504020202020204" pitchFamily="34" charset="0"/>
              </a:rPr>
              <a:t>A tornado?</a:t>
            </a:r>
          </a:p>
        </p:txBody>
      </p:sp>
      <p:pic>
        <p:nvPicPr>
          <p:cNvPr id="8" name="Picture 7" descr="Tornado on a field">
            <a:extLst>
              <a:ext uri="{FF2B5EF4-FFF2-40B4-BE49-F238E27FC236}">
                <a16:creationId xmlns:a16="http://schemas.microsoft.com/office/drawing/2014/main" id="{B2CBF4CE-5A14-FA37-8F52-F998B2FB4CD7}"/>
              </a:ext>
            </a:extLst>
          </p:cNvPr>
          <p:cNvPicPr>
            <a:picLocks noChangeAspect="1"/>
          </p:cNvPicPr>
          <p:nvPr/>
        </p:nvPicPr>
        <p:blipFill>
          <a:blip r:embed="rId4">
            <a:extLst>
              <a:ext uri="{28A0092B-C50C-407E-A947-70E740481C1C}">
                <a14:useLocalDpi xmlns:a14="http://schemas.microsoft.com/office/drawing/2010/main" val="0"/>
              </a:ext>
            </a:extLst>
          </a:blip>
          <a:srcRect l="26202"/>
          <a:stretch/>
        </p:blipFill>
        <p:spPr>
          <a:xfrm>
            <a:off x="0" y="4540"/>
            <a:ext cx="6801451" cy="6245476"/>
          </a:xfrm>
          <a:prstGeom prst="rect">
            <a:avLst/>
          </a:prstGeom>
          <a:effectLst>
            <a:softEdge rad="635000"/>
          </a:effectLst>
        </p:spPr>
      </p:pic>
    </p:spTree>
    <p:extLst>
      <p:ext uri="{BB962C8B-B14F-4D97-AF65-F5344CB8AC3E}">
        <p14:creationId xmlns:p14="http://schemas.microsoft.com/office/powerpoint/2010/main" val="4262561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64199-24ED-51DB-60E0-2B00AA8D7D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346D73-959B-581E-8DFA-35C8D47217B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34F3F1E-F148-514B-855E-6CE5391CCF7E}"/>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15</a:t>
            </a:r>
            <a:endParaRPr lang="en-US">
              <a:solidFill>
                <a:schemeClr val="bg1"/>
              </a:solidFill>
            </a:endParaRPr>
          </a:p>
        </p:txBody>
      </p:sp>
      <p:sp>
        <p:nvSpPr>
          <p:cNvPr id="5" name="TextBox 4">
            <a:extLst>
              <a:ext uri="{FF2B5EF4-FFF2-40B4-BE49-F238E27FC236}">
                <a16:creationId xmlns:a16="http://schemas.microsoft.com/office/drawing/2014/main" id="{03A7D730-38A0-13D0-425B-66C94572864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Explore</a:t>
            </a:r>
          </a:p>
        </p:txBody>
      </p:sp>
      <p:pic>
        <p:nvPicPr>
          <p:cNvPr id="6" name="Picture 5">
            <a:extLst>
              <a:ext uri="{FF2B5EF4-FFF2-40B4-BE49-F238E27FC236}">
                <a16:creationId xmlns:a16="http://schemas.microsoft.com/office/drawing/2014/main" id="{7A208E24-2051-C432-D74C-66F6F91A50E1}"/>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F06BD097-8660-FD35-60A6-0112E994268B}"/>
              </a:ext>
            </a:extLst>
          </p:cNvPr>
          <p:cNvSpPr txBox="1"/>
          <p:nvPr/>
        </p:nvSpPr>
        <p:spPr>
          <a:xfrm>
            <a:off x="1104247" y="1901202"/>
            <a:ext cx="9983505" cy="2308324"/>
          </a:xfrm>
          <a:prstGeom prst="rect">
            <a:avLst/>
          </a:prstGeom>
          <a:noFill/>
        </p:spPr>
        <p:txBody>
          <a:bodyPr wrap="square">
            <a:spAutoFit/>
          </a:bodyPr>
          <a:lstStyle/>
          <a:p>
            <a:pPr algn="ctr"/>
            <a:r>
              <a:rPr lang="en-US" sz="4800">
                <a:latin typeface="Avenir Next LT Pro" panose="020B0504020202020204" pitchFamily="34" charset="0"/>
              </a:rPr>
              <a:t>For people to stay safe from severe weather, they need to build structures that will keep them safe.</a:t>
            </a:r>
          </a:p>
        </p:txBody>
      </p:sp>
    </p:spTree>
    <p:extLst>
      <p:ext uri="{BB962C8B-B14F-4D97-AF65-F5344CB8AC3E}">
        <p14:creationId xmlns:p14="http://schemas.microsoft.com/office/powerpoint/2010/main" val="2053290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6DA3B-D873-5A23-334D-C399B74CAF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49186A-AA4B-ED02-8AF9-D9769967BB2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B140173-6058-AC06-CA94-9ECF4CCDD14A}"/>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CC6BAD77-8DF2-5945-8185-AFADE6BBD9B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Explore</a:t>
            </a:r>
          </a:p>
        </p:txBody>
      </p:sp>
      <p:pic>
        <p:nvPicPr>
          <p:cNvPr id="6" name="Picture 5">
            <a:extLst>
              <a:ext uri="{FF2B5EF4-FFF2-40B4-BE49-F238E27FC236}">
                <a16:creationId xmlns:a16="http://schemas.microsoft.com/office/drawing/2014/main" id="{2B1286C7-2906-A842-ED69-45377ABBBEB5}"/>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5F94BFAF-3781-D77E-C388-835435560D9C}"/>
              </a:ext>
            </a:extLst>
          </p:cNvPr>
          <p:cNvSpPr txBox="1"/>
          <p:nvPr/>
        </p:nvSpPr>
        <p:spPr>
          <a:xfrm>
            <a:off x="1090749" y="1728679"/>
            <a:ext cx="10010502" cy="3046988"/>
          </a:xfrm>
          <a:prstGeom prst="rect">
            <a:avLst/>
          </a:prstGeom>
          <a:noFill/>
        </p:spPr>
        <p:txBody>
          <a:bodyPr wrap="square" lIns="91440" tIns="45720" rIns="91440" bIns="45720" anchor="t">
            <a:spAutoFit/>
          </a:bodyPr>
          <a:lstStyle/>
          <a:p>
            <a:pPr algn="ctr"/>
            <a:r>
              <a:rPr lang="en-US" sz="4800">
                <a:latin typeface="Avenir Next LT Pro"/>
              </a:rPr>
              <a:t>You are going to  </a:t>
            </a:r>
            <a:r>
              <a:rPr lang="en-US" sz="4800" b="1">
                <a:latin typeface="Avenir Next LT Pro"/>
              </a:rPr>
              <a:t>build</a:t>
            </a:r>
            <a:r>
              <a:rPr lang="en-US" sz="4800">
                <a:latin typeface="Avenir Next LT Pro"/>
              </a:rPr>
              <a:t> a model of a house that will keep the people inside dry and safe from severe weather.</a:t>
            </a:r>
          </a:p>
        </p:txBody>
      </p:sp>
    </p:spTree>
    <p:extLst>
      <p:ext uri="{BB962C8B-B14F-4D97-AF65-F5344CB8AC3E}">
        <p14:creationId xmlns:p14="http://schemas.microsoft.com/office/powerpoint/2010/main" val="2359384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1E239-718B-C939-9FAD-8C19222A0D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9FD31B-5A2C-9DB8-77E5-BBF7CF4B556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9D49D4D-0EDB-8230-2A52-68D8E85A50A6}"/>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17</a:t>
            </a:r>
            <a:endParaRPr lang="en-US">
              <a:solidFill>
                <a:schemeClr val="bg1"/>
              </a:solidFill>
            </a:endParaRPr>
          </a:p>
        </p:txBody>
      </p:sp>
      <p:sp>
        <p:nvSpPr>
          <p:cNvPr id="5" name="TextBox 4">
            <a:extLst>
              <a:ext uri="{FF2B5EF4-FFF2-40B4-BE49-F238E27FC236}">
                <a16:creationId xmlns:a16="http://schemas.microsoft.com/office/drawing/2014/main" id="{C811A001-A79E-3470-3C88-B9119B2AF87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Explore</a:t>
            </a:r>
          </a:p>
        </p:txBody>
      </p:sp>
      <p:pic>
        <p:nvPicPr>
          <p:cNvPr id="6" name="Picture 5">
            <a:extLst>
              <a:ext uri="{FF2B5EF4-FFF2-40B4-BE49-F238E27FC236}">
                <a16:creationId xmlns:a16="http://schemas.microsoft.com/office/drawing/2014/main" id="{C61C3D1D-55FA-06BF-B3CF-AF3B86CB9045}"/>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7E6291D8-436C-8C3E-1142-802EDF32BAAE}"/>
              </a:ext>
            </a:extLst>
          </p:cNvPr>
          <p:cNvSpPr txBox="1"/>
          <p:nvPr/>
        </p:nvSpPr>
        <p:spPr>
          <a:xfrm>
            <a:off x="574456" y="966130"/>
            <a:ext cx="6232568" cy="4524315"/>
          </a:xfrm>
          <a:prstGeom prst="rect">
            <a:avLst/>
          </a:prstGeom>
          <a:noFill/>
        </p:spPr>
        <p:txBody>
          <a:bodyPr wrap="square" lIns="91440" tIns="45720" rIns="91440" bIns="45720" anchor="t">
            <a:spAutoFit/>
          </a:bodyPr>
          <a:lstStyle/>
          <a:p>
            <a:pPr algn="ctr"/>
            <a:r>
              <a:rPr lang="en-US" sz="4800">
                <a:latin typeface="Avenir Next LT Pro"/>
              </a:rPr>
              <a:t>As a group, remember: </a:t>
            </a:r>
          </a:p>
          <a:p>
            <a:pPr algn="ctr"/>
            <a:r>
              <a:rPr lang="en-US" sz="4800">
                <a:latin typeface="Avenir Next LT Pro"/>
              </a:rPr>
              <a:t>The shelter should just be big enough to keep the family given to you safe and dry.</a:t>
            </a:r>
            <a:endParaRPr lang="en-US">
              <a:latin typeface="Avenir Next LT Pro"/>
            </a:endParaRPr>
          </a:p>
        </p:txBody>
      </p:sp>
      <p:pic>
        <p:nvPicPr>
          <p:cNvPr id="3" name="Picture 2">
            <a:extLst>
              <a:ext uri="{FF2B5EF4-FFF2-40B4-BE49-F238E27FC236}">
                <a16:creationId xmlns:a16="http://schemas.microsoft.com/office/drawing/2014/main" id="{4A7CE2F4-7EB9-BB8C-561A-FB8748F1C8DF}"/>
              </a:ext>
            </a:extLst>
          </p:cNvPr>
          <p:cNvPicPr>
            <a:picLocks noChangeAspect="1"/>
          </p:cNvPicPr>
          <p:nvPr/>
        </p:nvPicPr>
        <p:blipFill>
          <a:blip r:embed="rId4"/>
          <a:stretch>
            <a:fillRect/>
          </a:stretch>
        </p:blipFill>
        <p:spPr>
          <a:xfrm>
            <a:off x="7292885" y="0"/>
            <a:ext cx="4550496" cy="6225396"/>
          </a:xfrm>
          <a:prstGeom prst="rect">
            <a:avLst/>
          </a:prstGeom>
        </p:spPr>
      </p:pic>
    </p:spTree>
    <p:extLst>
      <p:ext uri="{BB962C8B-B14F-4D97-AF65-F5344CB8AC3E}">
        <p14:creationId xmlns:p14="http://schemas.microsoft.com/office/powerpoint/2010/main" val="319450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2C38E-3188-B7F2-D385-58E641EF9E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7F4457-F1B1-11B2-321A-5D7A83AAB1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E255814-A7BF-3761-CEFA-78DCC73E5445}"/>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18</a:t>
            </a:r>
            <a:endParaRPr lang="en-US">
              <a:solidFill>
                <a:schemeClr val="bg1"/>
              </a:solidFill>
            </a:endParaRPr>
          </a:p>
        </p:txBody>
      </p:sp>
      <p:sp>
        <p:nvSpPr>
          <p:cNvPr id="5" name="TextBox 4">
            <a:extLst>
              <a:ext uri="{FF2B5EF4-FFF2-40B4-BE49-F238E27FC236}">
                <a16:creationId xmlns:a16="http://schemas.microsoft.com/office/drawing/2014/main" id="{FB939FC9-1F5B-95BE-6793-04B76CA1DD4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Explore</a:t>
            </a:r>
          </a:p>
        </p:txBody>
      </p:sp>
      <p:pic>
        <p:nvPicPr>
          <p:cNvPr id="6" name="Picture 5">
            <a:extLst>
              <a:ext uri="{FF2B5EF4-FFF2-40B4-BE49-F238E27FC236}">
                <a16:creationId xmlns:a16="http://schemas.microsoft.com/office/drawing/2014/main" id="{0F3854A4-4864-5D9C-AA32-3FFA06305A89}"/>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3759E9B1-92A2-13FB-4143-D68CBF68076A}"/>
              </a:ext>
            </a:extLst>
          </p:cNvPr>
          <p:cNvSpPr txBox="1"/>
          <p:nvPr/>
        </p:nvSpPr>
        <p:spPr>
          <a:xfrm>
            <a:off x="133766" y="122275"/>
            <a:ext cx="6399978" cy="6001643"/>
          </a:xfrm>
          <a:prstGeom prst="rect">
            <a:avLst/>
          </a:prstGeom>
          <a:noFill/>
        </p:spPr>
        <p:txBody>
          <a:bodyPr wrap="square" lIns="91440" tIns="45720" rIns="91440" bIns="45720" anchor="t">
            <a:spAutoFit/>
          </a:bodyPr>
          <a:lstStyle/>
          <a:p>
            <a:pPr algn="ctr"/>
            <a:r>
              <a:rPr lang="en-US" sz="4800">
                <a:latin typeface="Avenir Next LT Pro"/>
              </a:rPr>
              <a:t>As a group, remember: </a:t>
            </a:r>
          </a:p>
          <a:p>
            <a:pPr algn="ctr"/>
            <a:r>
              <a:rPr lang="en-US" sz="4800">
                <a:latin typeface="Avenir Next LT Pro"/>
              </a:rPr>
              <a:t>The shelter should protect the family from rain and snow. </a:t>
            </a:r>
          </a:p>
          <a:p>
            <a:pPr algn="ctr"/>
            <a:endParaRPr lang="en-US" sz="4800">
              <a:latin typeface="Avenir Next LT Pro"/>
            </a:endParaRPr>
          </a:p>
          <a:p>
            <a:pPr algn="ctr"/>
            <a:r>
              <a:rPr lang="en-US" sz="4800" b="1">
                <a:latin typeface="Avenir Next LT Pro"/>
              </a:rPr>
              <a:t>How will we test this?</a:t>
            </a:r>
          </a:p>
        </p:txBody>
      </p:sp>
      <p:pic>
        <p:nvPicPr>
          <p:cNvPr id="8" name="Picture 7" descr="Christmas barn">
            <a:extLst>
              <a:ext uri="{FF2B5EF4-FFF2-40B4-BE49-F238E27FC236}">
                <a16:creationId xmlns:a16="http://schemas.microsoft.com/office/drawing/2014/main" id="{2FBABE63-F735-2991-D9E6-FB0BB8FF3E3B}"/>
              </a:ext>
            </a:extLst>
          </p:cNvPr>
          <p:cNvPicPr>
            <a:picLocks noChangeAspect="1"/>
          </p:cNvPicPr>
          <p:nvPr/>
        </p:nvPicPr>
        <p:blipFill>
          <a:blip r:embed="rId4">
            <a:extLst>
              <a:ext uri="{28A0092B-C50C-407E-A947-70E740481C1C}">
                <a14:useLocalDpi xmlns:a14="http://schemas.microsoft.com/office/drawing/2010/main" val="0"/>
              </a:ext>
            </a:extLst>
          </a:blip>
          <a:srcRect r="38519"/>
          <a:stretch/>
        </p:blipFill>
        <p:spPr>
          <a:xfrm>
            <a:off x="6450111" y="0"/>
            <a:ext cx="5741889" cy="6234486"/>
          </a:xfrm>
          <a:prstGeom prst="rect">
            <a:avLst/>
          </a:prstGeom>
          <a:effectLst>
            <a:softEdge rad="635000"/>
          </a:effectLst>
        </p:spPr>
      </p:pic>
    </p:spTree>
    <p:extLst>
      <p:ext uri="{BB962C8B-B14F-4D97-AF65-F5344CB8AC3E}">
        <p14:creationId xmlns:p14="http://schemas.microsoft.com/office/powerpoint/2010/main" val="375414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6017-42A2-E8EE-315D-DE7C056396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4F0D6C-3191-80AD-9C1A-BC108CADD2B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90AA819-D36C-2FD2-2CBA-C686039DC7D5}"/>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19</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B9723FC6-8AFC-DA26-96E8-E1F9A0A20F9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Explore</a:t>
            </a:r>
          </a:p>
        </p:txBody>
      </p:sp>
      <p:pic>
        <p:nvPicPr>
          <p:cNvPr id="6" name="Picture 5">
            <a:extLst>
              <a:ext uri="{FF2B5EF4-FFF2-40B4-BE49-F238E27FC236}">
                <a16:creationId xmlns:a16="http://schemas.microsoft.com/office/drawing/2014/main" id="{6CF955C3-0843-77C6-5899-D385589FADFE}"/>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A8374E34-0847-AD04-AD4E-D0BBD080288B}"/>
              </a:ext>
            </a:extLst>
          </p:cNvPr>
          <p:cNvSpPr txBox="1"/>
          <p:nvPr/>
        </p:nvSpPr>
        <p:spPr>
          <a:xfrm>
            <a:off x="581889" y="127725"/>
            <a:ext cx="5741889" cy="6001643"/>
          </a:xfrm>
          <a:prstGeom prst="rect">
            <a:avLst/>
          </a:prstGeom>
          <a:noFill/>
        </p:spPr>
        <p:txBody>
          <a:bodyPr wrap="square" lIns="91440" tIns="45720" rIns="91440" bIns="45720" anchor="t">
            <a:spAutoFit/>
          </a:bodyPr>
          <a:lstStyle/>
          <a:p>
            <a:pPr algn="ctr"/>
            <a:r>
              <a:rPr lang="en-US" sz="4800">
                <a:latin typeface="Avenir Next LT Pro"/>
              </a:rPr>
              <a:t>As a group, remember: </a:t>
            </a:r>
          </a:p>
          <a:p>
            <a:pPr algn="ctr"/>
            <a:r>
              <a:rPr lang="en-US" sz="4800">
                <a:latin typeface="Avenir Next LT Pro"/>
              </a:rPr>
              <a:t>The water and snow should not gather on the roof because it may fall.</a:t>
            </a:r>
          </a:p>
          <a:p>
            <a:pPr algn="ctr"/>
            <a:r>
              <a:rPr lang="en-US" sz="4800" b="1">
                <a:latin typeface="Avenir Next LT Pro"/>
              </a:rPr>
              <a:t>How will we test this?</a:t>
            </a:r>
          </a:p>
        </p:txBody>
      </p:sp>
      <p:pic>
        <p:nvPicPr>
          <p:cNvPr id="8" name="Picture 7" descr="Christmas barn">
            <a:extLst>
              <a:ext uri="{FF2B5EF4-FFF2-40B4-BE49-F238E27FC236}">
                <a16:creationId xmlns:a16="http://schemas.microsoft.com/office/drawing/2014/main" id="{3B542C5A-D39F-66B7-4426-58BF390A320B}"/>
              </a:ext>
            </a:extLst>
          </p:cNvPr>
          <p:cNvPicPr>
            <a:picLocks noChangeAspect="1"/>
          </p:cNvPicPr>
          <p:nvPr/>
        </p:nvPicPr>
        <p:blipFill>
          <a:blip r:embed="rId4">
            <a:extLst>
              <a:ext uri="{28A0092B-C50C-407E-A947-70E740481C1C}">
                <a14:useLocalDpi xmlns:a14="http://schemas.microsoft.com/office/drawing/2010/main" val="0"/>
              </a:ext>
            </a:extLst>
          </a:blip>
          <a:srcRect r="38519"/>
          <a:stretch/>
        </p:blipFill>
        <p:spPr>
          <a:xfrm>
            <a:off x="6450111" y="0"/>
            <a:ext cx="5741889" cy="6234486"/>
          </a:xfrm>
          <a:prstGeom prst="rect">
            <a:avLst/>
          </a:prstGeom>
          <a:effectLst>
            <a:softEdge rad="635000"/>
          </a:effectLst>
        </p:spPr>
      </p:pic>
    </p:spTree>
    <p:extLst>
      <p:ext uri="{BB962C8B-B14F-4D97-AF65-F5344CB8AC3E}">
        <p14:creationId xmlns:p14="http://schemas.microsoft.com/office/powerpoint/2010/main" val="204277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708222" y="1405918"/>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354111" y="2488813"/>
            <a:ext cx="7366964" cy="2585323"/>
          </a:xfrm>
          <a:prstGeom prst="rect">
            <a:avLst/>
          </a:prstGeom>
          <a:noFill/>
        </p:spPr>
        <p:txBody>
          <a:bodyPr wrap="square">
            <a:spAutoFit/>
          </a:bodyPr>
          <a:lstStyle/>
          <a:p>
            <a:pPr algn="ctr"/>
            <a:r>
              <a:rPr lang="en-US" sz="5400">
                <a:latin typeface="Avenir Next LT Pro" panose="020B0504020202020204" pitchFamily="34" charset="0"/>
              </a:rPr>
              <a:t>How do our homes keep us safe during bad weather?</a:t>
            </a:r>
          </a:p>
        </p:txBody>
      </p:sp>
      <p:pic>
        <p:nvPicPr>
          <p:cNvPr id="6" name="Picture 5">
            <a:extLst>
              <a:ext uri="{FF2B5EF4-FFF2-40B4-BE49-F238E27FC236}">
                <a16:creationId xmlns:a16="http://schemas.microsoft.com/office/drawing/2014/main" id="{C8CB29C8-166F-5EBF-CB1C-831A67D62BC6}"/>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pic>
        <p:nvPicPr>
          <p:cNvPr id="14" name="Picture 13" descr="Row of two-story houses">
            <a:extLst>
              <a:ext uri="{FF2B5EF4-FFF2-40B4-BE49-F238E27FC236}">
                <a16:creationId xmlns:a16="http://schemas.microsoft.com/office/drawing/2014/main" id="{1580F284-135D-E0CF-C55A-8719279702EE}"/>
              </a:ext>
            </a:extLst>
          </p:cNvPr>
          <p:cNvPicPr>
            <a:picLocks noChangeAspect="1"/>
          </p:cNvPicPr>
          <p:nvPr/>
        </p:nvPicPr>
        <p:blipFill>
          <a:blip r:embed="rId4">
            <a:extLst>
              <a:ext uri="{28A0092B-C50C-407E-A947-70E740481C1C}">
                <a14:useLocalDpi xmlns:a14="http://schemas.microsoft.com/office/drawing/2010/main" val="0"/>
              </a:ext>
            </a:extLst>
          </a:blip>
          <a:srcRect l="32589" r="35178"/>
          <a:stretch/>
        </p:blipFill>
        <p:spPr>
          <a:xfrm>
            <a:off x="7892144" y="0"/>
            <a:ext cx="4286358" cy="6235203"/>
          </a:xfrm>
          <a:prstGeom prst="rect">
            <a:avLst/>
          </a:prstGeom>
          <a:effectLst>
            <a:softEdge rad="635000"/>
          </a:effec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69E5-ADB4-AD83-AF96-B49E9D72E0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5CB333-487C-43B8-D6A5-24DD6FAB6CD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B5D9533-3D9C-846E-0300-28F01E98DDAA}"/>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A113D106-FC32-E6B4-5E9D-5501302F2C5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Explore</a:t>
            </a:r>
          </a:p>
        </p:txBody>
      </p:sp>
      <p:pic>
        <p:nvPicPr>
          <p:cNvPr id="6" name="Picture 5">
            <a:extLst>
              <a:ext uri="{FF2B5EF4-FFF2-40B4-BE49-F238E27FC236}">
                <a16:creationId xmlns:a16="http://schemas.microsoft.com/office/drawing/2014/main" id="{5D1CAA51-0101-65E4-E9BA-5572D3431C4C}"/>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10BCC5F0-792F-5F2A-E7C8-033390897A56}"/>
              </a:ext>
            </a:extLst>
          </p:cNvPr>
          <p:cNvSpPr txBox="1"/>
          <p:nvPr/>
        </p:nvSpPr>
        <p:spPr>
          <a:xfrm>
            <a:off x="581889" y="127725"/>
            <a:ext cx="5741889" cy="6001643"/>
          </a:xfrm>
          <a:prstGeom prst="rect">
            <a:avLst/>
          </a:prstGeom>
          <a:noFill/>
        </p:spPr>
        <p:txBody>
          <a:bodyPr wrap="square" lIns="91440" tIns="45720" rIns="91440" bIns="45720" anchor="t">
            <a:spAutoFit/>
          </a:bodyPr>
          <a:lstStyle/>
          <a:p>
            <a:pPr algn="ctr"/>
            <a:r>
              <a:rPr lang="en-US" sz="4800">
                <a:latin typeface="Avenir Next LT Pro"/>
              </a:rPr>
              <a:t>As a group: </a:t>
            </a:r>
          </a:p>
          <a:p>
            <a:pPr algn="ctr"/>
            <a:r>
              <a:rPr lang="en-US" sz="4800">
                <a:latin typeface="Avenir Next LT Pro"/>
              </a:rPr>
              <a:t>Use the materials available to build your shelter. We will test using the same methods before – a spray bottle and flour.</a:t>
            </a:r>
          </a:p>
        </p:txBody>
      </p:sp>
      <p:pic>
        <p:nvPicPr>
          <p:cNvPr id="8" name="Picture 7" descr="Christmas barn">
            <a:extLst>
              <a:ext uri="{FF2B5EF4-FFF2-40B4-BE49-F238E27FC236}">
                <a16:creationId xmlns:a16="http://schemas.microsoft.com/office/drawing/2014/main" id="{256183BD-56E5-9861-52F8-66C0C42BCF8D}"/>
              </a:ext>
            </a:extLst>
          </p:cNvPr>
          <p:cNvPicPr>
            <a:picLocks noChangeAspect="1"/>
          </p:cNvPicPr>
          <p:nvPr/>
        </p:nvPicPr>
        <p:blipFill>
          <a:blip r:embed="rId4">
            <a:extLst>
              <a:ext uri="{28A0092B-C50C-407E-A947-70E740481C1C}">
                <a14:useLocalDpi xmlns:a14="http://schemas.microsoft.com/office/drawing/2010/main" val="0"/>
              </a:ext>
            </a:extLst>
          </a:blip>
          <a:srcRect r="38519"/>
          <a:stretch/>
        </p:blipFill>
        <p:spPr>
          <a:xfrm>
            <a:off x="6450111" y="0"/>
            <a:ext cx="5741889" cy="6234486"/>
          </a:xfrm>
          <a:prstGeom prst="rect">
            <a:avLst/>
          </a:prstGeom>
          <a:effectLst>
            <a:softEdge rad="635000"/>
          </a:effectLst>
        </p:spPr>
      </p:pic>
    </p:spTree>
    <p:extLst>
      <p:ext uri="{BB962C8B-B14F-4D97-AF65-F5344CB8AC3E}">
        <p14:creationId xmlns:p14="http://schemas.microsoft.com/office/powerpoint/2010/main" val="3437609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B03BC-8488-9FF3-99E4-35A0E567192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A2A61D-4963-3C75-7474-F594E0B0B8A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6C7606C-BFD2-4382-F983-99FDFC6BA883}"/>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21</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1BA8DB96-1C2E-77CD-2EA9-719F1E2820B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Explore</a:t>
            </a:r>
          </a:p>
        </p:txBody>
      </p:sp>
      <p:pic>
        <p:nvPicPr>
          <p:cNvPr id="6" name="Picture 5">
            <a:extLst>
              <a:ext uri="{FF2B5EF4-FFF2-40B4-BE49-F238E27FC236}">
                <a16:creationId xmlns:a16="http://schemas.microsoft.com/office/drawing/2014/main" id="{866EA5E4-AF41-4E35-7B72-37C8CE4FA523}"/>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2B6E4020-D146-6DDD-C493-6B1B776622EE}"/>
              </a:ext>
            </a:extLst>
          </p:cNvPr>
          <p:cNvSpPr txBox="1"/>
          <p:nvPr/>
        </p:nvSpPr>
        <p:spPr>
          <a:xfrm>
            <a:off x="798992" y="285875"/>
            <a:ext cx="9760130" cy="5509200"/>
          </a:xfrm>
          <a:prstGeom prst="rect">
            <a:avLst/>
          </a:prstGeom>
          <a:noFill/>
        </p:spPr>
        <p:txBody>
          <a:bodyPr wrap="square" lIns="91440" tIns="45720" rIns="91440" bIns="45720" anchor="t">
            <a:spAutoFit/>
          </a:bodyPr>
          <a:lstStyle/>
          <a:p>
            <a:r>
              <a:rPr lang="en-US" sz="3200" b="1">
                <a:latin typeface="Avenir Next LT Pro"/>
              </a:rPr>
              <a:t>Testing Directions:</a:t>
            </a:r>
            <a:endParaRPr lang="en-US" sz="3200">
              <a:latin typeface="Avenir Next LT Pro"/>
            </a:endParaRPr>
          </a:p>
          <a:p>
            <a:pPr marL="914400" indent="-914400">
              <a:buAutoNum type="arabicPeriod"/>
            </a:pPr>
            <a:r>
              <a:rPr lang="en-US" sz="3200">
                <a:latin typeface="Avenir Next LT Pro"/>
              </a:rPr>
              <a:t>Sprinkle ¼ cup of flour over the structure first to make sure snow can’t get in or accumulate on the roof.</a:t>
            </a:r>
            <a:endParaRPr lang="en-US" sz="3200">
              <a:solidFill>
                <a:srgbClr val="444444"/>
              </a:solidFill>
              <a:latin typeface="Avenir Next LT Pro"/>
            </a:endParaRPr>
          </a:p>
          <a:p>
            <a:pPr marL="914400" indent="-914400">
              <a:buAutoNum type="arabicPeriod"/>
            </a:pPr>
            <a:r>
              <a:rPr lang="en-US" sz="3200">
                <a:latin typeface="Avenir Next LT Pro"/>
              </a:rPr>
              <a:t>Then, pour a cup of water over the shelter to make sure the family stays dry.</a:t>
            </a:r>
            <a:endParaRPr lang="en-US" sz="3200">
              <a:solidFill>
                <a:srgbClr val="444444"/>
              </a:solidFill>
              <a:latin typeface="Avenir Next LT Pro"/>
            </a:endParaRPr>
          </a:p>
          <a:p>
            <a:pPr marL="914400" indent="-914400">
              <a:buAutoNum type="arabicPeriod"/>
            </a:pPr>
            <a:r>
              <a:rPr lang="en-US" sz="3200">
                <a:latin typeface="Avenir Next LT Pro"/>
              </a:rPr>
              <a:t>Have students check their family to make sure they didn’t get wet or have snow on them.</a:t>
            </a:r>
            <a:endParaRPr lang="en-US" sz="3200">
              <a:solidFill>
                <a:srgbClr val="444444"/>
              </a:solidFill>
              <a:latin typeface="Avenir Next LT Pro"/>
            </a:endParaRPr>
          </a:p>
          <a:p>
            <a:pPr marL="914400" indent="-914400">
              <a:buAutoNum type="arabicPeriod"/>
            </a:pPr>
            <a:r>
              <a:rPr lang="en-US" sz="3200">
                <a:latin typeface="Avenir Next LT Pro"/>
              </a:rPr>
              <a:t>Have students discuss the shelter designs and why they think some worked better than others.</a:t>
            </a:r>
          </a:p>
        </p:txBody>
      </p:sp>
    </p:spTree>
    <p:extLst>
      <p:ext uri="{BB962C8B-B14F-4D97-AF65-F5344CB8AC3E}">
        <p14:creationId xmlns:p14="http://schemas.microsoft.com/office/powerpoint/2010/main" val="42964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29043-57DF-DEC4-32AE-31AF574525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524891-434E-6C87-A6B6-A6C75F18918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F253153-C2C3-5125-96A4-18A0A83807B6}"/>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22</a:t>
            </a:r>
            <a:endParaRPr lang="en-US">
              <a:solidFill>
                <a:schemeClr val="bg1"/>
              </a:solidFill>
            </a:endParaRPr>
          </a:p>
        </p:txBody>
      </p:sp>
      <p:sp>
        <p:nvSpPr>
          <p:cNvPr id="5" name="TextBox 4">
            <a:extLst>
              <a:ext uri="{FF2B5EF4-FFF2-40B4-BE49-F238E27FC236}">
                <a16:creationId xmlns:a16="http://schemas.microsoft.com/office/drawing/2014/main" id="{E1E66577-28E6-51D2-097D-DBF44546165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Explore</a:t>
            </a:r>
          </a:p>
        </p:txBody>
      </p:sp>
      <p:pic>
        <p:nvPicPr>
          <p:cNvPr id="6" name="Picture 5">
            <a:extLst>
              <a:ext uri="{FF2B5EF4-FFF2-40B4-BE49-F238E27FC236}">
                <a16:creationId xmlns:a16="http://schemas.microsoft.com/office/drawing/2014/main" id="{FB0A2CF8-8C8A-0333-0425-7739374F2A33}"/>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6BA7673F-7FD7-CB54-31E8-DE33DB4C50F3}"/>
              </a:ext>
            </a:extLst>
          </p:cNvPr>
          <p:cNvSpPr txBox="1"/>
          <p:nvPr/>
        </p:nvSpPr>
        <p:spPr>
          <a:xfrm>
            <a:off x="1215935" y="2356215"/>
            <a:ext cx="9760130" cy="1569660"/>
          </a:xfrm>
          <a:prstGeom prst="rect">
            <a:avLst/>
          </a:prstGeom>
          <a:noFill/>
        </p:spPr>
        <p:txBody>
          <a:bodyPr wrap="square">
            <a:spAutoFit/>
          </a:bodyPr>
          <a:lstStyle/>
          <a:p>
            <a:pPr algn="ctr"/>
            <a:r>
              <a:rPr lang="en-US" sz="4800" b="1">
                <a:latin typeface="Avenir Next LT Pro" panose="020B0504020202020204" pitchFamily="34" charset="0"/>
              </a:rPr>
              <a:t>Discuss</a:t>
            </a:r>
            <a:r>
              <a:rPr lang="en-US" sz="4800">
                <a:latin typeface="Avenir Next LT Pro" panose="020B0504020202020204" pitchFamily="34" charset="0"/>
              </a:rPr>
              <a:t> shelter designs and why some worked better than others. </a:t>
            </a:r>
          </a:p>
        </p:txBody>
      </p:sp>
    </p:spTree>
    <p:extLst>
      <p:ext uri="{BB962C8B-B14F-4D97-AF65-F5344CB8AC3E}">
        <p14:creationId xmlns:p14="http://schemas.microsoft.com/office/powerpoint/2010/main" val="2968419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E86F6-38CA-3630-9B58-20F8A55630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881243-2CA1-ADB3-D8E3-B9E94840BDD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7CDFC1F-83EF-A50A-B02B-922079022244}"/>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23</a:t>
            </a:r>
            <a:endParaRPr lang="en-US">
              <a:solidFill>
                <a:schemeClr val="bg1"/>
              </a:solidFill>
            </a:endParaRPr>
          </a:p>
        </p:txBody>
      </p:sp>
      <p:sp>
        <p:nvSpPr>
          <p:cNvPr id="5" name="TextBox 4">
            <a:extLst>
              <a:ext uri="{FF2B5EF4-FFF2-40B4-BE49-F238E27FC236}">
                <a16:creationId xmlns:a16="http://schemas.microsoft.com/office/drawing/2014/main" id="{D1895E45-B919-753D-5769-147C29EDF9C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Explain</a:t>
            </a:r>
          </a:p>
        </p:txBody>
      </p:sp>
      <p:pic>
        <p:nvPicPr>
          <p:cNvPr id="6" name="Picture 5">
            <a:extLst>
              <a:ext uri="{FF2B5EF4-FFF2-40B4-BE49-F238E27FC236}">
                <a16:creationId xmlns:a16="http://schemas.microsoft.com/office/drawing/2014/main" id="{17AD3C52-7C07-47F5-5270-194093F40CE2}"/>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5D114FC9-7A2B-6302-6398-BD2160C2D3F9}"/>
              </a:ext>
            </a:extLst>
          </p:cNvPr>
          <p:cNvSpPr txBox="1"/>
          <p:nvPr/>
        </p:nvSpPr>
        <p:spPr>
          <a:xfrm>
            <a:off x="6716248" y="633440"/>
            <a:ext cx="5040086" cy="5262979"/>
          </a:xfrm>
          <a:prstGeom prst="rect">
            <a:avLst/>
          </a:prstGeom>
          <a:noFill/>
        </p:spPr>
        <p:txBody>
          <a:bodyPr wrap="square" lIns="91440" tIns="45720" rIns="91440" bIns="45720" anchor="t">
            <a:spAutoFit/>
          </a:bodyPr>
          <a:lstStyle/>
          <a:p>
            <a:pPr algn="ctr"/>
            <a:r>
              <a:rPr lang="en-US" sz="4800">
                <a:latin typeface="Avenir Next LT Pro"/>
              </a:rPr>
              <a:t>How did the materials and the shape of the roof help in keeping your family safe and dry during the storm?</a:t>
            </a:r>
          </a:p>
        </p:txBody>
      </p:sp>
      <p:pic>
        <p:nvPicPr>
          <p:cNvPr id="8" name="Picture 7" descr="Wooden modern house with porch and front yard">
            <a:extLst>
              <a:ext uri="{FF2B5EF4-FFF2-40B4-BE49-F238E27FC236}">
                <a16:creationId xmlns:a16="http://schemas.microsoft.com/office/drawing/2014/main" id="{78379E25-0CA6-28AB-584F-0129B3F12677}"/>
              </a:ext>
            </a:extLst>
          </p:cNvPr>
          <p:cNvPicPr>
            <a:picLocks noChangeAspect="1"/>
          </p:cNvPicPr>
          <p:nvPr/>
        </p:nvPicPr>
        <p:blipFill>
          <a:blip r:embed="rId4">
            <a:extLst>
              <a:ext uri="{28A0092B-C50C-407E-A947-70E740481C1C}">
                <a14:useLocalDpi xmlns:a14="http://schemas.microsoft.com/office/drawing/2010/main" val="0"/>
              </a:ext>
            </a:extLst>
          </a:blip>
          <a:srcRect l="30672"/>
          <a:stretch/>
        </p:blipFill>
        <p:spPr>
          <a:xfrm>
            <a:off x="0" y="0"/>
            <a:ext cx="6280582" cy="6231927"/>
          </a:xfrm>
          <a:prstGeom prst="rect">
            <a:avLst/>
          </a:prstGeom>
          <a:effectLst>
            <a:softEdge rad="635000"/>
          </a:effectLst>
        </p:spPr>
      </p:pic>
      <p:sp>
        <p:nvSpPr>
          <p:cNvPr id="9" name="Arrow: Right 8">
            <a:extLst>
              <a:ext uri="{FF2B5EF4-FFF2-40B4-BE49-F238E27FC236}">
                <a16:creationId xmlns:a16="http://schemas.microsoft.com/office/drawing/2014/main" id="{F14B3986-F290-80FD-5F36-1F4FEBCB51AA}"/>
              </a:ext>
            </a:extLst>
          </p:cNvPr>
          <p:cNvSpPr/>
          <p:nvPr/>
        </p:nvSpPr>
        <p:spPr>
          <a:xfrm rot="2520000">
            <a:off x="2126743" y="924575"/>
            <a:ext cx="3165230" cy="10111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757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C77CC-E25C-2AA7-3F6D-C6EE5428BB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21DC20-4193-960C-745B-5A3EE7FC977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B9B0710-00C9-3993-E2DB-41FEF832C29A}"/>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24</a:t>
            </a:r>
            <a:endParaRPr lang="en-US">
              <a:solidFill>
                <a:schemeClr val="bg1"/>
              </a:solidFill>
            </a:endParaRPr>
          </a:p>
        </p:txBody>
      </p:sp>
      <p:sp>
        <p:nvSpPr>
          <p:cNvPr id="5" name="TextBox 4">
            <a:extLst>
              <a:ext uri="{FF2B5EF4-FFF2-40B4-BE49-F238E27FC236}">
                <a16:creationId xmlns:a16="http://schemas.microsoft.com/office/drawing/2014/main" id="{E23EC165-8AAD-8891-5F62-DFAD4F220461}"/>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Explain</a:t>
            </a:r>
          </a:p>
        </p:txBody>
      </p:sp>
      <p:pic>
        <p:nvPicPr>
          <p:cNvPr id="6" name="Picture 5">
            <a:extLst>
              <a:ext uri="{FF2B5EF4-FFF2-40B4-BE49-F238E27FC236}">
                <a16:creationId xmlns:a16="http://schemas.microsoft.com/office/drawing/2014/main" id="{A7A80F31-3D0D-51BD-013A-F9BB9ED5C25D}"/>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A78D691F-77FC-9C50-BDB0-F03E9F35DE18}"/>
              </a:ext>
            </a:extLst>
          </p:cNvPr>
          <p:cNvSpPr txBox="1"/>
          <p:nvPr/>
        </p:nvSpPr>
        <p:spPr>
          <a:xfrm>
            <a:off x="4178726" y="2266297"/>
            <a:ext cx="6749142" cy="1569660"/>
          </a:xfrm>
          <a:prstGeom prst="rect">
            <a:avLst/>
          </a:prstGeom>
          <a:noFill/>
        </p:spPr>
        <p:txBody>
          <a:bodyPr wrap="square">
            <a:spAutoFit/>
          </a:bodyPr>
          <a:lstStyle/>
          <a:p>
            <a:pPr algn="ctr"/>
            <a:r>
              <a:rPr lang="en-US" sz="4800">
                <a:latin typeface="Avenir Next LT Pro" panose="020B0504020202020204" pitchFamily="34" charset="0"/>
              </a:rPr>
              <a:t>What worked best? Why?</a:t>
            </a:r>
          </a:p>
        </p:txBody>
      </p:sp>
      <p:pic>
        <p:nvPicPr>
          <p:cNvPr id="3" name="Graphic 2" descr="Thumbs up sign with solid fill">
            <a:extLst>
              <a:ext uri="{FF2B5EF4-FFF2-40B4-BE49-F238E27FC236}">
                <a16:creationId xmlns:a16="http://schemas.microsoft.com/office/drawing/2014/main" id="{5689A8CB-1AD3-8760-1C57-341F25F2FA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09890" y="2266297"/>
            <a:ext cx="1569660" cy="1569660"/>
          </a:xfrm>
          <a:prstGeom prst="rect">
            <a:avLst/>
          </a:prstGeom>
        </p:spPr>
      </p:pic>
    </p:spTree>
    <p:extLst>
      <p:ext uri="{BB962C8B-B14F-4D97-AF65-F5344CB8AC3E}">
        <p14:creationId xmlns:p14="http://schemas.microsoft.com/office/powerpoint/2010/main" val="2191187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F6D7E-4621-56F8-DE54-27E7E2387E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3EE4DC-24B3-541A-DCED-BBBCC90E6CA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EE536DA-5862-055E-AC13-A8E4E0007F6D}"/>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25</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F0369BFC-FFA1-09B6-4D03-5B0948ADD49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Explain</a:t>
            </a:r>
          </a:p>
        </p:txBody>
      </p:sp>
      <p:pic>
        <p:nvPicPr>
          <p:cNvPr id="6" name="Picture 5">
            <a:extLst>
              <a:ext uri="{FF2B5EF4-FFF2-40B4-BE49-F238E27FC236}">
                <a16:creationId xmlns:a16="http://schemas.microsoft.com/office/drawing/2014/main" id="{D60FAEF5-60BF-2082-3E5F-C61581BA450C}"/>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1EA47BA6-4A0F-B591-CCE0-4F6FA59AC8B5}"/>
              </a:ext>
            </a:extLst>
          </p:cNvPr>
          <p:cNvSpPr txBox="1"/>
          <p:nvPr/>
        </p:nvSpPr>
        <p:spPr>
          <a:xfrm>
            <a:off x="4102444" y="2314224"/>
            <a:ext cx="6749142" cy="1569660"/>
          </a:xfrm>
          <a:prstGeom prst="rect">
            <a:avLst/>
          </a:prstGeom>
          <a:noFill/>
        </p:spPr>
        <p:txBody>
          <a:bodyPr wrap="square">
            <a:spAutoFit/>
          </a:bodyPr>
          <a:lstStyle/>
          <a:p>
            <a:pPr algn="ctr"/>
            <a:r>
              <a:rPr lang="en-US" sz="4800">
                <a:latin typeface="Avenir Next LT Pro" panose="020B0504020202020204" pitchFamily="34" charset="0"/>
              </a:rPr>
              <a:t>What didn’t work as well? Why?</a:t>
            </a:r>
          </a:p>
        </p:txBody>
      </p:sp>
      <p:pic>
        <p:nvPicPr>
          <p:cNvPr id="8" name="Graphic 7" descr="Thumbs Down with solid fill">
            <a:extLst>
              <a:ext uri="{FF2B5EF4-FFF2-40B4-BE49-F238E27FC236}">
                <a16:creationId xmlns:a16="http://schemas.microsoft.com/office/drawing/2014/main" id="{DF838434-D319-4046-D8E7-AD6AE0F614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0686" y="2240142"/>
            <a:ext cx="1643742" cy="1643742"/>
          </a:xfrm>
          <a:prstGeom prst="rect">
            <a:avLst/>
          </a:prstGeom>
        </p:spPr>
      </p:pic>
    </p:spTree>
    <p:extLst>
      <p:ext uri="{BB962C8B-B14F-4D97-AF65-F5344CB8AC3E}">
        <p14:creationId xmlns:p14="http://schemas.microsoft.com/office/powerpoint/2010/main" val="3919472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5E9DC-9B23-EB21-936A-EBD7B7C8F0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C68B46-9323-DE56-74D5-F814CFF33C9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A7C0D21-1F98-F594-1874-56F9EE4714D8}"/>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4CB6FDE8-E9E4-CB7A-BB18-0F3BBFBCDD7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Explain</a:t>
            </a:r>
          </a:p>
        </p:txBody>
      </p:sp>
      <p:pic>
        <p:nvPicPr>
          <p:cNvPr id="6" name="Picture 5">
            <a:extLst>
              <a:ext uri="{FF2B5EF4-FFF2-40B4-BE49-F238E27FC236}">
                <a16:creationId xmlns:a16="http://schemas.microsoft.com/office/drawing/2014/main" id="{91806361-AAAA-D3FB-7CD1-54D4889830D0}"/>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FE5A6AF0-923E-33C0-23FE-678C3C9421DD}"/>
              </a:ext>
            </a:extLst>
          </p:cNvPr>
          <p:cNvSpPr txBox="1"/>
          <p:nvPr/>
        </p:nvSpPr>
        <p:spPr>
          <a:xfrm>
            <a:off x="597409" y="2331134"/>
            <a:ext cx="6558318" cy="1569660"/>
          </a:xfrm>
          <a:prstGeom prst="rect">
            <a:avLst/>
          </a:prstGeom>
          <a:noFill/>
        </p:spPr>
        <p:txBody>
          <a:bodyPr wrap="square">
            <a:spAutoFit/>
          </a:bodyPr>
          <a:lstStyle/>
          <a:p>
            <a:pPr algn="ctr"/>
            <a:r>
              <a:rPr lang="en-US" sz="4800">
                <a:latin typeface="Avenir Next LT Pro" panose="020B0504020202020204" pitchFamily="34" charset="0"/>
              </a:rPr>
              <a:t>Do storms develop quickly or slowly?</a:t>
            </a:r>
          </a:p>
        </p:txBody>
      </p:sp>
      <p:pic>
        <p:nvPicPr>
          <p:cNvPr id="8" name="Picture 7" descr="Thundercloud at sunset">
            <a:extLst>
              <a:ext uri="{FF2B5EF4-FFF2-40B4-BE49-F238E27FC236}">
                <a16:creationId xmlns:a16="http://schemas.microsoft.com/office/drawing/2014/main" id="{E3091FC1-FAB4-15CD-9A59-118CE414ABE7}"/>
              </a:ext>
            </a:extLst>
          </p:cNvPr>
          <p:cNvPicPr>
            <a:picLocks noChangeAspect="1"/>
          </p:cNvPicPr>
          <p:nvPr/>
        </p:nvPicPr>
        <p:blipFill>
          <a:blip r:embed="rId4">
            <a:extLst>
              <a:ext uri="{28A0092B-C50C-407E-A947-70E740481C1C}">
                <a14:useLocalDpi xmlns:a14="http://schemas.microsoft.com/office/drawing/2010/main" val="0"/>
              </a:ext>
            </a:extLst>
          </a:blip>
          <a:srcRect l="18685" r="28312"/>
          <a:stretch/>
        </p:blipFill>
        <p:spPr>
          <a:xfrm>
            <a:off x="7259086" y="0"/>
            <a:ext cx="4955867" cy="6231928"/>
          </a:xfrm>
          <a:prstGeom prst="rect">
            <a:avLst/>
          </a:prstGeom>
          <a:effectLst>
            <a:softEdge rad="635000"/>
          </a:effectLst>
        </p:spPr>
      </p:pic>
    </p:spTree>
    <p:extLst>
      <p:ext uri="{BB962C8B-B14F-4D97-AF65-F5344CB8AC3E}">
        <p14:creationId xmlns:p14="http://schemas.microsoft.com/office/powerpoint/2010/main" val="4155985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D32E8-04B3-EF9D-4045-0EC9D26730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D2A2CC-FB42-4DE8-1725-BA3DCC23469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2BB2F27-C0A9-FCC1-0C7C-7C6F6CE4B3E6}"/>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27</a:t>
            </a:r>
            <a:endParaRPr lang="en-US">
              <a:solidFill>
                <a:schemeClr val="bg1"/>
              </a:solidFill>
            </a:endParaRPr>
          </a:p>
        </p:txBody>
      </p:sp>
      <p:sp>
        <p:nvSpPr>
          <p:cNvPr id="5" name="TextBox 4">
            <a:extLst>
              <a:ext uri="{FF2B5EF4-FFF2-40B4-BE49-F238E27FC236}">
                <a16:creationId xmlns:a16="http://schemas.microsoft.com/office/drawing/2014/main" id="{AF1366BF-8630-CDA5-791F-805564C16CD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Explain</a:t>
            </a:r>
          </a:p>
        </p:txBody>
      </p:sp>
      <p:pic>
        <p:nvPicPr>
          <p:cNvPr id="6" name="Picture 5">
            <a:extLst>
              <a:ext uri="{FF2B5EF4-FFF2-40B4-BE49-F238E27FC236}">
                <a16:creationId xmlns:a16="http://schemas.microsoft.com/office/drawing/2014/main" id="{F7E45313-7DF2-C2A6-0352-794527318C45}"/>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A12DB894-7262-9D51-7ADA-DBA12DBD713F}"/>
              </a:ext>
            </a:extLst>
          </p:cNvPr>
          <p:cNvSpPr txBox="1"/>
          <p:nvPr/>
        </p:nvSpPr>
        <p:spPr>
          <a:xfrm>
            <a:off x="5454178" y="1362785"/>
            <a:ext cx="6396445" cy="3785652"/>
          </a:xfrm>
          <a:prstGeom prst="rect">
            <a:avLst/>
          </a:prstGeom>
          <a:noFill/>
        </p:spPr>
        <p:txBody>
          <a:bodyPr wrap="square">
            <a:spAutoFit/>
          </a:bodyPr>
          <a:lstStyle/>
          <a:p>
            <a:pPr algn="ctr"/>
            <a:r>
              <a:rPr lang="en-US" sz="4800">
                <a:latin typeface="Avenir Next LT Pro" panose="020B0504020202020204" pitchFamily="34" charset="0"/>
              </a:rPr>
              <a:t>What about a tornado or hail that forms during a storm? Does it develop quickly or slowly?</a:t>
            </a:r>
          </a:p>
        </p:txBody>
      </p:sp>
      <p:pic>
        <p:nvPicPr>
          <p:cNvPr id="3074" name="Picture 2">
            <a:extLst>
              <a:ext uri="{FF2B5EF4-FFF2-40B4-BE49-F238E27FC236}">
                <a16:creationId xmlns:a16="http://schemas.microsoft.com/office/drawing/2014/main" id="{5934AD1E-14D6-5FEA-D413-92C8094609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461"/>
          <a:stretch/>
        </p:blipFill>
        <p:spPr bwMode="auto">
          <a:xfrm>
            <a:off x="0" y="0"/>
            <a:ext cx="5279571"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41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3423E-06BA-654C-2595-4FB0674DEB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382FF1-B425-1F83-D91A-3FDCEDDECB7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641B1AA-8370-1EAA-202C-7E7EF5BF60F2}"/>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28</a:t>
            </a:r>
            <a:endParaRPr lang="en-US">
              <a:solidFill>
                <a:schemeClr val="bg1"/>
              </a:solidFill>
            </a:endParaRPr>
          </a:p>
        </p:txBody>
      </p:sp>
      <p:sp>
        <p:nvSpPr>
          <p:cNvPr id="5" name="TextBox 4">
            <a:extLst>
              <a:ext uri="{FF2B5EF4-FFF2-40B4-BE49-F238E27FC236}">
                <a16:creationId xmlns:a16="http://schemas.microsoft.com/office/drawing/2014/main" id="{7342DC10-DF9F-1C7A-615C-A66258CBEEA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Explain</a:t>
            </a:r>
          </a:p>
        </p:txBody>
      </p:sp>
      <p:pic>
        <p:nvPicPr>
          <p:cNvPr id="6" name="Picture 5">
            <a:extLst>
              <a:ext uri="{FF2B5EF4-FFF2-40B4-BE49-F238E27FC236}">
                <a16:creationId xmlns:a16="http://schemas.microsoft.com/office/drawing/2014/main" id="{BEAAB13D-CB51-4A89-1DA5-6D149F98A05F}"/>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0C58ABF3-A9E0-CFFD-2E6B-87DFC230D0CC}"/>
              </a:ext>
            </a:extLst>
          </p:cNvPr>
          <p:cNvSpPr txBox="1"/>
          <p:nvPr/>
        </p:nvSpPr>
        <p:spPr>
          <a:xfrm>
            <a:off x="961080" y="1875448"/>
            <a:ext cx="6079346" cy="2308324"/>
          </a:xfrm>
          <a:prstGeom prst="rect">
            <a:avLst/>
          </a:prstGeom>
          <a:noFill/>
        </p:spPr>
        <p:txBody>
          <a:bodyPr wrap="square">
            <a:spAutoFit/>
          </a:bodyPr>
          <a:lstStyle/>
          <a:p>
            <a:pPr algn="ctr"/>
            <a:r>
              <a:rPr lang="en-US" sz="4800">
                <a:latin typeface="Avenir Next LT Pro" panose="020B0504020202020204" pitchFamily="34" charset="0"/>
              </a:rPr>
              <a:t>How do weather forecasts help us prepare?</a:t>
            </a:r>
          </a:p>
        </p:txBody>
      </p:sp>
      <p:pic>
        <p:nvPicPr>
          <p:cNvPr id="10" name="Picture 9" descr="Wall clock mounted on white wall">
            <a:extLst>
              <a:ext uri="{FF2B5EF4-FFF2-40B4-BE49-F238E27FC236}">
                <a16:creationId xmlns:a16="http://schemas.microsoft.com/office/drawing/2014/main" id="{517EC644-85F9-81A1-AAB7-0BC6CE8A45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6609" y1="65563" x2="46609" y2="65563"/>
                        <a14:foregroundMark x1="49166" y1="61889" x2="49166" y2="61889"/>
                        <a14:foregroundMark x1="48089" y1="63666" x2="48089" y2="63666"/>
                        <a14:foregroundMark x1="45237" y1="66492" x2="45237" y2="66492"/>
                        <a14:foregroundMark x1="28202" y1="36819" x2="28202" y2="36819"/>
                      </a14:backgroundRemoval>
                    </a14:imgEffect>
                  </a14:imgLayer>
                </a14:imgProps>
              </a:ext>
              <a:ext uri="{28A0092B-C50C-407E-A947-70E740481C1C}">
                <a14:useLocalDpi xmlns:a14="http://schemas.microsoft.com/office/drawing/2010/main" val="0"/>
              </a:ext>
            </a:extLst>
          </a:blip>
          <a:srcRect l="23439" t="28254" r="47143" b="28254"/>
          <a:stretch/>
        </p:blipFill>
        <p:spPr>
          <a:xfrm>
            <a:off x="7760043" y="1538267"/>
            <a:ext cx="3026228" cy="2982687"/>
          </a:xfrm>
          <a:prstGeom prst="rect">
            <a:avLst/>
          </a:prstGeom>
        </p:spPr>
      </p:pic>
    </p:spTree>
    <p:extLst>
      <p:ext uri="{BB962C8B-B14F-4D97-AF65-F5344CB8AC3E}">
        <p14:creationId xmlns:p14="http://schemas.microsoft.com/office/powerpoint/2010/main" val="1113822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8A3E7-638E-7D60-ACD1-513E5C5A6C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515E00-BF39-DC5B-5CBE-D4EC40B80ED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6F463CC-FC69-97BF-5722-49BB977DBB6C}"/>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29</a:t>
            </a:r>
            <a:endParaRPr lang="en-US">
              <a:solidFill>
                <a:schemeClr val="bg1"/>
              </a:solidFill>
            </a:endParaRPr>
          </a:p>
        </p:txBody>
      </p:sp>
      <p:sp>
        <p:nvSpPr>
          <p:cNvPr id="5" name="TextBox 4">
            <a:extLst>
              <a:ext uri="{FF2B5EF4-FFF2-40B4-BE49-F238E27FC236}">
                <a16:creationId xmlns:a16="http://schemas.microsoft.com/office/drawing/2014/main" id="{EC5AF171-5F19-6D14-5866-305644D215F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Elaborate</a:t>
            </a:r>
          </a:p>
        </p:txBody>
      </p:sp>
      <p:pic>
        <p:nvPicPr>
          <p:cNvPr id="6" name="Picture 5">
            <a:extLst>
              <a:ext uri="{FF2B5EF4-FFF2-40B4-BE49-F238E27FC236}">
                <a16:creationId xmlns:a16="http://schemas.microsoft.com/office/drawing/2014/main" id="{A2A7FDD6-1999-5B3B-FF36-ECDEB0BDD7DF}"/>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6B4B7489-A633-CF7A-0670-445CC1C3899E}"/>
              </a:ext>
            </a:extLst>
          </p:cNvPr>
          <p:cNvSpPr txBox="1"/>
          <p:nvPr/>
        </p:nvSpPr>
        <p:spPr>
          <a:xfrm>
            <a:off x="4836740" y="1647003"/>
            <a:ext cx="6959019" cy="3046988"/>
          </a:xfrm>
          <a:prstGeom prst="rect">
            <a:avLst/>
          </a:prstGeom>
          <a:noFill/>
        </p:spPr>
        <p:txBody>
          <a:bodyPr wrap="square">
            <a:spAutoFit/>
          </a:bodyPr>
          <a:lstStyle/>
          <a:p>
            <a:pPr algn="ctr"/>
            <a:r>
              <a:rPr lang="en-US" sz="4800">
                <a:latin typeface="Avenir Next LT Pro" panose="020B0504020202020204" pitchFamily="34" charset="0"/>
              </a:rPr>
              <a:t>How are the structures we build as humans like these animal structures? How are they different?</a:t>
            </a:r>
          </a:p>
        </p:txBody>
      </p:sp>
      <p:pic>
        <p:nvPicPr>
          <p:cNvPr id="8" name="Picture 7" descr="A picture containing text, outdoor, standing, different&#10;&#10;AI-generated content may be incorrect.">
            <a:extLst>
              <a:ext uri="{FF2B5EF4-FFF2-40B4-BE49-F238E27FC236}">
                <a16:creationId xmlns:a16="http://schemas.microsoft.com/office/drawing/2014/main" id="{E9E0976E-4B93-DFE6-FE4F-C6B1908F5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64" y="176704"/>
            <a:ext cx="4424041" cy="5987587"/>
          </a:xfrm>
          <a:prstGeom prst="rect">
            <a:avLst/>
          </a:prstGeom>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109065"/>
            <a:ext cx="3744368" cy="890817"/>
          </a:xfrm>
          <a:prstGeom prst="rect">
            <a:avLst/>
          </a:prstGeom>
        </p:spPr>
      </p:pic>
    </p:spTree>
    <p:extLst>
      <p:ext uri="{BB962C8B-B14F-4D97-AF65-F5344CB8AC3E}">
        <p14:creationId xmlns:p14="http://schemas.microsoft.com/office/powerpoint/2010/main" val="146749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a:extLst>
              <a:ext uri="{FF2B5EF4-FFF2-40B4-BE49-F238E27FC236}">
                <a16:creationId xmlns:a16="http://schemas.microsoft.com/office/drawing/2014/main" id="{32FB7A07-20D6-10A0-EDF4-237D25431C9A}"/>
              </a:ext>
            </a:extLst>
          </p:cNvPr>
          <p:cNvPicPr>
            <a:picLocks noChangeAspect="1"/>
          </p:cNvPicPr>
          <p:nvPr/>
        </p:nvPicPr>
        <p:blipFill>
          <a:blip r:embed="rId5">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952E2-C538-22E3-594C-93831AEE709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A2A40B-AD6D-22D2-A2E4-CACC94D908F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84EE459-C10B-888B-DC7A-B27A5128D1DE}"/>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EB960CAC-B85C-2490-FBBD-9BA00F5556D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Elaborate</a:t>
            </a:r>
          </a:p>
        </p:txBody>
      </p:sp>
      <p:pic>
        <p:nvPicPr>
          <p:cNvPr id="6" name="Picture 5">
            <a:extLst>
              <a:ext uri="{FF2B5EF4-FFF2-40B4-BE49-F238E27FC236}">
                <a16:creationId xmlns:a16="http://schemas.microsoft.com/office/drawing/2014/main" id="{6CECB36E-A5D0-AAF2-4A32-CFD74018DCD5}"/>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78EAD4D4-A9AF-424C-8172-7CDDF4D71026}"/>
              </a:ext>
            </a:extLst>
          </p:cNvPr>
          <p:cNvSpPr txBox="1"/>
          <p:nvPr/>
        </p:nvSpPr>
        <p:spPr>
          <a:xfrm>
            <a:off x="4912940" y="2385667"/>
            <a:ext cx="6959019" cy="1569660"/>
          </a:xfrm>
          <a:prstGeom prst="rect">
            <a:avLst/>
          </a:prstGeom>
          <a:noFill/>
        </p:spPr>
        <p:txBody>
          <a:bodyPr wrap="square">
            <a:spAutoFit/>
          </a:bodyPr>
          <a:lstStyle/>
          <a:p>
            <a:pPr algn="ctr"/>
            <a:r>
              <a:rPr lang="en-US" sz="4800">
                <a:latin typeface="Avenir Next LT Pro" panose="020B0504020202020204" pitchFamily="34" charset="0"/>
              </a:rPr>
              <a:t>How do these shelters compare to a bear den?</a:t>
            </a:r>
          </a:p>
        </p:txBody>
      </p:sp>
      <p:pic>
        <p:nvPicPr>
          <p:cNvPr id="8" name="Picture 7" descr="A picture containing text, outdoor, standing, different&#10;&#10;AI-generated content may be incorrect.">
            <a:extLst>
              <a:ext uri="{FF2B5EF4-FFF2-40B4-BE49-F238E27FC236}">
                <a16:creationId xmlns:a16="http://schemas.microsoft.com/office/drawing/2014/main" id="{D6E394E3-82E6-38D8-E125-F4B986EA9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64" y="176704"/>
            <a:ext cx="4424041" cy="5987587"/>
          </a:xfrm>
          <a:prstGeom prst="rect">
            <a:avLst/>
          </a:prstGeom>
        </p:spPr>
      </p:pic>
    </p:spTree>
    <p:extLst>
      <p:ext uri="{BB962C8B-B14F-4D97-AF65-F5344CB8AC3E}">
        <p14:creationId xmlns:p14="http://schemas.microsoft.com/office/powerpoint/2010/main" val="114538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DB972-5789-9254-D5B3-111EB0F52C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8C64BF3-14D8-C295-D926-8890F617DC3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F5947B7-D9B9-5239-958F-CA485217ACC5}"/>
              </a:ext>
            </a:extLst>
          </p:cNvPr>
          <p:cNvSpPr txBox="1"/>
          <p:nvPr/>
        </p:nvSpPr>
        <p:spPr>
          <a:xfrm>
            <a:off x="11594593" y="6366393"/>
            <a:ext cx="51206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31</a:t>
            </a:r>
            <a:endParaRPr lang="en-US">
              <a:solidFill>
                <a:schemeClr val="bg1"/>
              </a:solidFill>
            </a:endParaRPr>
          </a:p>
        </p:txBody>
      </p:sp>
      <p:sp>
        <p:nvSpPr>
          <p:cNvPr id="5" name="TextBox 4">
            <a:extLst>
              <a:ext uri="{FF2B5EF4-FFF2-40B4-BE49-F238E27FC236}">
                <a16:creationId xmlns:a16="http://schemas.microsoft.com/office/drawing/2014/main" id="{F1B5A454-8FE6-6186-579A-C6BDCED38F61}"/>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3B Surviving a Storm: Elaborate</a:t>
            </a:r>
          </a:p>
        </p:txBody>
      </p:sp>
      <p:pic>
        <p:nvPicPr>
          <p:cNvPr id="3" name="Picture 2">
            <a:extLst>
              <a:ext uri="{FF2B5EF4-FFF2-40B4-BE49-F238E27FC236}">
                <a16:creationId xmlns:a16="http://schemas.microsoft.com/office/drawing/2014/main" id="{65B62F36-1730-4BBF-72F4-D624FD7153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a:extLst>
              <a:ext uri="{FF2B5EF4-FFF2-40B4-BE49-F238E27FC236}">
                <a16:creationId xmlns:a16="http://schemas.microsoft.com/office/drawing/2014/main" id="{7A1843D1-3FB9-C6D0-2D74-17B306C87B69}"/>
              </a:ext>
            </a:extLst>
          </p:cNvPr>
          <p:cNvPicPr>
            <a:picLocks noChangeAspect="1"/>
          </p:cNvPicPr>
          <p:nvPr/>
        </p:nvPicPr>
        <p:blipFill>
          <a:blip r:embed="rId5">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Tree>
    <p:extLst>
      <p:ext uri="{BB962C8B-B14F-4D97-AF65-F5344CB8AC3E}">
        <p14:creationId xmlns:p14="http://schemas.microsoft.com/office/powerpoint/2010/main" val="756989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B27A-8A0A-0716-AAF9-BB1407EB99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44605D-2483-CD6C-26ED-0E9DA8F180E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1555C00-1AD0-D9BC-1E9C-1972BD2D311C}"/>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32</a:t>
            </a:r>
            <a:endParaRPr lang="en-US">
              <a:solidFill>
                <a:schemeClr val="bg1"/>
              </a:solidFill>
            </a:endParaRPr>
          </a:p>
        </p:txBody>
      </p:sp>
      <p:sp>
        <p:nvSpPr>
          <p:cNvPr id="5" name="TextBox 4">
            <a:extLst>
              <a:ext uri="{FF2B5EF4-FFF2-40B4-BE49-F238E27FC236}">
                <a16:creationId xmlns:a16="http://schemas.microsoft.com/office/drawing/2014/main" id="{F6E87BA1-9CD9-1C06-BCFC-B9CA15FFA77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Evaluate</a:t>
            </a:r>
          </a:p>
        </p:txBody>
      </p:sp>
      <p:pic>
        <p:nvPicPr>
          <p:cNvPr id="6" name="Picture 5">
            <a:extLst>
              <a:ext uri="{FF2B5EF4-FFF2-40B4-BE49-F238E27FC236}">
                <a16:creationId xmlns:a16="http://schemas.microsoft.com/office/drawing/2014/main" id="{DE3CC50F-D4DE-51B7-137C-8F938CD086B5}"/>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7E5B7F06-3030-6111-1A95-CAAF656C5E42}"/>
              </a:ext>
            </a:extLst>
          </p:cNvPr>
          <p:cNvSpPr txBox="1"/>
          <p:nvPr/>
        </p:nvSpPr>
        <p:spPr>
          <a:xfrm>
            <a:off x="574456" y="1728679"/>
            <a:ext cx="6275288" cy="3046988"/>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a shelter that will keep a family safe and dry from severe weather.</a:t>
            </a:r>
          </a:p>
        </p:txBody>
      </p:sp>
      <p:pic>
        <p:nvPicPr>
          <p:cNvPr id="9" name="Picture 8" descr="Text&#10;&#10;AI-generated content may be incorrect.">
            <a:extLst>
              <a:ext uri="{FF2B5EF4-FFF2-40B4-BE49-F238E27FC236}">
                <a16:creationId xmlns:a16="http://schemas.microsoft.com/office/drawing/2014/main" id="{865C8658-3CC9-F07C-26F7-906288DDD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158" y="122275"/>
            <a:ext cx="4618076" cy="5975189"/>
          </a:xfrm>
          <a:prstGeom prst="rect">
            <a:avLst/>
          </a:prstGeom>
          <a:ln>
            <a:solidFill>
              <a:schemeClr val="tx1"/>
            </a:solidFill>
          </a:ln>
        </p:spPr>
      </p:pic>
      <p:pic>
        <p:nvPicPr>
          <p:cNvPr id="10" name="Picture 9" descr="A picture containing text, silhouette&#10;&#10;AI-generated content may be incorrect.">
            <a:extLst>
              <a:ext uri="{FF2B5EF4-FFF2-40B4-BE49-F238E27FC236}">
                <a16:creationId xmlns:a16="http://schemas.microsoft.com/office/drawing/2014/main" id="{CD17992D-78FA-1494-8FEB-26FDECD2F2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766" y="122275"/>
            <a:ext cx="950409" cy="1293930"/>
          </a:xfrm>
          <a:prstGeom prst="rect">
            <a:avLst/>
          </a:prstGeom>
        </p:spPr>
      </p:pic>
    </p:spTree>
    <p:extLst>
      <p:ext uri="{BB962C8B-B14F-4D97-AF65-F5344CB8AC3E}">
        <p14:creationId xmlns:p14="http://schemas.microsoft.com/office/powerpoint/2010/main" val="153594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EFF8-2661-8915-ED9C-C352C792C9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39F93F-470C-DA45-7039-CD968763F36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8BF0B6B-CC59-71E7-6F2A-FF5F3CA9CD6D}"/>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33</a:t>
            </a:r>
            <a:endParaRPr lang="en-US">
              <a:solidFill>
                <a:schemeClr val="bg1"/>
              </a:solidFill>
            </a:endParaRPr>
          </a:p>
        </p:txBody>
      </p:sp>
      <p:sp>
        <p:nvSpPr>
          <p:cNvPr id="5" name="TextBox 4">
            <a:extLst>
              <a:ext uri="{FF2B5EF4-FFF2-40B4-BE49-F238E27FC236}">
                <a16:creationId xmlns:a16="http://schemas.microsoft.com/office/drawing/2014/main" id="{DCBC1CD2-2CBC-B672-9343-6725947F823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Evaluate</a:t>
            </a:r>
          </a:p>
        </p:txBody>
      </p:sp>
      <p:pic>
        <p:nvPicPr>
          <p:cNvPr id="6" name="Picture 5">
            <a:extLst>
              <a:ext uri="{FF2B5EF4-FFF2-40B4-BE49-F238E27FC236}">
                <a16:creationId xmlns:a16="http://schemas.microsoft.com/office/drawing/2014/main" id="{47E72C32-B9CB-7A3B-18A8-69CD6F891977}"/>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E41197C6-BA91-2764-37B6-72C442712AB5}"/>
              </a:ext>
            </a:extLst>
          </p:cNvPr>
          <p:cNvSpPr txBox="1"/>
          <p:nvPr/>
        </p:nvSpPr>
        <p:spPr>
          <a:xfrm>
            <a:off x="574456" y="2325039"/>
            <a:ext cx="6275288" cy="1569660"/>
          </a:xfrm>
          <a:prstGeom prst="rect">
            <a:avLst/>
          </a:prstGeom>
          <a:noFill/>
        </p:spPr>
        <p:txBody>
          <a:bodyPr wrap="square">
            <a:spAutoFit/>
          </a:bodyPr>
          <a:lstStyle/>
          <a:p>
            <a:pPr algn="ctr"/>
            <a:r>
              <a:rPr lang="en-US" sz="4800">
                <a:latin typeface="Avenir Next LT Pro" panose="020B0504020202020204" pitchFamily="34" charset="0"/>
              </a:rPr>
              <a:t>Why do you think this is the best shelter?</a:t>
            </a:r>
          </a:p>
        </p:txBody>
      </p:sp>
      <p:pic>
        <p:nvPicPr>
          <p:cNvPr id="9" name="Picture 8" descr="Text&#10;&#10;AI-generated content may be incorrect.">
            <a:extLst>
              <a:ext uri="{FF2B5EF4-FFF2-40B4-BE49-F238E27FC236}">
                <a16:creationId xmlns:a16="http://schemas.microsoft.com/office/drawing/2014/main" id="{68241FA9-9105-1020-CEDB-DB4A306F6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158" y="122275"/>
            <a:ext cx="4618076" cy="5975189"/>
          </a:xfrm>
          <a:prstGeom prst="rect">
            <a:avLst/>
          </a:prstGeom>
          <a:ln>
            <a:solidFill>
              <a:schemeClr val="tx1"/>
            </a:solidFill>
          </a:ln>
        </p:spPr>
      </p:pic>
    </p:spTree>
    <p:extLst>
      <p:ext uri="{BB962C8B-B14F-4D97-AF65-F5344CB8AC3E}">
        <p14:creationId xmlns:p14="http://schemas.microsoft.com/office/powerpoint/2010/main" val="482080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B65D5-8995-22EB-FF8E-8392EE2CF5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01E6F7-10C5-8824-0F47-8FEBA8C3AE7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35586A3-B7E0-0855-88FD-CA276A5E7FAF}"/>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34</a:t>
            </a:r>
            <a:endParaRPr lang="en-US">
              <a:solidFill>
                <a:schemeClr val="bg1"/>
              </a:solidFill>
            </a:endParaRPr>
          </a:p>
        </p:txBody>
      </p:sp>
      <p:sp>
        <p:nvSpPr>
          <p:cNvPr id="5" name="TextBox 4">
            <a:extLst>
              <a:ext uri="{FF2B5EF4-FFF2-40B4-BE49-F238E27FC236}">
                <a16:creationId xmlns:a16="http://schemas.microsoft.com/office/drawing/2014/main" id="{A32C439C-13AC-D3A2-C290-3E9B4C3D291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Extend</a:t>
            </a:r>
          </a:p>
        </p:txBody>
      </p:sp>
      <p:pic>
        <p:nvPicPr>
          <p:cNvPr id="6" name="Picture 5">
            <a:extLst>
              <a:ext uri="{FF2B5EF4-FFF2-40B4-BE49-F238E27FC236}">
                <a16:creationId xmlns:a16="http://schemas.microsoft.com/office/drawing/2014/main" id="{7A26D9CD-0EB8-8279-5266-0747F39462ED}"/>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7" name="TextBox 6">
            <a:extLst>
              <a:ext uri="{FF2B5EF4-FFF2-40B4-BE49-F238E27FC236}">
                <a16:creationId xmlns:a16="http://schemas.microsoft.com/office/drawing/2014/main" id="{8E1EC20F-F61D-050B-D259-3392EB2639D3}"/>
              </a:ext>
            </a:extLst>
          </p:cNvPr>
          <p:cNvSpPr txBox="1"/>
          <p:nvPr/>
        </p:nvSpPr>
        <p:spPr>
          <a:xfrm>
            <a:off x="4351254" y="1961800"/>
            <a:ext cx="7372259" cy="2308324"/>
          </a:xfrm>
          <a:prstGeom prst="rect">
            <a:avLst/>
          </a:prstGeom>
          <a:noFill/>
        </p:spPr>
        <p:txBody>
          <a:bodyPr wrap="square">
            <a:spAutoFit/>
          </a:bodyPr>
          <a:lstStyle/>
          <a:p>
            <a:pPr algn="ctr"/>
            <a:r>
              <a:rPr lang="en-US" sz="4800">
                <a:latin typeface="Avenir Next LT Pro" panose="020B0504020202020204" pitchFamily="34" charset="0"/>
              </a:rPr>
              <a:t>How do humans and animals move materials to build their shelter?</a:t>
            </a:r>
          </a:p>
        </p:txBody>
      </p:sp>
      <p:pic>
        <p:nvPicPr>
          <p:cNvPr id="5122" name="Picture 2">
            <a:extLst>
              <a:ext uri="{FF2B5EF4-FFF2-40B4-BE49-F238E27FC236}">
                <a16:creationId xmlns:a16="http://schemas.microsoft.com/office/drawing/2014/main" id="{ADC16EF3-CE72-A4EE-556A-E9EB781B2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154618"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72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EB14-0A36-9A7E-8212-EA9910E2AF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25A00F-3AB7-191A-8F02-825D25A4F8B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0D17EA4-5422-2E22-13CF-A91C49232828}"/>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35</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53B513D3-33F4-CD42-7538-E340F1980FC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Extend</a:t>
            </a:r>
          </a:p>
        </p:txBody>
      </p:sp>
      <p:pic>
        <p:nvPicPr>
          <p:cNvPr id="6" name="Picture 5">
            <a:extLst>
              <a:ext uri="{FF2B5EF4-FFF2-40B4-BE49-F238E27FC236}">
                <a16:creationId xmlns:a16="http://schemas.microsoft.com/office/drawing/2014/main" id="{5A174945-E9C9-C78A-553E-22127E6F1B5B}"/>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sp>
        <p:nvSpPr>
          <p:cNvPr id="3" name="TextBox 2">
            <a:extLst>
              <a:ext uri="{FF2B5EF4-FFF2-40B4-BE49-F238E27FC236}">
                <a16:creationId xmlns:a16="http://schemas.microsoft.com/office/drawing/2014/main" id="{1CDCD6FC-364E-C216-7DFD-80788A3F92CC}"/>
              </a:ext>
            </a:extLst>
          </p:cNvPr>
          <p:cNvSpPr txBox="1"/>
          <p:nvPr/>
        </p:nvSpPr>
        <p:spPr>
          <a:xfrm>
            <a:off x="882650" y="5719233"/>
            <a:ext cx="47646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Link: </a:t>
            </a:r>
            <a:r>
              <a:rPr lang="en-US">
                <a:hlinkClick r:id="rId4"/>
              </a:rPr>
              <a:t>https://youtu.be/EztOwUzjz_4</a:t>
            </a:r>
            <a:endParaRPr lang="en-US"/>
          </a:p>
          <a:p>
            <a:endParaRPr lang="en-US"/>
          </a:p>
        </p:txBody>
      </p:sp>
      <p:pic>
        <p:nvPicPr>
          <p:cNvPr id="7" name="Picture 6">
            <a:extLst>
              <a:ext uri="{FF2B5EF4-FFF2-40B4-BE49-F238E27FC236}">
                <a16:creationId xmlns:a16="http://schemas.microsoft.com/office/drawing/2014/main" id="{18719DFA-213B-F9B6-84E2-5B0A321B69B7}"/>
              </a:ext>
            </a:extLst>
          </p:cNvPr>
          <p:cNvPicPr>
            <a:picLocks noChangeAspect="1"/>
          </p:cNvPicPr>
          <p:nvPr/>
        </p:nvPicPr>
        <p:blipFill>
          <a:blip r:embed="rId5"/>
          <a:stretch>
            <a:fillRect/>
          </a:stretch>
        </p:blipFill>
        <p:spPr>
          <a:xfrm>
            <a:off x="960437" y="289454"/>
            <a:ext cx="9710209" cy="5083175"/>
          </a:xfrm>
          <a:prstGeom prst="rect">
            <a:avLst/>
          </a:prstGeom>
        </p:spPr>
      </p:pic>
    </p:spTree>
    <p:extLst>
      <p:ext uri="{BB962C8B-B14F-4D97-AF65-F5344CB8AC3E}">
        <p14:creationId xmlns:p14="http://schemas.microsoft.com/office/powerpoint/2010/main" val="3338381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CCA2F-6FB8-3B01-F886-D72C843A3D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98D399-77AC-C272-489B-814C9315CEF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62BB12D-18B8-C642-E1C7-5F8B091E83ED}"/>
              </a:ext>
            </a:extLst>
          </p:cNvPr>
          <p:cNvSpPr txBox="1"/>
          <p:nvPr/>
        </p:nvSpPr>
        <p:spPr>
          <a:xfrm>
            <a:off x="11594593" y="6366393"/>
            <a:ext cx="51206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1D12532C-2509-4967-89A1-C87AD4E45874}"/>
              </a:ext>
            </a:extLst>
          </p:cNvPr>
          <p:cNvSpPr txBox="1"/>
          <p:nvPr/>
        </p:nvSpPr>
        <p:spPr>
          <a:xfrm>
            <a:off x="597408" y="6366393"/>
            <a:ext cx="848127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Cross-Curricular Extension</a:t>
            </a:r>
          </a:p>
        </p:txBody>
      </p:sp>
      <p:pic>
        <p:nvPicPr>
          <p:cNvPr id="6" name="Picture 5">
            <a:extLst>
              <a:ext uri="{FF2B5EF4-FFF2-40B4-BE49-F238E27FC236}">
                <a16:creationId xmlns:a16="http://schemas.microsoft.com/office/drawing/2014/main" id="{8C2FAD75-BAB3-5EA2-CCBE-CB17FCC4FF01}"/>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grpSp>
        <p:nvGrpSpPr>
          <p:cNvPr id="3" name="Group 2">
            <a:extLst>
              <a:ext uri="{FF2B5EF4-FFF2-40B4-BE49-F238E27FC236}">
                <a16:creationId xmlns:a16="http://schemas.microsoft.com/office/drawing/2014/main" id="{E2DDAF52-8F5E-1736-6F1E-E4F17C6F378E}"/>
              </a:ext>
            </a:extLst>
          </p:cNvPr>
          <p:cNvGrpSpPr/>
          <p:nvPr/>
        </p:nvGrpSpPr>
        <p:grpSpPr>
          <a:xfrm>
            <a:off x="1949300" y="220720"/>
            <a:ext cx="8293399" cy="657225"/>
            <a:chOff x="1733481" y="200089"/>
            <a:chExt cx="8293399" cy="657225"/>
          </a:xfrm>
        </p:grpSpPr>
        <p:sp>
          <p:nvSpPr>
            <p:cNvPr id="7" name="TextBox 6">
              <a:extLst>
                <a:ext uri="{FF2B5EF4-FFF2-40B4-BE49-F238E27FC236}">
                  <a16:creationId xmlns:a16="http://schemas.microsoft.com/office/drawing/2014/main" id="{6D6E6025-E065-3D32-2989-DC5DE74AAA15}"/>
                </a:ext>
              </a:extLst>
            </p:cNvPr>
            <p:cNvSpPr txBox="1"/>
            <p:nvPr/>
          </p:nvSpPr>
          <p:spPr>
            <a:xfrm>
              <a:off x="1733481" y="236313"/>
              <a:ext cx="7410519" cy="584775"/>
            </a:xfrm>
            <a:prstGeom prst="rect">
              <a:avLst/>
            </a:prstGeom>
            <a:noFill/>
          </p:spPr>
          <p:txBody>
            <a:bodyPr wrap="square">
              <a:spAutoFit/>
            </a:bodyPr>
            <a:lstStyle/>
            <a:p>
              <a:pPr algn="ctr"/>
              <a:r>
                <a:rPr lang="en-US" sz="3200" b="1">
                  <a:latin typeface="Avenir Next LT Pro"/>
                </a:rPr>
                <a:t>Optional: Cross-Curricular Extension</a:t>
              </a:r>
              <a:endParaRPr lang="en-US" sz="3200"/>
            </a:p>
          </p:txBody>
        </p:sp>
        <p:pic>
          <p:nvPicPr>
            <p:cNvPr id="8" name="Picture 7" descr="A picture containing clipart&#10;&#10;AI-generated content may be incorrect.">
              <a:extLst>
                <a:ext uri="{FF2B5EF4-FFF2-40B4-BE49-F238E27FC236}">
                  <a16:creationId xmlns:a16="http://schemas.microsoft.com/office/drawing/2014/main" id="{62D82568-4625-1D32-1763-4259C627946D}"/>
                </a:ext>
              </a:extLst>
            </p:cNvPr>
            <p:cNvPicPr>
              <a:picLocks noChangeAspect="1"/>
            </p:cNvPicPr>
            <p:nvPr/>
          </p:nvPicPr>
          <p:blipFill>
            <a:blip r:embed="rId4"/>
            <a:stretch>
              <a:fillRect/>
            </a:stretch>
          </p:blipFill>
          <p:spPr>
            <a:xfrm>
              <a:off x="9293455" y="200089"/>
              <a:ext cx="733425" cy="657225"/>
            </a:xfrm>
            <a:prstGeom prst="rect">
              <a:avLst/>
            </a:prstGeom>
          </p:spPr>
        </p:pic>
      </p:grpSp>
      <p:sp>
        <p:nvSpPr>
          <p:cNvPr id="10" name="TextBox 9">
            <a:extLst>
              <a:ext uri="{FF2B5EF4-FFF2-40B4-BE49-F238E27FC236}">
                <a16:creationId xmlns:a16="http://schemas.microsoft.com/office/drawing/2014/main" id="{C64FD1DB-512D-51F2-4F69-7B2375B9C4AE}"/>
              </a:ext>
            </a:extLst>
          </p:cNvPr>
          <p:cNvSpPr txBox="1"/>
          <p:nvPr/>
        </p:nvSpPr>
        <p:spPr>
          <a:xfrm>
            <a:off x="354111" y="2644170"/>
            <a:ext cx="6096000" cy="1569660"/>
          </a:xfrm>
          <a:prstGeom prst="rect">
            <a:avLst/>
          </a:prstGeom>
          <a:noFill/>
        </p:spPr>
        <p:txBody>
          <a:bodyPr wrap="square">
            <a:spAutoFit/>
          </a:bodyPr>
          <a:lstStyle/>
          <a:p>
            <a:pPr algn="ctr"/>
            <a:r>
              <a:rPr lang="en-US" sz="4800" b="1">
                <a:latin typeface="Avenir Next LT Pro" panose="020B0504020202020204" pitchFamily="34" charset="0"/>
              </a:rPr>
              <a:t>Weather Report-Role Play</a:t>
            </a:r>
          </a:p>
        </p:txBody>
      </p:sp>
      <p:sp>
        <p:nvSpPr>
          <p:cNvPr id="11" name="TextBox 10">
            <a:extLst>
              <a:ext uri="{FF2B5EF4-FFF2-40B4-BE49-F238E27FC236}">
                <a16:creationId xmlns:a16="http://schemas.microsoft.com/office/drawing/2014/main" id="{A3A6E803-4326-1FED-F6CD-9B99152956D1}"/>
              </a:ext>
            </a:extLst>
          </p:cNvPr>
          <p:cNvSpPr txBox="1"/>
          <p:nvPr/>
        </p:nvSpPr>
        <p:spPr>
          <a:xfrm>
            <a:off x="6770913" y="1905506"/>
            <a:ext cx="4615543" cy="3046988"/>
          </a:xfrm>
          <a:prstGeom prst="rect">
            <a:avLst/>
          </a:prstGeom>
          <a:noFill/>
        </p:spPr>
        <p:txBody>
          <a:bodyPr wrap="square">
            <a:spAutoFit/>
          </a:bodyPr>
          <a:lstStyle/>
          <a:p>
            <a:pPr marL="685800" indent="-685800">
              <a:buFont typeface="Arial" panose="020B0604020202020204" pitchFamily="34" charset="0"/>
              <a:buChar char="•"/>
            </a:pPr>
            <a:r>
              <a:rPr lang="en-US" sz="4800">
                <a:latin typeface="Avenir Next LT Pro"/>
              </a:rPr>
              <a:t>Include type of weather</a:t>
            </a:r>
          </a:p>
          <a:p>
            <a:pPr marL="685800" indent="-685800">
              <a:buFont typeface="Arial" panose="020B0604020202020204" pitchFamily="34" charset="0"/>
              <a:buChar char="•"/>
            </a:pPr>
            <a:r>
              <a:rPr lang="en-US" sz="4800">
                <a:latin typeface="Avenir Next LT Pro"/>
              </a:rPr>
              <a:t>Include how to prepare</a:t>
            </a:r>
            <a:endParaRPr lang="en-US" sz="4800"/>
          </a:p>
        </p:txBody>
      </p:sp>
    </p:spTree>
    <p:extLst>
      <p:ext uri="{BB962C8B-B14F-4D97-AF65-F5344CB8AC3E}">
        <p14:creationId xmlns:p14="http://schemas.microsoft.com/office/powerpoint/2010/main" val="3915186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090BA-101F-DE33-47A7-83E51E4C18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3A38F3-BEF8-DF7E-AFED-2042CE1FADC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B1B3F62-998A-D1D1-B975-037064432C7F}"/>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CAEA24C0-AA8A-5F26-6ED2-1837E682EEBD}"/>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pic>
        <p:nvPicPr>
          <p:cNvPr id="6" name="Picture 5">
            <a:extLst>
              <a:ext uri="{FF2B5EF4-FFF2-40B4-BE49-F238E27FC236}">
                <a16:creationId xmlns:a16="http://schemas.microsoft.com/office/drawing/2014/main" id="{17D4C6CC-7287-7D5D-5B7F-63196E6B3B88}"/>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grpSp>
        <p:nvGrpSpPr>
          <p:cNvPr id="7" name="Group 6">
            <a:extLst>
              <a:ext uri="{FF2B5EF4-FFF2-40B4-BE49-F238E27FC236}">
                <a16:creationId xmlns:a16="http://schemas.microsoft.com/office/drawing/2014/main" id="{D479E289-186E-3574-79A6-058268D2AA5B}"/>
              </a:ext>
            </a:extLst>
          </p:cNvPr>
          <p:cNvGrpSpPr/>
          <p:nvPr/>
        </p:nvGrpSpPr>
        <p:grpSpPr>
          <a:xfrm>
            <a:off x="6091306" y="351946"/>
            <a:ext cx="5275006" cy="5371519"/>
            <a:chOff x="6100916" y="521110"/>
            <a:chExt cx="5275006" cy="5371519"/>
          </a:xfrm>
        </p:grpSpPr>
        <p:sp>
          <p:nvSpPr>
            <p:cNvPr id="8" name="TextBox 7">
              <a:extLst>
                <a:ext uri="{FF2B5EF4-FFF2-40B4-BE49-F238E27FC236}">
                  <a16:creationId xmlns:a16="http://schemas.microsoft.com/office/drawing/2014/main" id="{2CDCE28F-745F-8418-1819-69BE253C010B}"/>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What is Severe Weather? </a:t>
              </a:r>
              <a:r>
                <a:rPr lang="en-US" sz="3200">
                  <a:latin typeface="Avenir Next LT Pro"/>
                </a:rPr>
                <a:t>by Jennifer Boothroyd</a:t>
              </a:r>
              <a:endParaRPr lang="en-US" sz="2400"/>
            </a:p>
          </p:txBody>
        </p:sp>
        <p:sp>
          <p:nvSpPr>
            <p:cNvPr id="9" name="TextBox 8">
              <a:extLst>
                <a:ext uri="{FF2B5EF4-FFF2-40B4-BE49-F238E27FC236}">
                  <a16:creationId xmlns:a16="http://schemas.microsoft.com/office/drawing/2014/main" id="{921C00E5-AE62-459E-4889-9D66BB127E6B}"/>
                </a:ext>
              </a:extLst>
            </p:cNvPr>
            <p:cNvSpPr txBox="1"/>
            <p:nvPr/>
          </p:nvSpPr>
          <p:spPr>
            <a:xfrm>
              <a:off x="6100916" y="1860756"/>
              <a:ext cx="515210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r>
                <a:rPr lang="en-US" sz="2800">
                  <a:latin typeface="Avenir Next LT Pro"/>
                </a:rPr>
                <a:t>Link to book on Epic!: </a:t>
              </a:r>
              <a:r>
                <a:rPr lang="en-US" sz="2800">
                  <a:latin typeface="Avenir Next LT Pro"/>
                  <a:hlinkClick r:id="rId4"/>
                </a:rPr>
                <a:t>What is Severe Weather? By Jennifer Boothroyd</a:t>
              </a:r>
              <a:endParaRPr lang="en-US" sz="2800">
                <a:effectLst/>
                <a:latin typeface="Segoe UI" panose="020B0502040204020203" pitchFamily="34" charset="0"/>
              </a:endParaRPr>
            </a:p>
            <a:p>
              <a:r>
                <a:rPr lang="en-US" sz="1200" i="1">
                  <a:latin typeface="Avenir Next LT Pro"/>
                </a:rPr>
                <a:t>Available for free to classroom teachers on Epic! (</a:t>
              </a:r>
              <a:r>
                <a:rPr lang="en-US" sz="1200" i="1">
                  <a:latin typeface="Avenir Next LT Pro"/>
                  <a:hlinkClick r:id="rId5"/>
                </a:rPr>
                <a:t>login required</a:t>
              </a:r>
              <a:r>
                <a:rPr lang="en-US" sz="1200" i="1">
                  <a:latin typeface="Avenir Next LT Pro"/>
                </a:rPr>
                <a:t>)</a:t>
              </a:r>
              <a:endParaRPr lang="en-US" i="1"/>
            </a:p>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latin typeface="Avenir Next LT Pro"/>
                  <a:hlinkClick r:id="rId6"/>
                </a:rPr>
                <a:t>https://youtu.be/mqG-prBYH7A?si=QgrYm7DjNQF7k1vX</a:t>
              </a:r>
              <a:endParaRPr lang="en-US">
                <a:latin typeface="Avenir Next LT Pro"/>
              </a:endParaRPr>
            </a:p>
          </p:txBody>
        </p:sp>
      </p:grpSp>
      <p:pic>
        <p:nvPicPr>
          <p:cNvPr id="1026" name="Picture 2" descr="What Is Severe Weather? (First Step Nonfiction ― Let's Watch the ...">
            <a:extLst>
              <a:ext uri="{FF2B5EF4-FFF2-40B4-BE49-F238E27FC236}">
                <a16:creationId xmlns:a16="http://schemas.microsoft.com/office/drawing/2014/main" id="{A6D34821-8EAC-8E68-437D-4B49516CCD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11" y="215572"/>
            <a:ext cx="5084906" cy="580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25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07387-084E-03DA-2E79-3E326C45B0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D56D98-592B-CE1A-6CE8-3316C60E407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84E8CEA-DDCD-38BE-A6B8-51E451245D1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D64B1B83-41BA-A20E-21B0-B9F502F054A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sp>
        <p:nvSpPr>
          <p:cNvPr id="12" name="TextBox 11">
            <a:extLst>
              <a:ext uri="{FF2B5EF4-FFF2-40B4-BE49-F238E27FC236}">
                <a16:creationId xmlns:a16="http://schemas.microsoft.com/office/drawing/2014/main" id="{B0661869-C350-C707-47DD-729D473D7629}"/>
              </a:ext>
            </a:extLst>
          </p:cNvPr>
          <p:cNvSpPr txBox="1"/>
          <p:nvPr/>
        </p:nvSpPr>
        <p:spPr>
          <a:xfrm>
            <a:off x="852135" y="1966762"/>
            <a:ext cx="6612418" cy="2308324"/>
          </a:xfrm>
          <a:prstGeom prst="rect">
            <a:avLst/>
          </a:prstGeom>
          <a:noFill/>
        </p:spPr>
        <p:txBody>
          <a:bodyPr wrap="square">
            <a:spAutoFit/>
          </a:bodyPr>
          <a:lstStyle/>
          <a:p>
            <a:pPr algn="ctr"/>
            <a:r>
              <a:rPr lang="en-US" sz="4800">
                <a:latin typeface="Avenir Next LT Pro" panose="020B0504020202020204" pitchFamily="34" charset="0"/>
              </a:rPr>
              <a:t>How do we know unsafe weather is coming?</a:t>
            </a:r>
          </a:p>
        </p:txBody>
      </p:sp>
      <p:pic>
        <p:nvPicPr>
          <p:cNvPr id="6" name="Picture 5">
            <a:extLst>
              <a:ext uri="{FF2B5EF4-FFF2-40B4-BE49-F238E27FC236}">
                <a16:creationId xmlns:a16="http://schemas.microsoft.com/office/drawing/2014/main" id="{882B506F-BA65-DDBE-0CFE-B5C700CD2F27}"/>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pic>
        <p:nvPicPr>
          <p:cNvPr id="4098" name="Picture 2" descr="071109&amp;#32;prarie&amp;#32;sunrise-49">
            <a:extLst>
              <a:ext uri="{FF2B5EF4-FFF2-40B4-BE49-F238E27FC236}">
                <a16:creationId xmlns:a16="http://schemas.microsoft.com/office/drawing/2014/main" id="{ED850C76-1A73-BF21-115F-D6AC58E5D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657" y="0"/>
            <a:ext cx="4158343" cy="62418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133766" y="55448"/>
            <a:ext cx="3744368" cy="890817"/>
          </a:xfrm>
          <a:prstGeom prst="rect">
            <a:avLst/>
          </a:prstGeom>
        </p:spPr>
      </p:pic>
    </p:spTree>
    <p:extLst>
      <p:ext uri="{BB962C8B-B14F-4D97-AF65-F5344CB8AC3E}">
        <p14:creationId xmlns:p14="http://schemas.microsoft.com/office/powerpoint/2010/main" val="194740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EE6DA-58E5-94D9-44E2-E719196501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32F936-2195-C66B-068C-334124CEB49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CD3AADA-0BCC-E0D7-2231-CB39D1A8718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E8AE518A-C653-25F2-9896-51CED631503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sp>
        <p:nvSpPr>
          <p:cNvPr id="12" name="TextBox 11">
            <a:extLst>
              <a:ext uri="{FF2B5EF4-FFF2-40B4-BE49-F238E27FC236}">
                <a16:creationId xmlns:a16="http://schemas.microsoft.com/office/drawing/2014/main" id="{4DE8F83C-0972-BEDE-8B31-F1BA8EF6CC25}"/>
              </a:ext>
            </a:extLst>
          </p:cNvPr>
          <p:cNvSpPr txBox="1"/>
          <p:nvPr/>
        </p:nvSpPr>
        <p:spPr>
          <a:xfrm>
            <a:off x="4721135" y="1592471"/>
            <a:ext cx="6908073" cy="3046988"/>
          </a:xfrm>
          <a:prstGeom prst="rect">
            <a:avLst/>
          </a:prstGeom>
          <a:noFill/>
        </p:spPr>
        <p:txBody>
          <a:bodyPr wrap="square">
            <a:spAutoFit/>
          </a:bodyPr>
          <a:lstStyle/>
          <a:p>
            <a:pPr algn="ctr"/>
            <a:r>
              <a:rPr lang="en-US" sz="4800">
                <a:latin typeface="Avenir Next LT Pro" panose="020B0504020202020204" pitchFamily="34" charset="0"/>
              </a:rPr>
              <a:t>Can we tell by how the sky changes?</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does it look like?</a:t>
            </a:r>
          </a:p>
        </p:txBody>
      </p:sp>
      <p:pic>
        <p:nvPicPr>
          <p:cNvPr id="6" name="Picture 5">
            <a:extLst>
              <a:ext uri="{FF2B5EF4-FFF2-40B4-BE49-F238E27FC236}">
                <a16:creationId xmlns:a16="http://schemas.microsoft.com/office/drawing/2014/main" id="{03A81961-CD25-3A1C-C7FF-C95AE0BE1C57}"/>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pic>
        <p:nvPicPr>
          <p:cNvPr id="2050" name="Picture 2" descr="082010&amp;#32;Storm&amp;#32;clouds-16">
            <a:extLst>
              <a:ext uri="{FF2B5EF4-FFF2-40B4-BE49-F238E27FC236}">
                <a16:creationId xmlns:a16="http://schemas.microsoft.com/office/drawing/2014/main" id="{2F351B3E-85FB-6A2E-6646-2814F783A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58343" cy="62418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3979423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B031-DC82-9D68-3114-D64D4C2A9B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DC9495-38E2-609B-3FEB-1C51EBB1442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C7374C1-3B31-B0B5-4D00-815B00E5D90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E2BBC3F4-1A99-0C30-A742-67C4B8589E3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sp>
        <p:nvSpPr>
          <p:cNvPr id="12" name="TextBox 11">
            <a:extLst>
              <a:ext uri="{FF2B5EF4-FFF2-40B4-BE49-F238E27FC236}">
                <a16:creationId xmlns:a16="http://schemas.microsoft.com/office/drawing/2014/main" id="{D7924492-FF2F-2104-B460-501D4BA61D0C}"/>
              </a:ext>
            </a:extLst>
          </p:cNvPr>
          <p:cNvSpPr txBox="1"/>
          <p:nvPr/>
        </p:nvSpPr>
        <p:spPr>
          <a:xfrm>
            <a:off x="4996544" y="1594215"/>
            <a:ext cx="6157832" cy="3046988"/>
          </a:xfrm>
          <a:prstGeom prst="rect">
            <a:avLst/>
          </a:prstGeom>
          <a:noFill/>
        </p:spPr>
        <p:txBody>
          <a:bodyPr wrap="square">
            <a:spAutoFit/>
          </a:bodyPr>
          <a:lstStyle/>
          <a:p>
            <a:pPr algn="ctr"/>
            <a:r>
              <a:rPr lang="en-US" sz="4800">
                <a:latin typeface="Avenir Next LT Pro" panose="020B0504020202020204" pitchFamily="34" charset="0"/>
              </a:rPr>
              <a:t>Is there anything that can warn us in advance that a storm is coming?</a:t>
            </a:r>
          </a:p>
        </p:txBody>
      </p:sp>
      <p:pic>
        <p:nvPicPr>
          <p:cNvPr id="6" name="Picture 5">
            <a:extLst>
              <a:ext uri="{FF2B5EF4-FFF2-40B4-BE49-F238E27FC236}">
                <a16:creationId xmlns:a16="http://schemas.microsoft.com/office/drawing/2014/main" id="{A726C675-A1A7-B948-1608-1079AA9A411F}"/>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pic>
        <p:nvPicPr>
          <p:cNvPr id="7" name="Graphic 6" descr="Warning with solid fill">
            <a:extLst>
              <a:ext uri="{FF2B5EF4-FFF2-40B4-BE49-F238E27FC236}">
                <a16:creationId xmlns:a16="http://schemas.microsoft.com/office/drawing/2014/main" id="{337588C8-1DA8-EF41-E8D6-539EE5471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7286" y="1625861"/>
            <a:ext cx="3015342" cy="3015342"/>
          </a:xfrm>
          <a:prstGeom prst="rect">
            <a:avLst/>
          </a:prstGeom>
        </p:spPr>
      </p:pic>
      <p:pic>
        <p:nvPicPr>
          <p:cNvPr id="8" name="Picture 7" descr="A picture containing graphical user interface&#10;&#10;AI-generated content may be incorrect.">
            <a:extLst>
              <a:ext uri="{FF2B5EF4-FFF2-40B4-BE49-F238E27FC236}">
                <a16:creationId xmlns:a16="http://schemas.microsoft.com/office/drawing/2014/main" id="{BB270A6B-1F15-B239-8CA1-BB0D3707C7A3}"/>
              </a:ext>
            </a:extLst>
          </p:cNvPr>
          <p:cNvPicPr>
            <a:picLocks noChangeAspect="1"/>
          </p:cNvPicPr>
          <p:nvPr/>
        </p:nvPicPr>
        <p:blipFill>
          <a:blip r:embed="rId6">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351826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57A3-5B1E-E9C6-4647-F81DDE243D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30BA9F-C4FD-241A-CB64-88EB3C5A7FA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EF10652-5F9B-B68A-BBEF-B204AD7DACB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983C7410-37ED-4C82-BFCB-53435A1D344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sp>
        <p:nvSpPr>
          <p:cNvPr id="12" name="TextBox 11">
            <a:extLst>
              <a:ext uri="{FF2B5EF4-FFF2-40B4-BE49-F238E27FC236}">
                <a16:creationId xmlns:a16="http://schemas.microsoft.com/office/drawing/2014/main" id="{FDF7C84A-602B-24C6-EC20-261B6B6932E4}"/>
              </a:ext>
            </a:extLst>
          </p:cNvPr>
          <p:cNvSpPr txBox="1"/>
          <p:nvPr/>
        </p:nvSpPr>
        <p:spPr>
          <a:xfrm>
            <a:off x="354821" y="1719754"/>
            <a:ext cx="7003643" cy="4708981"/>
          </a:xfrm>
          <a:prstGeom prst="rect">
            <a:avLst/>
          </a:prstGeom>
          <a:noFill/>
        </p:spPr>
        <p:txBody>
          <a:bodyPr wrap="square" lIns="91440" tIns="45720" rIns="91440" bIns="45720" anchor="t">
            <a:spAutoFit/>
          </a:bodyPr>
          <a:lstStyle/>
          <a:p>
            <a:r>
              <a:rPr lang="en-US" sz="2800">
                <a:latin typeface="Avenir Next LT Pro"/>
              </a:rPr>
              <a:t>The wind blows fast</a:t>
            </a:r>
          </a:p>
          <a:p>
            <a:r>
              <a:rPr lang="en-US" sz="2800">
                <a:latin typeface="Avenir Next LT Pro"/>
              </a:rPr>
              <a:t>We look and see,</a:t>
            </a:r>
          </a:p>
          <a:p>
            <a:r>
              <a:rPr lang="en-US" sz="2800">
                <a:latin typeface="Avenir Next LT Pro"/>
              </a:rPr>
              <a:t>The sky turns dark</a:t>
            </a:r>
          </a:p>
          <a:p>
            <a:r>
              <a:rPr lang="en-US" sz="2800">
                <a:latin typeface="Avenir Next LT Pro"/>
              </a:rPr>
              <a:t>For bears and me.</a:t>
            </a:r>
          </a:p>
          <a:p>
            <a:r>
              <a:rPr lang="en-US" sz="2800">
                <a:latin typeface="Avenir Next LT Pro"/>
              </a:rPr>
              <a:t>The air is cold</a:t>
            </a:r>
          </a:p>
          <a:p>
            <a:r>
              <a:rPr lang="en-US" sz="2800">
                <a:latin typeface="Avenir Next LT Pro"/>
              </a:rPr>
              <a:t>Safe home we run.</a:t>
            </a:r>
          </a:p>
          <a:p>
            <a:r>
              <a:rPr lang="en-US" sz="2800">
                <a:latin typeface="Avenir Next LT Pro"/>
              </a:rPr>
              <a:t>Bears are safe,</a:t>
            </a:r>
          </a:p>
          <a:p>
            <a:r>
              <a:rPr lang="en-US" sz="2800">
                <a:latin typeface="Avenir Next LT Pro"/>
              </a:rPr>
              <a:t>In their den when the storm is done.</a:t>
            </a:r>
          </a:p>
          <a:p>
            <a:endParaRPr lang="en-US" sz="2800">
              <a:latin typeface="Avenir Next LT Pro" panose="020B0504020202020204" pitchFamily="34" charset="0"/>
            </a:endParaRPr>
          </a:p>
          <a:p>
            <a:pPr algn="ctr"/>
            <a:endParaRPr lang="en-US" sz="4800">
              <a:latin typeface="Avenir Next LT Pro" panose="020B0504020202020204" pitchFamily="34" charset="0"/>
            </a:endParaRPr>
          </a:p>
        </p:txBody>
      </p:sp>
      <p:pic>
        <p:nvPicPr>
          <p:cNvPr id="6" name="Picture 5">
            <a:extLst>
              <a:ext uri="{FF2B5EF4-FFF2-40B4-BE49-F238E27FC236}">
                <a16:creationId xmlns:a16="http://schemas.microsoft.com/office/drawing/2014/main" id="{D3EDA1DB-30BD-86A8-449D-A81D5097605E}"/>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pic>
        <p:nvPicPr>
          <p:cNvPr id="3" name="Picture 2" descr="A picture containing text&#10;&#10;AI-generated content may be incorrect.">
            <a:extLst>
              <a:ext uri="{FF2B5EF4-FFF2-40B4-BE49-F238E27FC236}">
                <a16:creationId xmlns:a16="http://schemas.microsoft.com/office/drawing/2014/main" id="{654BA246-4114-4BA2-471C-FB9D11F0F537}"/>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56109" y="122275"/>
            <a:ext cx="1194816" cy="1205896"/>
          </a:xfrm>
          <a:prstGeom prst="rect">
            <a:avLst/>
          </a:prstGeom>
        </p:spPr>
      </p:pic>
      <p:pic>
        <p:nvPicPr>
          <p:cNvPr id="8" name="Picture 7" descr="A picture containing text&#10;&#10;AI-generated content may be incorrect.">
            <a:extLst>
              <a:ext uri="{FF2B5EF4-FFF2-40B4-BE49-F238E27FC236}">
                <a16:creationId xmlns:a16="http://schemas.microsoft.com/office/drawing/2014/main" id="{72E6DCF8-A9F7-CF0A-6B93-893BD6A8D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072" y="122275"/>
            <a:ext cx="4624162" cy="5984209"/>
          </a:xfrm>
          <a:prstGeom prst="rect">
            <a:avLst/>
          </a:prstGeom>
          <a:ln>
            <a:solidFill>
              <a:schemeClr val="tx1"/>
            </a:solidFill>
          </a:ln>
        </p:spPr>
      </p:pic>
      <p:sp>
        <p:nvSpPr>
          <p:cNvPr id="10" name="TextBox 9">
            <a:extLst>
              <a:ext uri="{FF2B5EF4-FFF2-40B4-BE49-F238E27FC236}">
                <a16:creationId xmlns:a16="http://schemas.microsoft.com/office/drawing/2014/main" id="{21268899-5A2D-DDFE-3D0C-605E3E73A15D}"/>
              </a:ext>
            </a:extLst>
          </p:cNvPr>
          <p:cNvSpPr txBox="1"/>
          <p:nvPr/>
        </p:nvSpPr>
        <p:spPr>
          <a:xfrm>
            <a:off x="1542950" y="371280"/>
            <a:ext cx="2878074"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Be Prepared</a:t>
            </a:r>
            <a:endParaRPr lang="en-US" sz="4000"/>
          </a:p>
        </p:txBody>
      </p:sp>
    </p:spTree>
    <p:extLst>
      <p:ext uri="{BB962C8B-B14F-4D97-AF65-F5344CB8AC3E}">
        <p14:creationId xmlns:p14="http://schemas.microsoft.com/office/powerpoint/2010/main" val="382655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A215-8129-649E-A324-D011645C40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FD5B35-1638-378C-102D-55311C9C33B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7FAA11B-614E-7ADE-03E3-E2EBB9F39197}"/>
              </a:ext>
            </a:extLst>
          </p:cNvPr>
          <p:cNvSpPr txBox="1"/>
          <p:nvPr/>
        </p:nvSpPr>
        <p:spPr>
          <a:xfrm>
            <a:off x="11795759" y="6366393"/>
            <a:ext cx="310897" cy="369332"/>
          </a:xfrm>
          <a:prstGeom prst="rect">
            <a:avLst/>
          </a:prstGeom>
          <a:noFill/>
        </p:spPr>
        <p:txBody>
          <a:bodyPr wrap="square" lIns="91440" tIns="45720" rIns="91440" bIns="45720" rtlCol="0" anchor="t">
            <a:spAutoFit/>
          </a:bodyPr>
          <a:lstStyle/>
          <a:p>
            <a:r>
              <a:rPr lang="en-US">
                <a:solidFill>
                  <a:schemeClr val="bg1"/>
                </a:solidFill>
                <a:latin typeface="Avenir Next LT Pro"/>
              </a:rPr>
              <a:t>9</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B6DD0908-EB08-23E2-5908-FF2B4E712A4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3C Surviving a Storm: Engage</a:t>
            </a:r>
          </a:p>
        </p:txBody>
      </p:sp>
      <p:sp>
        <p:nvSpPr>
          <p:cNvPr id="12" name="TextBox 11">
            <a:extLst>
              <a:ext uri="{FF2B5EF4-FFF2-40B4-BE49-F238E27FC236}">
                <a16:creationId xmlns:a16="http://schemas.microsoft.com/office/drawing/2014/main" id="{EAB39456-A481-871F-FA45-188B571FEF08}"/>
              </a:ext>
            </a:extLst>
          </p:cNvPr>
          <p:cNvSpPr txBox="1"/>
          <p:nvPr/>
        </p:nvSpPr>
        <p:spPr>
          <a:xfrm>
            <a:off x="238404" y="1328171"/>
            <a:ext cx="7003643" cy="2985433"/>
          </a:xfrm>
          <a:prstGeom prst="rect">
            <a:avLst/>
          </a:prstGeom>
          <a:noFill/>
        </p:spPr>
        <p:txBody>
          <a:bodyPr wrap="square" lIns="91440" tIns="45720" rIns="91440" bIns="45720" anchor="t">
            <a:spAutoFit/>
          </a:bodyPr>
          <a:lstStyle/>
          <a:p>
            <a:endParaRPr lang="en-US" sz="2800">
              <a:latin typeface="Avenir Next LT Pro" panose="020B0504020202020204" pitchFamily="34" charset="0"/>
            </a:endParaRPr>
          </a:p>
          <a:p>
            <a:r>
              <a:rPr lang="en-US" sz="2800">
                <a:latin typeface="Avenir Next LT Pro"/>
              </a:rPr>
              <a:t>What kind of weather is in this photo?</a:t>
            </a:r>
          </a:p>
          <a:p>
            <a:endParaRPr lang="en-US" sz="2800">
              <a:latin typeface="Avenir Next LT Pro"/>
            </a:endParaRPr>
          </a:p>
          <a:p>
            <a:r>
              <a:rPr lang="en-US" sz="2800">
                <a:latin typeface="Avenir Next LT Pro"/>
              </a:rPr>
              <a:t>How can we tell that unsafe weather is coming?</a:t>
            </a:r>
          </a:p>
          <a:p>
            <a:pPr algn="ctr"/>
            <a:endParaRPr lang="en-US" sz="4800">
              <a:latin typeface="Avenir Next LT Pro" panose="020B0504020202020204" pitchFamily="34" charset="0"/>
            </a:endParaRPr>
          </a:p>
        </p:txBody>
      </p:sp>
      <p:pic>
        <p:nvPicPr>
          <p:cNvPr id="6" name="Picture 5">
            <a:extLst>
              <a:ext uri="{FF2B5EF4-FFF2-40B4-BE49-F238E27FC236}">
                <a16:creationId xmlns:a16="http://schemas.microsoft.com/office/drawing/2014/main" id="{97E658EF-B558-978A-0A42-3C67586F7F20}"/>
              </a:ext>
            </a:extLst>
          </p:cNvPr>
          <p:cNvPicPr>
            <a:picLocks noChangeAspect="1"/>
          </p:cNvPicPr>
          <p:nvPr/>
        </p:nvPicPr>
        <p:blipFill>
          <a:blip r:embed="rId3">
            <a:extLst>
              <a:ext uri="{28A0092B-C50C-407E-A947-70E740481C1C}">
                <a14:useLocalDpi xmlns:a14="http://schemas.microsoft.com/office/drawing/2010/main" val="0"/>
              </a:ext>
            </a:extLst>
          </a:blip>
          <a:srcRect l="19039" t="10514" r="9426" b="6596"/>
          <a:stretch/>
        </p:blipFill>
        <p:spPr>
          <a:xfrm>
            <a:off x="133766" y="6299565"/>
            <a:ext cx="440690" cy="502987"/>
          </a:xfrm>
          <a:prstGeom prst="rect">
            <a:avLst/>
          </a:prstGeom>
        </p:spPr>
      </p:pic>
      <p:pic>
        <p:nvPicPr>
          <p:cNvPr id="3" name="Picture 2" descr="A picture containing text&#10;&#10;AI-generated content may be incorrect.">
            <a:extLst>
              <a:ext uri="{FF2B5EF4-FFF2-40B4-BE49-F238E27FC236}">
                <a16:creationId xmlns:a16="http://schemas.microsoft.com/office/drawing/2014/main" id="{BA03BC95-2308-BFE2-836D-6C404DEC8C57}"/>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56109" y="122275"/>
            <a:ext cx="1194816" cy="1205896"/>
          </a:xfrm>
          <a:prstGeom prst="rect">
            <a:avLst/>
          </a:prstGeom>
        </p:spPr>
      </p:pic>
      <p:pic>
        <p:nvPicPr>
          <p:cNvPr id="8" name="Picture 7" descr="A picture containing text&#10;&#10;AI-generated content may be incorrect.">
            <a:extLst>
              <a:ext uri="{FF2B5EF4-FFF2-40B4-BE49-F238E27FC236}">
                <a16:creationId xmlns:a16="http://schemas.microsoft.com/office/drawing/2014/main" id="{287015B5-F8A2-1D0B-2097-EFE6ABD19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072" y="122275"/>
            <a:ext cx="4624162" cy="5984209"/>
          </a:xfrm>
          <a:prstGeom prst="rect">
            <a:avLst/>
          </a:prstGeom>
          <a:ln>
            <a:solidFill>
              <a:schemeClr val="tx1"/>
            </a:solidFill>
          </a:ln>
        </p:spPr>
      </p:pic>
      <p:sp>
        <p:nvSpPr>
          <p:cNvPr id="10" name="TextBox 9">
            <a:extLst>
              <a:ext uri="{FF2B5EF4-FFF2-40B4-BE49-F238E27FC236}">
                <a16:creationId xmlns:a16="http://schemas.microsoft.com/office/drawing/2014/main" id="{AE6CF8FB-E7EF-865C-3B8B-4610EAB35233}"/>
              </a:ext>
            </a:extLst>
          </p:cNvPr>
          <p:cNvSpPr txBox="1"/>
          <p:nvPr/>
        </p:nvSpPr>
        <p:spPr>
          <a:xfrm>
            <a:off x="1542950" y="371280"/>
            <a:ext cx="2878074"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Be Prepared</a:t>
            </a:r>
            <a:endParaRPr lang="en-US" sz="4000"/>
          </a:p>
        </p:txBody>
      </p:sp>
    </p:spTree>
    <p:extLst>
      <p:ext uri="{BB962C8B-B14F-4D97-AF65-F5344CB8AC3E}">
        <p14:creationId xmlns:p14="http://schemas.microsoft.com/office/powerpoint/2010/main" val="3911444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35</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4</cp:revision>
  <dcterms:created xsi:type="dcterms:W3CDTF">2025-06-20T13:24:55Z</dcterms:created>
  <dcterms:modified xsi:type="dcterms:W3CDTF">2025-07-18T16:32:28Z</dcterms:modified>
</cp:coreProperties>
</file>