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7" r:id="rId2"/>
    <p:sldId id="301" r:id="rId3"/>
    <p:sldId id="299" r:id="rId4"/>
    <p:sldId id="302" r:id="rId5"/>
    <p:sldId id="303" r:id="rId6"/>
    <p:sldId id="304" r:id="rId7"/>
    <p:sldId id="305" r:id="rId8"/>
    <p:sldId id="306" r:id="rId9"/>
    <p:sldId id="307" r:id="rId10"/>
    <p:sldId id="308" r:id="rId11"/>
    <p:sldId id="309" r:id="rId12"/>
    <p:sldId id="352" r:id="rId13"/>
    <p:sldId id="310" r:id="rId14"/>
    <p:sldId id="311" r:id="rId15"/>
    <p:sldId id="313" r:id="rId16"/>
    <p:sldId id="312" r:id="rId17"/>
    <p:sldId id="314" r:id="rId18"/>
    <p:sldId id="315"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29" r:id="rId33"/>
    <p:sldId id="330" r:id="rId34"/>
    <p:sldId id="331" r:id="rId35"/>
    <p:sldId id="332" r:id="rId36"/>
    <p:sldId id="333" r:id="rId37"/>
    <p:sldId id="334" r:id="rId38"/>
    <p:sldId id="335" r:id="rId39"/>
    <p:sldId id="336" r:id="rId40"/>
    <p:sldId id="337" r:id="rId41"/>
    <p:sldId id="338" r:id="rId42"/>
    <p:sldId id="339" r:id="rId43"/>
    <p:sldId id="340" r:id="rId44"/>
    <p:sldId id="341" r:id="rId45"/>
    <p:sldId id="342" r:id="rId46"/>
    <p:sldId id="343" r:id="rId47"/>
    <p:sldId id="350" r:id="rId48"/>
    <p:sldId id="353" r:id="rId49"/>
    <p:sldId id="344" r:id="rId50"/>
    <p:sldId id="345" r:id="rId51"/>
    <p:sldId id="346" r:id="rId52"/>
    <p:sldId id="347" r:id="rId53"/>
    <p:sldId id="348" r:id="rId54"/>
    <p:sldId id="349" r:id="rId55"/>
    <p:sldId id="354" r:id="rId56"/>
    <p:sldId id="355" r:id="rId57"/>
    <p:sldId id="35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4C9EF"/>
    <a:srgbClr val="C5E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5D40F-E02A-7651-FEFC-E872039E4EA5}" v="57" dt="2025-07-15T14:59:10.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787" autoAdjust="0"/>
  </p:normalViewPr>
  <p:slideViewPr>
    <p:cSldViewPr snapToGrid="0">
      <p:cViewPr varScale="1">
        <p:scale>
          <a:sx n="84" d="100"/>
          <a:sy n="84" d="100"/>
        </p:scale>
        <p:origin x="163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E4782-8056-43B2-A6C2-BFE71FDD3D00}"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C30F4-74CB-4C2D-A5C4-023BAF67759A}" type="slidenum">
              <a:rPr lang="en-US" smtClean="0"/>
              <a:t>‹#›</a:t>
            </a:fld>
            <a:endParaRPr lang="en-US"/>
          </a:p>
        </p:txBody>
      </p:sp>
    </p:spTree>
    <p:extLst>
      <p:ext uri="{BB962C8B-B14F-4D97-AF65-F5344CB8AC3E}">
        <p14:creationId xmlns:p14="http://schemas.microsoft.com/office/powerpoint/2010/main" val="1385817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05BC6-4226-F2E1-09D7-2A2ECD827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295E5-CC4E-9DF9-0BBF-1532C6FEA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0047C1-2652-AC94-6C4A-5CE8C827A2C5}"/>
              </a:ext>
            </a:extLst>
          </p:cNvPr>
          <p:cNvSpPr>
            <a:spLocks noGrp="1"/>
          </p:cNvSpPr>
          <p:nvPr>
            <p:ph type="body" idx="1"/>
          </p:nvPr>
        </p:nvSpPr>
        <p:spPr/>
        <p:txBody>
          <a:bodyPr/>
          <a:lstStyle/>
          <a:p>
            <a:r>
              <a:rPr lang="en-US" dirty="0"/>
              <a:t>Collect additional data and determine when it will be filled out each day.</a:t>
            </a:r>
          </a:p>
        </p:txBody>
      </p:sp>
      <p:sp>
        <p:nvSpPr>
          <p:cNvPr id="4" name="Slide Number Placeholder 3">
            <a:extLst>
              <a:ext uri="{FF2B5EF4-FFF2-40B4-BE49-F238E27FC236}">
                <a16:creationId xmlns:a16="http://schemas.microsoft.com/office/drawing/2014/main" id="{B02632F8-37F2-A2C5-2ABB-74D8B04A2406}"/>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553460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4CB88-537E-BC58-E3BA-C0C5B9C17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0461FE-FDA4-E80A-D32D-FA0137744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AD458-0F37-A7A7-548E-358B6694C1F6}"/>
              </a:ext>
            </a:extLst>
          </p:cNvPr>
          <p:cNvSpPr>
            <a:spLocks noGrp="1"/>
          </p:cNvSpPr>
          <p:nvPr>
            <p:ph type="body" idx="1"/>
          </p:nvPr>
        </p:nvSpPr>
        <p:spPr/>
        <p:txBody>
          <a:bodyPr/>
          <a:lstStyle/>
          <a:p>
            <a:r>
              <a:rPr lang="en-US" b="1" dirty="0"/>
              <a:t>Optional: </a:t>
            </a:r>
            <a:r>
              <a:rPr lang="en-US" dirty="0"/>
              <a:t>Collect data for 4 weeks. If this option is chosen, continue to use the </a:t>
            </a:r>
            <a:r>
              <a:rPr lang="en-US" b="1" dirty="0"/>
              <a:t>Daily Weather Data Chart</a:t>
            </a:r>
            <a:r>
              <a:rPr lang="en-US" dirty="0"/>
              <a:t>, a 4-week data collection tool. Students can draw the weather and record the temperature in the boxes – decide what symbols to use for recording. Ask students why they should all use the same symbols to record. After a week of data collection, discuss how the weather has changed over the course of the week. Has there been a lot of change or a little change? Has is occurred fast or slow? There may be rapid change in weather when storm systems come in. Seasonal changes occur more slowly.</a:t>
            </a:r>
          </a:p>
        </p:txBody>
      </p:sp>
      <p:sp>
        <p:nvSpPr>
          <p:cNvPr id="4" name="Slide Number Placeholder 3">
            <a:extLst>
              <a:ext uri="{FF2B5EF4-FFF2-40B4-BE49-F238E27FC236}">
                <a16:creationId xmlns:a16="http://schemas.microsoft.com/office/drawing/2014/main" id="{8601D041-DAE1-86B6-957F-B342F8D5022F}"/>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6415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2D3ED-B171-4C1C-FCD0-5A8B654210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6B153-E333-5FA4-5A49-E6979B3A5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432BC-8D8E-BBA9-1416-A46D3F9D74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11E85E-5DEC-9D61-441B-FA44DD273313}"/>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60990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CBC5B-FCA3-11C2-CFE9-88AA0F9A7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30172-CB93-1627-7B8B-D5646A691D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015009-EE24-F526-75BE-17EEB1EF5A25}"/>
              </a:ext>
            </a:extLst>
          </p:cNvPr>
          <p:cNvSpPr>
            <a:spLocks noGrp="1"/>
          </p:cNvSpPr>
          <p:nvPr>
            <p:ph type="body" idx="1"/>
          </p:nvPr>
        </p:nvSpPr>
        <p:spPr/>
        <p:txBody>
          <a:bodyPr/>
          <a:lstStyle/>
          <a:p>
            <a:r>
              <a:rPr lang="en-US" dirty="0"/>
              <a:t>Step 1. Tell them that they are going to count their breaths for 20 seconds after doing three different activities for 1 minute. Tell them that the first time they do it they will be sitting very still, the second time, they will be walking in place, and the third time they will be running in place. </a:t>
            </a:r>
          </a:p>
        </p:txBody>
      </p:sp>
      <p:sp>
        <p:nvSpPr>
          <p:cNvPr id="4" name="Slide Number Placeholder 3">
            <a:extLst>
              <a:ext uri="{FF2B5EF4-FFF2-40B4-BE49-F238E27FC236}">
                <a16:creationId xmlns:a16="http://schemas.microsoft.com/office/drawing/2014/main" id="{71C5A820-622E-4A8F-85C7-BA4F13869D4B}"/>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3351118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7CF15-9C81-9B69-A57A-3A7307FC45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4F120-B717-D410-BBCA-F14F140BEF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8D29E2-74B5-617E-D6E6-2D38052C4B80}"/>
              </a:ext>
            </a:extLst>
          </p:cNvPr>
          <p:cNvSpPr>
            <a:spLocks noGrp="1"/>
          </p:cNvSpPr>
          <p:nvPr>
            <p:ph type="body" idx="1"/>
          </p:nvPr>
        </p:nvSpPr>
        <p:spPr/>
        <p:txBody>
          <a:bodyPr/>
          <a:lstStyle/>
          <a:p>
            <a:r>
              <a:rPr lang="en-US" dirty="0"/>
              <a:t>Step 2. Using the </a:t>
            </a:r>
            <a:r>
              <a:rPr lang="en-US" b="1" dirty="0"/>
              <a:t>Science Notebook How Many Breaths? </a:t>
            </a:r>
            <a:r>
              <a:rPr lang="en-US" dirty="0"/>
              <a:t>Chart template, draw the chart onto the whiteboard or chart paper for the class to view. Ask students to predict how many breaths they will take each time. Do you think the number will be the same or different for each activity? Have students record their predictions on the whiteboard or on their chart paper</a:t>
            </a:r>
          </a:p>
        </p:txBody>
      </p:sp>
      <p:sp>
        <p:nvSpPr>
          <p:cNvPr id="4" name="Slide Number Placeholder 3">
            <a:extLst>
              <a:ext uri="{FF2B5EF4-FFF2-40B4-BE49-F238E27FC236}">
                <a16:creationId xmlns:a16="http://schemas.microsoft.com/office/drawing/2014/main" id="{8AE5EFD4-6F74-4E09-8E76-66D2D0833D6F}"/>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42490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2AD21-EF53-1A08-54FC-A0B3E2A5F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30C3A-ABEA-3D21-2F8F-A94B391D7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A5FEC-65D7-8811-E4A3-0DD3657D2DB3}"/>
              </a:ext>
            </a:extLst>
          </p:cNvPr>
          <p:cNvSpPr>
            <a:spLocks noGrp="1"/>
          </p:cNvSpPr>
          <p:nvPr>
            <p:ph type="body" idx="1"/>
          </p:nvPr>
        </p:nvSpPr>
        <p:spPr/>
        <p:txBody>
          <a:bodyPr/>
          <a:lstStyle/>
          <a:p>
            <a:r>
              <a:rPr lang="en-US" dirty="0"/>
              <a:t>Step 3. Next, have students do each activity for 1 minute, stopping to count how many breaths they take in 20 seconds after each activity. Time the students and tell them to remember how many breaths they took. After the 20 seconds, have them feel their chest to see how fast their heart is beating. </a:t>
            </a:r>
          </a:p>
        </p:txBody>
      </p:sp>
      <p:sp>
        <p:nvSpPr>
          <p:cNvPr id="4" name="Slide Number Placeholder 3">
            <a:extLst>
              <a:ext uri="{FF2B5EF4-FFF2-40B4-BE49-F238E27FC236}">
                <a16:creationId xmlns:a16="http://schemas.microsoft.com/office/drawing/2014/main" id="{A14D98C3-0291-07A4-9E5E-3296BCDE4A15}"/>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1897297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9F56-99CF-A787-C552-508DDFDB7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286AC-789B-A70D-D68B-330B5C8D66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16D4E-729C-0857-1698-AA90BA200202}"/>
              </a:ext>
            </a:extLst>
          </p:cNvPr>
          <p:cNvSpPr>
            <a:spLocks noGrp="1"/>
          </p:cNvSpPr>
          <p:nvPr>
            <p:ph type="body" idx="1"/>
          </p:nvPr>
        </p:nvSpPr>
        <p:spPr/>
        <p:txBody>
          <a:bodyPr/>
          <a:lstStyle/>
          <a:p>
            <a:r>
              <a:rPr lang="en-US" dirty="0"/>
              <a:t>On the whiteboard record how many breaths each student took. Using the </a:t>
            </a:r>
            <a:r>
              <a:rPr lang="en-US" b="1" dirty="0"/>
              <a:t>How Many Breaths? </a:t>
            </a:r>
            <a:r>
              <a:rPr lang="en-US" dirty="0"/>
              <a:t>Chart, take the most common number of breaths taken by each student and graph that number onto the classroom chart. Have the students compare the quantities in each column and record the class data into their student guide </a:t>
            </a:r>
            <a:r>
              <a:rPr lang="en-US" b="1" dirty="0"/>
              <a:t>Science Notebook How many Breaths? </a:t>
            </a:r>
            <a:r>
              <a:rPr lang="en-US" b="0" dirty="0"/>
              <a:t>c</a:t>
            </a:r>
            <a:r>
              <a:rPr lang="en-US" dirty="0"/>
              <a:t>hart on Page 76. </a:t>
            </a:r>
          </a:p>
        </p:txBody>
      </p:sp>
      <p:sp>
        <p:nvSpPr>
          <p:cNvPr id="4" name="Slide Number Placeholder 3">
            <a:extLst>
              <a:ext uri="{FF2B5EF4-FFF2-40B4-BE49-F238E27FC236}">
                <a16:creationId xmlns:a16="http://schemas.microsoft.com/office/drawing/2014/main" id="{676421FE-B915-355B-55C1-9C1A618599E1}"/>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2814153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7C355-E4CC-7CBE-F5E4-9E78A4425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BE350-3501-F055-04EA-991738E55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E0663-D092-4ACA-4925-115E62501EBD}"/>
              </a:ext>
            </a:extLst>
          </p:cNvPr>
          <p:cNvSpPr>
            <a:spLocks noGrp="1"/>
          </p:cNvSpPr>
          <p:nvPr>
            <p:ph type="body" idx="1"/>
          </p:nvPr>
        </p:nvSpPr>
        <p:spPr/>
        <p:txBody>
          <a:bodyPr/>
          <a:lstStyle/>
          <a:p>
            <a:r>
              <a:rPr lang="en-US" dirty="0"/>
              <a:t>Have the students compare the quantities in each column and record the class data into their student guide </a:t>
            </a:r>
            <a:r>
              <a:rPr lang="en-US" b="1" dirty="0"/>
              <a:t>Science Notebook How many Breaths? </a:t>
            </a:r>
            <a:r>
              <a:rPr lang="en-US" b="0" dirty="0"/>
              <a:t>c</a:t>
            </a:r>
            <a:r>
              <a:rPr lang="en-US" dirty="0"/>
              <a:t>hart on Page 76. </a:t>
            </a:r>
          </a:p>
        </p:txBody>
      </p:sp>
      <p:sp>
        <p:nvSpPr>
          <p:cNvPr id="4" name="Slide Number Placeholder 3">
            <a:extLst>
              <a:ext uri="{FF2B5EF4-FFF2-40B4-BE49-F238E27FC236}">
                <a16:creationId xmlns:a16="http://schemas.microsoft.com/office/drawing/2014/main" id="{12FBEDB0-65B2-7D8A-507B-AEF141D422F2}"/>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2850151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E6A92-C729-0817-D8D2-415D821F1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348DE-198F-1702-9F4A-D4462B4013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991B0-B8AF-BDC6-AE82-00512B43FB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3612AC-0DBE-16CB-FE5E-9B80AA6D0D14}"/>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2600043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7AAA6-E463-E55B-3953-B3CBAB1A1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D36A01-A721-A7C2-CB52-F924210D9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E66FFE-9D7D-18CA-100A-152D50C235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C13425-76AF-FFB1-FD3D-52621533FEA8}"/>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1120896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853D-B36E-5DE9-4B7B-84985C857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BD8C6-5127-4BD3-426E-259F305AD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A0C1C-8157-D42A-E4CE-EB1A42ACB92C}"/>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B934D3B-D08A-C685-455A-740C2D66E5CC}"/>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760524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E21D3-212A-F0A1-850C-3FF5BC1FA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24E07-1057-3CAD-B9B1-380A45210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DA15B-EB0B-ED21-92BB-EA2EF886AD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4416A5-41BA-BB47-CB97-66DB40A49188}"/>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3645517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DE415-B932-9795-D4B0-C144D8509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FF097-DD9E-B5FB-04E4-F84F873F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BF295-3A28-9E42-0294-786786EFBFB0}"/>
              </a:ext>
            </a:extLst>
          </p:cNvPr>
          <p:cNvSpPr>
            <a:spLocks noGrp="1"/>
          </p:cNvSpPr>
          <p:nvPr>
            <p:ph type="body" idx="1"/>
          </p:nvPr>
        </p:nvSpPr>
        <p:spPr/>
        <p:txBody>
          <a:bodyPr/>
          <a:lstStyle/>
          <a:p>
            <a:r>
              <a:rPr lang="en-US" dirty="0"/>
              <a:t>Students circle the activity in their student guide. </a:t>
            </a:r>
          </a:p>
        </p:txBody>
      </p:sp>
      <p:sp>
        <p:nvSpPr>
          <p:cNvPr id="4" name="Slide Number Placeholder 3">
            <a:extLst>
              <a:ext uri="{FF2B5EF4-FFF2-40B4-BE49-F238E27FC236}">
                <a16:creationId xmlns:a16="http://schemas.microsoft.com/office/drawing/2014/main" id="{3842D740-1AB1-85F0-86DD-9AF6ED7F8618}"/>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4243211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F077B-BB12-7759-8DA0-C0E3EF52B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AB9289-F8DF-CA40-120E-0E7E0C4C0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32F4B-28E0-EB75-E566-06779F5F9D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464B92-E3A2-4B5F-7ED6-C78C4735E5FC}"/>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4091092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E77BB-2F30-E0E4-B7F8-CFC21DE7A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67C7B-D8DC-3523-D470-8D0BCF228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978640-E9C3-D217-9240-43E0401DEA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BF64C0-C6BE-F3B4-EA4C-87425A33820A}"/>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750169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40350-70CD-9771-46F4-51A50513D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2DEDC-5F76-F12C-EEEE-E7727E272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805BF-DEF0-92E3-E403-6871CD60FCB6}"/>
              </a:ext>
            </a:extLst>
          </p:cNvPr>
          <p:cNvSpPr>
            <a:spLocks noGrp="1"/>
          </p:cNvSpPr>
          <p:nvPr>
            <p:ph type="body" idx="1"/>
          </p:nvPr>
        </p:nvSpPr>
        <p:spPr/>
        <p:txBody>
          <a:bodyPr/>
          <a:lstStyle/>
          <a:p>
            <a:r>
              <a:rPr lang="en-US" dirty="0"/>
              <a:t>Answer: Sitting</a:t>
            </a:r>
          </a:p>
        </p:txBody>
      </p:sp>
      <p:sp>
        <p:nvSpPr>
          <p:cNvPr id="4" name="Slide Number Placeholder 3">
            <a:extLst>
              <a:ext uri="{FF2B5EF4-FFF2-40B4-BE49-F238E27FC236}">
                <a16:creationId xmlns:a16="http://schemas.microsoft.com/office/drawing/2014/main" id="{47CC9D0E-68BC-B16F-686C-F508C5C1BD5C}"/>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2718984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C9E74-B148-2CEE-2A59-E93F7E590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EA015-9C13-1769-FF51-025F6623F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205D2E-84C8-264D-65F1-BA01C2B651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4603A9-E566-CE1E-8F95-44DBA5FB8E50}"/>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931087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10633-5A14-12A5-8F28-A75C67C19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1D764-6330-CBF2-1A60-7F9BED05B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B7002-1519-4DAD-EB37-40182F3CAB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7B3586-0FEA-53DA-B5B9-3C1289772F07}"/>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2617337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D99CF-4BB4-C5C3-25F5-62258F357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BE881-0725-AFC7-99BF-AE7A7136A3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D9A60-5EEE-9CB8-3B7B-91BCF52249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D279DE-B3C5-2321-1C86-46419EA8334C}"/>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3106549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FA41B-62D3-2084-A573-F609DD8CF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D3087-B3EE-010D-3127-FA47060989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211B7-D8B2-74A1-2C9F-49D6A9A04C07}"/>
              </a:ext>
            </a:extLst>
          </p:cNvPr>
          <p:cNvSpPr>
            <a:spLocks noGrp="1"/>
          </p:cNvSpPr>
          <p:nvPr>
            <p:ph type="body" idx="1"/>
          </p:nvPr>
        </p:nvSpPr>
        <p:spPr/>
        <p:txBody>
          <a:bodyPr/>
          <a:lstStyle/>
          <a:p>
            <a:r>
              <a:rPr lang="en-US" dirty="0"/>
              <a:t>Think back to when we weighed the bags of beans or rice in </a:t>
            </a:r>
            <a:r>
              <a:rPr lang="en-US" b="1" dirty="0"/>
              <a:t>Lesson 2C Wow! Bears Eat A Lot!</a:t>
            </a:r>
          </a:p>
          <a:p>
            <a:endParaRPr lang="en-US" b="1" dirty="0"/>
          </a:p>
          <a:p>
            <a:r>
              <a:rPr lang="en-US" b="0" dirty="0"/>
              <a:t>Answer: Fall</a:t>
            </a:r>
          </a:p>
        </p:txBody>
      </p:sp>
      <p:sp>
        <p:nvSpPr>
          <p:cNvPr id="4" name="Slide Number Placeholder 3">
            <a:extLst>
              <a:ext uri="{FF2B5EF4-FFF2-40B4-BE49-F238E27FC236}">
                <a16:creationId xmlns:a16="http://schemas.microsoft.com/office/drawing/2014/main" id="{66E96ECA-1E8E-12FD-0339-9BEC264509DC}"/>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4285214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56AF8-DEAB-DC1F-B659-BB2924563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B36F7-A641-996E-DB60-0F9E2F37C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FDB5A-8284-3066-BD4F-C752F95EE9C3}"/>
              </a:ext>
            </a:extLst>
          </p:cNvPr>
          <p:cNvSpPr>
            <a:spLocks noGrp="1"/>
          </p:cNvSpPr>
          <p:nvPr>
            <p:ph type="body" idx="1"/>
          </p:nvPr>
        </p:nvSpPr>
        <p:spPr/>
        <p:txBody>
          <a:bodyPr/>
          <a:lstStyle/>
          <a:p>
            <a:r>
              <a:rPr lang="en-US" dirty="0"/>
              <a:t>Think back to when we weighed the bags of beans or rice in </a:t>
            </a:r>
            <a:r>
              <a:rPr lang="en-US" b="1" dirty="0"/>
              <a:t>Lesson 2C Wow! Bears Eat A Lot!</a:t>
            </a:r>
          </a:p>
          <a:p>
            <a:endParaRPr lang="en-US" b="1" dirty="0"/>
          </a:p>
          <a:p>
            <a:r>
              <a:rPr lang="en-US" b="0" dirty="0"/>
              <a:t>Answer: Winter</a:t>
            </a:r>
          </a:p>
        </p:txBody>
      </p:sp>
      <p:sp>
        <p:nvSpPr>
          <p:cNvPr id="4" name="Slide Number Placeholder 3">
            <a:extLst>
              <a:ext uri="{FF2B5EF4-FFF2-40B4-BE49-F238E27FC236}">
                <a16:creationId xmlns:a16="http://schemas.microsoft.com/office/drawing/2014/main" id="{FCB76AF8-E17B-A5DF-4A55-8D04985BC087}"/>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2208377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B3DDB-F5A5-A40E-C578-651632333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390940-8FD2-D2BF-6A1D-6C0875AA2A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B8E1E-1B66-726C-45AA-D2FDAB1E9442}"/>
              </a:ext>
            </a:extLst>
          </p:cNvPr>
          <p:cNvSpPr>
            <a:spLocks noGrp="1"/>
          </p:cNvSpPr>
          <p:nvPr>
            <p:ph type="body" idx="1"/>
          </p:nvPr>
        </p:nvSpPr>
        <p:spPr/>
        <p:txBody>
          <a:bodyPr/>
          <a:lstStyle/>
          <a:p>
            <a:r>
              <a:rPr lang="en-US" dirty="0"/>
              <a:t>Answer: Find dens, eat a lot</a:t>
            </a:r>
          </a:p>
        </p:txBody>
      </p:sp>
      <p:sp>
        <p:nvSpPr>
          <p:cNvPr id="4" name="Slide Number Placeholder 3">
            <a:extLst>
              <a:ext uri="{FF2B5EF4-FFF2-40B4-BE49-F238E27FC236}">
                <a16:creationId xmlns:a16="http://schemas.microsoft.com/office/drawing/2014/main" id="{B8F84BAE-1B8A-31F4-557E-6608F485693D}"/>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892800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76D8-9307-A17E-CAA3-527B43945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B00B6D-AB60-3395-DBDA-916764896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C069BA-4703-5DF2-5BF6-D4EF7B1E850F}"/>
              </a:ext>
            </a:extLst>
          </p:cNvPr>
          <p:cNvSpPr>
            <a:spLocks noGrp="1"/>
          </p:cNvSpPr>
          <p:nvPr>
            <p:ph type="body" idx="1"/>
          </p:nvPr>
        </p:nvSpPr>
        <p:spPr/>
        <p:txBody>
          <a:bodyPr/>
          <a:lstStyle/>
          <a:p>
            <a:r>
              <a:rPr lang="en-US" dirty="0"/>
              <a:t>Have students open their student guide and turn back </a:t>
            </a:r>
            <a:r>
              <a:rPr lang="en-US" b="1" dirty="0"/>
              <a:t>to Lesson 2C Draw It! Storing Up </a:t>
            </a:r>
            <a:r>
              <a:rPr lang="en-US" dirty="0"/>
              <a:t>on Page 60.</a:t>
            </a:r>
          </a:p>
          <a:p>
            <a:endParaRPr lang="en-US" b="0" dirty="0"/>
          </a:p>
          <a:p>
            <a:r>
              <a:rPr lang="en-US" b="0" dirty="0"/>
              <a:t>Answer: Store fat for the winter to use as energy to survive while they sleep for months</a:t>
            </a:r>
          </a:p>
        </p:txBody>
      </p:sp>
      <p:sp>
        <p:nvSpPr>
          <p:cNvPr id="4" name="Slide Number Placeholder 3">
            <a:extLst>
              <a:ext uri="{FF2B5EF4-FFF2-40B4-BE49-F238E27FC236}">
                <a16:creationId xmlns:a16="http://schemas.microsoft.com/office/drawing/2014/main" id="{8053E9A8-9DB3-4E37-9265-56617CBE71AE}"/>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3104944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120F5-A3FC-3128-212B-F2FB05C3F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4A4F5-98A6-88C2-DF35-C4443A872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E1C938-3821-0EC2-487F-BBF004E20120}"/>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7AB861E8-13A3-9BBF-04F9-191550F30B05}"/>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647469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43B24-D95F-DA59-4280-FC7CEC9AC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A70A3-B4D2-C140-ACDB-B77723066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DB2304-8D29-CE30-2F80-C56FE11621A0}"/>
              </a:ext>
            </a:extLst>
          </p:cNvPr>
          <p:cNvSpPr>
            <a:spLocks noGrp="1"/>
          </p:cNvSpPr>
          <p:nvPr>
            <p:ph type="body" idx="1"/>
          </p:nvPr>
        </p:nvSpPr>
        <p:spPr/>
        <p:txBody>
          <a:bodyPr/>
          <a:lstStyle/>
          <a:p>
            <a:r>
              <a:rPr lang="en-US" dirty="0"/>
              <a:t>Answer: </a:t>
            </a:r>
            <a:r>
              <a:rPr lang="en-US" b="0" dirty="0"/>
              <a:t>Hibernate</a:t>
            </a:r>
          </a:p>
        </p:txBody>
      </p:sp>
      <p:sp>
        <p:nvSpPr>
          <p:cNvPr id="4" name="Slide Number Placeholder 3">
            <a:extLst>
              <a:ext uri="{FF2B5EF4-FFF2-40B4-BE49-F238E27FC236}">
                <a16:creationId xmlns:a16="http://schemas.microsoft.com/office/drawing/2014/main" id="{D5D89619-08A7-3795-7CEB-D67CF606A9B5}"/>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2480841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AD754-A909-F01D-DAF6-BFFADF67B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765FD6-B3F8-2E8E-97A9-7058DA6235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D8A0B1-964A-8D0B-DBC0-4AA7451A5755}"/>
              </a:ext>
            </a:extLst>
          </p:cNvPr>
          <p:cNvSpPr>
            <a:spLocks noGrp="1"/>
          </p:cNvSpPr>
          <p:nvPr>
            <p:ph type="body" idx="1"/>
          </p:nvPr>
        </p:nvSpPr>
        <p:spPr/>
        <p:txBody>
          <a:bodyPr/>
          <a:lstStyle/>
          <a:p>
            <a:r>
              <a:rPr lang="en-US" dirty="0"/>
              <a:t>Answer: </a:t>
            </a:r>
            <a:r>
              <a:rPr lang="en-US" b="0" dirty="0"/>
              <a:t>Food availability and to avoid predators</a:t>
            </a:r>
          </a:p>
        </p:txBody>
      </p:sp>
      <p:sp>
        <p:nvSpPr>
          <p:cNvPr id="4" name="Slide Number Placeholder 3">
            <a:extLst>
              <a:ext uri="{FF2B5EF4-FFF2-40B4-BE49-F238E27FC236}">
                <a16:creationId xmlns:a16="http://schemas.microsoft.com/office/drawing/2014/main" id="{E5EDC9EF-F057-DCF1-93CA-5036C85F8706}"/>
              </a:ext>
            </a:extLst>
          </p:cNvPr>
          <p:cNvSpPr>
            <a:spLocks noGrp="1"/>
          </p:cNvSpPr>
          <p:nvPr>
            <p:ph type="sldNum" sz="quarter" idx="5"/>
          </p:nvPr>
        </p:nvSpPr>
        <p:spPr/>
        <p:txBody>
          <a:bodyPr/>
          <a:lstStyle/>
          <a:p>
            <a:fld id="{F7C19E1B-9841-4947-956E-4E7489943B16}" type="slidenum">
              <a:rPr lang="en-US" smtClean="0"/>
              <a:t>34</a:t>
            </a:fld>
            <a:endParaRPr lang="en-US"/>
          </a:p>
        </p:txBody>
      </p:sp>
    </p:spTree>
    <p:extLst>
      <p:ext uri="{BB962C8B-B14F-4D97-AF65-F5344CB8AC3E}">
        <p14:creationId xmlns:p14="http://schemas.microsoft.com/office/powerpoint/2010/main" val="115707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FC252-8A6D-2A6D-E85E-DDD9D1A3B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A394E1-CDAE-49D5-9386-F03A53835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15991-346C-AB55-62DD-1EA9B13CD3D8}"/>
              </a:ext>
            </a:extLst>
          </p:cNvPr>
          <p:cNvSpPr>
            <a:spLocks noGrp="1"/>
          </p:cNvSpPr>
          <p:nvPr>
            <p:ph type="body" idx="1"/>
          </p:nvPr>
        </p:nvSpPr>
        <p:spPr/>
        <p:txBody>
          <a:bodyPr/>
          <a:lstStyle/>
          <a:p>
            <a:r>
              <a:rPr lang="en-US" b="0" dirty="0"/>
              <a:t>Some animals go into deep sleep and do not wake up for days, weeks, or months. This is called </a:t>
            </a:r>
            <a:r>
              <a:rPr lang="en-US" b="1" dirty="0"/>
              <a:t>hibernation.</a:t>
            </a:r>
          </a:p>
          <a:p>
            <a:endParaRPr lang="en-US" b="1" dirty="0"/>
          </a:p>
          <a:p>
            <a:r>
              <a:rPr lang="en-US" b="1" dirty="0"/>
              <a:t>Teacher Note: </a:t>
            </a:r>
            <a:r>
              <a:rPr lang="en-US" b="0" dirty="0"/>
              <a:t>You may either teach the concept of hibernation or the concept of torpor to your students, depending on their level of understanding. This lesson uses the term hibernation as this is the term most understood by this grade level.</a:t>
            </a:r>
          </a:p>
          <a:p>
            <a:endParaRPr lang="en-US" b="0" dirty="0"/>
          </a:p>
          <a:p>
            <a:r>
              <a:rPr lang="en-US" b="1" dirty="0"/>
              <a:t>Hibernation versus torpor: </a:t>
            </a:r>
            <a:r>
              <a:rPr lang="en-US" b="0" dirty="0"/>
              <a:t>Both are similar in that animals use a lot less energy, their heart rate decreases, and they breathe less. However, there are some differences between the two. Animals that hibernate go into a long deep sleep all winter and don’t wake up. Smaller animals are the only true hibernators. Bears don’t truly hibernate; they go into a state of torpor. Animals that go into torpor are asleep, but it is not as deep of sleep or as long. They can still quickly wake up if danger is around or, in the case of bears, to give birth. Animals in a state of torpor will wake up if they sense food or if the weather warms up for a day or two. </a:t>
            </a:r>
          </a:p>
        </p:txBody>
      </p:sp>
      <p:sp>
        <p:nvSpPr>
          <p:cNvPr id="4" name="Slide Number Placeholder 3">
            <a:extLst>
              <a:ext uri="{FF2B5EF4-FFF2-40B4-BE49-F238E27FC236}">
                <a16:creationId xmlns:a16="http://schemas.microsoft.com/office/drawing/2014/main" id="{36C1F099-26D7-73D9-4828-051AB6FDF9E8}"/>
              </a:ext>
            </a:extLst>
          </p:cNvPr>
          <p:cNvSpPr>
            <a:spLocks noGrp="1"/>
          </p:cNvSpPr>
          <p:nvPr>
            <p:ph type="sldNum" sz="quarter" idx="5"/>
          </p:nvPr>
        </p:nvSpPr>
        <p:spPr/>
        <p:txBody>
          <a:bodyPr/>
          <a:lstStyle/>
          <a:p>
            <a:fld id="{F7C19E1B-9841-4947-956E-4E7489943B16}" type="slidenum">
              <a:rPr lang="en-US" smtClean="0"/>
              <a:t>35</a:t>
            </a:fld>
            <a:endParaRPr lang="en-US"/>
          </a:p>
        </p:txBody>
      </p:sp>
    </p:spTree>
    <p:extLst>
      <p:ext uri="{BB962C8B-B14F-4D97-AF65-F5344CB8AC3E}">
        <p14:creationId xmlns:p14="http://schemas.microsoft.com/office/powerpoint/2010/main" val="1378595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E24C-6FE1-9429-8248-BE2D36DB9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9BF78-F031-6E35-7A59-46687D4145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DF778-E86C-D430-6620-B803784419DB}"/>
              </a:ext>
            </a:extLst>
          </p:cNvPr>
          <p:cNvSpPr>
            <a:spLocks noGrp="1"/>
          </p:cNvSpPr>
          <p:nvPr>
            <p:ph type="body" idx="1"/>
          </p:nvPr>
        </p:nvSpPr>
        <p:spPr/>
        <p:txBody>
          <a:bodyPr/>
          <a:lstStyle/>
          <a:p>
            <a:r>
              <a:rPr lang="en-US" b="0" dirty="0"/>
              <a:t>Other animals will sleep deeply but will wake up if needed. This is called </a:t>
            </a:r>
            <a:r>
              <a:rPr lang="en-US" b="1" dirty="0"/>
              <a:t>torpor</a:t>
            </a:r>
            <a:r>
              <a:rPr lang="en-US" b="0" dirty="0"/>
              <a:t>.</a:t>
            </a:r>
            <a:endParaRPr lang="en-US" b="1" dirty="0"/>
          </a:p>
        </p:txBody>
      </p:sp>
      <p:sp>
        <p:nvSpPr>
          <p:cNvPr id="4" name="Slide Number Placeholder 3">
            <a:extLst>
              <a:ext uri="{FF2B5EF4-FFF2-40B4-BE49-F238E27FC236}">
                <a16:creationId xmlns:a16="http://schemas.microsoft.com/office/drawing/2014/main" id="{4D4E7EC5-FB75-F3AA-50B3-154F386729A0}"/>
              </a:ext>
            </a:extLst>
          </p:cNvPr>
          <p:cNvSpPr>
            <a:spLocks noGrp="1"/>
          </p:cNvSpPr>
          <p:nvPr>
            <p:ph type="sldNum" sz="quarter" idx="5"/>
          </p:nvPr>
        </p:nvSpPr>
        <p:spPr/>
        <p:txBody>
          <a:bodyPr/>
          <a:lstStyle/>
          <a:p>
            <a:fld id="{F7C19E1B-9841-4947-956E-4E7489943B16}" type="slidenum">
              <a:rPr lang="en-US" smtClean="0"/>
              <a:t>36</a:t>
            </a:fld>
            <a:endParaRPr lang="en-US"/>
          </a:p>
        </p:txBody>
      </p:sp>
    </p:spTree>
    <p:extLst>
      <p:ext uri="{BB962C8B-B14F-4D97-AF65-F5344CB8AC3E}">
        <p14:creationId xmlns:p14="http://schemas.microsoft.com/office/powerpoint/2010/main" val="3817800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E033F-12AB-7F3B-C935-91A3F8F16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3EAAC-8F27-53CB-8383-D76F5111A9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BD9C0-CDF5-D48B-8610-5A7508C6980E}"/>
              </a:ext>
            </a:extLst>
          </p:cNvPr>
          <p:cNvSpPr>
            <a:spLocks noGrp="1"/>
          </p:cNvSpPr>
          <p:nvPr>
            <p:ph type="body" idx="1"/>
          </p:nvPr>
        </p:nvSpPr>
        <p:spPr/>
        <p:txBody>
          <a:bodyPr/>
          <a:lstStyle/>
          <a:p>
            <a:r>
              <a:rPr lang="en-US" b="0" dirty="0"/>
              <a:t>Discuss the results of their breathing/heart rate activity again from student guide </a:t>
            </a:r>
            <a:r>
              <a:rPr lang="en-US" b="1" dirty="0"/>
              <a:t>Science Notebook How Many Breaths? </a:t>
            </a:r>
            <a:r>
              <a:rPr lang="en-US" b="0" dirty="0"/>
              <a:t>On Page 76.</a:t>
            </a:r>
            <a:endParaRPr lang="en-US" b="1" dirty="0"/>
          </a:p>
        </p:txBody>
      </p:sp>
      <p:sp>
        <p:nvSpPr>
          <p:cNvPr id="4" name="Slide Number Placeholder 3">
            <a:extLst>
              <a:ext uri="{FF2B5EF4-FFF2-40B4-BE49-F238E27FC236}">
                <a16:creationId xmlns:a16="http://schemas.microsoft.com/office/drawing/2014/main" id="{72237DCA-0479-3135-1996-44DF265ADADE}"/>
              </a:ext>
            </a:extLst>
          </p:cNvPr>
          <p:cNvSpPr>
            <a:spLocks noGrp="1"/>
          </p:cNvSpPr>
          <p:nvPr>
            <p:ph type="sldNum" sz="quarter" idx="5"/>
          </p:nvPr>
        </p:nvSpPr>
        <p:spPr/>
        <p:txBody>
          <a:bodyPr/>
          <a:lstStyle/>
          <a:p>
            <a:fld id="{F7C19E1B-9841-4947-956E-4E7489943B16}" type="slidenum">
              <a:rPr lang="en-US" smtClean="0"/>
              <a:t>37</a:t>
            </a:fld>
            <a:endParaRPr lang="en-US"/>
          </a:p>
        </p:txBody>
      </p:sp>
    </p:spTree>
    <p:extLst>
      <p:ext uri="{BB962C8B-B14F-4D97-AF65-F5344CB8AC3E}">
        <p14:creationId xmlns:p14="http://schemas.microsoft.com/office/powerpoint/2010/main" val="2335866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BB0EE-6B22-8909-DCFC-95D1A0642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7C10F-5C29-2101-E16F-9285EE730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F0F25-3341-10EA-92B0-DD9FD7D761CD}"/>
              </a:ext>
            </a:extLst>
          </p:cNvPr>
          <p:cNvSpPr>
            <a:spLocks noGrp="1"/>
          </p:cNvSpPr>
          <p:nvPr>
            <p:ph type="body" idx="1"/>
          </p:nvPr>
        </p:nvSpPr>
        <p:spPr/>
        <p:txBody>
          <a:bodyPr/>
          <a:lstStyle/>
          <a:p>
            <a:r>
              <a:rPr lang="en-US" b="0" dirty="0"/>
              <a:t>Think back to the book </a:t>
            </a:r>
            <a:r>
              <a:rPr lang="en-US" b="0" i="1" dirty="0"/>
              <a:t>Hush Up and Hibernate</a:t>
            </a:r>
            <a:r>
              <a:rPr lang="en-US" b="0" dirty="0"/>
              <a:t>.</a:t>
            </a:r>
            <a:endParaRPr lang="en-US" b="1" dirty="0"/>
          </a:p>
        </p:txBody>
      </p:sp>
      <p:sp>
        <p:nvSpPr>
          <p:cNvPr id="4" name="Slide Number Placeholder 3">
            <a:extLst>
              <a:ext uri="{FF2B5EF4-FFF2-40B4-BE49-F238E27FC236}">
                <a16:creationId xmlns:a16="http://schemas.microsoft.com/office/drawing/2014/main" id="{068E7F05-13BA-8D2B-9ED6-992BC8BA7F1D}"/>
              </a:ext>
            </a:extLst>
          </p:cNvPr>
          <p:cNvSpPr>
            <a:spLocks noGrp="1"/>
          </p:cNvSpPr>
          <p:nvPr>
            <p:ph type="sldNum" sz="quarter" idx="5"/>
          </p:nvPr>
        </p:nvSpPr>
        <p:spPr/>
        <p:txBody>
          <a:bodyPr/>
          <a:lstStyle/>
          <a:p>
            <a:fld id="{F7C19E1B-9841-4947-956E-4E7489943B16}" type="slidenum">
              <a:rPr lang="en-US" smtClean="0"/>
              <a:t>38</a:t>
            </a:fld>
            <a:endParaRPr lang="en-US"/>
          </a:p>
        </p:txBody>
      </p:sp>
    </p:spTree>
    <p:extLst>
      <p:ext uri="{BB962C8B-B14F-4D97-AF65-F5344CB8AC3E}">
        <p14:creationId xmlns:p14="http://schemas.microsoft.com/office/powerpoint/2010/main" val="3197782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C657C-A4E4-19AD-453E-20C9A84A3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35B66-F0A5-D89A-07B4-77F91ED426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64C03-2A27-2572-DC0B-051FEE1FECC5}"/>
              </a:ext>
            </a:extLst>
          </p:cNvPr>
          <p:cNvSpPr>
            <a:spLocks noGrp="1"/>
          </p:cNvSpPr>
          <p:nvPr>
            <p:ph type="body" idx="1"/>
          </p:nvPr>
        </p:nvSpPr>
        <p:spPr/>
        <p:txBody>
          <a:bodyPr/>
          <a:lstStyle/>
          <a:p>
            <a:r>
              <a:rPr lang="en-US" dirty="0"/>
              <a:t>Answer: Not</a:t>
            </a:r>
            <a:r>
              <a:rPr lang="en-US" b="0" dirty="0"/>
              <a:t> much food available so they need to conserve energy.</a:t>
            </a:r>
            <a:endParaRPr lang="en-US" b="1" dirty="0"/>
          </a:p>
        </p:txBody>
      </p:sp>
      <p:sp>
        <p:nvSpPr>
          <p:cNvPr id="4" name="Slide Number Placeholder 3">
            <a:extLst>
              <a:ext uri="{FF2B5EF4-FFF2-40B4-BE49-F238E27FC236}">
                <a16:creationId xmlns:a16="http://schemas.microsoft.com/office/drawing/2014/main" id="{BB641D27-9E35-02AE-C1C5-8BD14FB95473}"/>
              </a:ext>
            </a:extLst>
          </p:cNvPr>
          <p:cNvSpPr>
            <a:spLocks noGrp="1"/>
          </p:cNvSpPr>
          <p:nvPr>
            <p:ph type="sldNum" sz="quarter" idx="5"/>
          </p:nvPr>
        </p:nvSpPr>
        <p:spPr/>
        <p:txBody>
          <a:bodyPr/>
          <a:lstStyle/>
          <a:p>
            <a:fld id="{F7C19E1B-9841-4947-956E-4E7489943B16}" type="slidenum">
              <a:rPr lang="en-US" smtClean="0"/>
              <a:t>39</a:t>
            </a:fld>
            <a:endParaRPr lang="en-US"/>
          </a:p>
        </p:txBody>
      </p:sp>
    </p:spTree>
    <p:extLst>
      <p:ext uri="{BB962C8B-B14F-4D97-AF65-F5344CB8AC3E}">
        <p14:creationId xmlns:p14="http://schemas.microsoft.com/office/powerpoint/2010/main" val="1588685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C9854-C751-7C6C-F45A-EF9ECE668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C942E-F8A1-7DFF-A066-7E21E1377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E322C9-0AD2-2C25-982D-5AD57945A9F7}"/>
              </a:ext>
            </a:extLst>
          </p:cNvPr>
          <p:cNvSpPr>
            <a:spLocks noGrp="1"/>
          </p:cNvSpPr>
          <p:nvPr>
            <p:ph type="body" idx="1"/>
          </p:nvPr>
        </p:nvSpPr>
        <p:spPr/>
        <p:txBody>
          <a:bodyPr/>
          <a:lstStyle/>
          <a:p>
            <a:r>
              <a:rPr lang="en-US" dirty="0"/>
              <a:t>Answer: Bears</a:t>
            </a:r>
            <a:r>
              <a:rPr lang="en-US" b="0" dirty="0"/>
              <a:t> eat a lot in the fall to build up fat to survive in the winter since they are sleeping.</a:t>
            </a:r>
            <a:endParaRPr lang="en-US" b="1" dirty="0"/>
          </a:p>
        </p:txBody>
      </p:sp>
      <p:sp>
        <p:nvSpPr>
          <p:cNvPr id="4" name="Slide Number Placeholder 3">
            <a:extLst>
              <a:ext uri="{FF2B5EF4-FFF2-40B4-BE49-F238E27FC236}">
                <a16:creationId xmlns:a16="http://schemas.microsoft.com/office/drawing/2014/main" id="{0EC108C7-D449-0121-3608-22379B547DFF}"/>
              </a:ext>
            </a:extLst>
          </p:cNvPr>
          <p:cNvSpPr>
            <a:spLocks noGrp="1"/>
          </p:cNvSpPr>
          <p:nvPr>
            <p:ph type="sldNum" sz="quarter" idx="5"/>
          </p:nvPr>
        </p:nvSpPr>
        <p:spPr/>
        <p:txBody>
          <a:bodyPr/>
          <a:lstStyle/>
          <a:p>
            <a:fld id="{F7C19E1B-9841-4947-956E-4E7489943B16}" type="slidenum">
              <a:rPr lang="en-US" smtClean="0"/>
              <a:t>40</a:t>
            </a:fld>
            <a:endParaRPr lang="en-US"/>
          </a:p>
        </p:txBody>
      </p:sp>
    </p:spTree>
    <p:extLst>
      <p:ext uri="{BB962C8B-B14F-4D97-AF65-F5344CB8AC3E}">
        <p14:creationId xmlns:p14="http://schemas.microsoft.com/office/powerpoint/2010/main" val="1897998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ED119-B14F-A207-8BE9-9B25D2FA4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AC6B3F-0535-8779-44C7-0124FDEF92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4EA3D-61DA-64A1-EBC4-2D007E85D01A}"/>
              </a:ext>
            </a:extLst>
          </p:cNvPr>
          <p:cNvSpPr>
            <a:spLocks noGrp="1"/>
          </p:cNvSpPr>
          <p:nvPr>
            <p:ph type="body" idx="1"/>
          </p:nvPr>
        </p:nvSpPr>
        <p:spPr/>
        <p:txBody>
          <a:bodyPr/>
          <a:lstStyle/>
          <a:p>
            <a:r>
              <a:rPr lang="en-US" dirty="0"/>
              <a:t>Answer: Less food, very cold</a:t>
            </a:r>
          </a:p>
        </p:txBody>
      </p:sp>
      <p:sp>
        <p:nvSpPr>
          <p:cNvPr id="4" name="Slide Number Placeholder 3">
            <a:extLst>
              <a:ext uri="{FF2B5EF4-FFF2-40B4-BE49-F238E27FC236}">
                <a16:creationId xmlns:a16="http://schemas.microsoft.com/office/drawing/2014/main" id="{6A41F0AB-BB0B-26A9-6103-B8300AA39ED1}"/>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3188697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B06CA-2071-F730-A075-30C1C7AEC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37F97-EAAA-6ECF-4ACE-E71BCDA899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7DEDD4-4C89-F406-DC8F-54D12AF882D5}"/>
              </a:ext>
            </a:extLst>
          </p:cNvPr>
          <p:cNvSpPr>
            <a:spLocks noGrp="1"/>
          </p:cNvSpPr>
          <p:nvPr>
            <p:ph type="body" idx="1"/>
          </p:nvPr>
        </p:nvSpPr>
        <p:spPr/>
        <p:txBody>
          <a:bodyPr/>
          <a:lstStyle/>
          <a:p>
            <a:r>
              <a:rPr lang="en-US" b="0" dirty="0"/>
              <a:t>Discuss the cause the effect if the weather and decreasing amount of daylight on the amount of food present for animals. Refer to student guide </a:t>
            </a:r>
            <a:r>
              <a:rPr lang="en-US" b="1" dirty="0"/>
              <a:t>1B Science Notebook Weather Data </a:t>
            </a:r>
            <a:r>
              <a:rPr lang="en-US" b="0" dirty="0"/>
              <a:t>page and </a:t>
            </a:r>
            <a:r>
              <a:rPr lang="en-US" b="1" dirty="0"/>
              <a:t>2A Science Notebook Weather Data </a:t>
            </a:r>
            <a:r>
              <a:rPr lang="en-US" b="0" dirty="0"/>
              <a:t>page.</a:t>
            </a:r>
            <a:endParaRPr lang="en-US" b="1" dirty="0"/>
          </a:p>
        </p:txBody>
      </p:sp>
      <p:sp>
        <p:nvSpPr>
          <p:cNvPr id="4" name="Slide Number Placeholder 3">
            <a:extLst>
              <a:ext uri="{FF2B5EF4-FFF2-40B4-BE49-F238E27FC236}">
                <a16:creationId xmlns:a16="http://schemas.microsoft.com/office/drawing/2014/main" id="{236D9B25-0C08-D488-E880-4DD47AC3E88F}"/>
              </a:ext>
            </a:extLst>
          </p:cNvPr>
          <p:cNvSpPr>
            <a:spLocks noGrp="1"/>
          </p:cNvSpPr>
          <p:nvPr>
            <p:ph type="sldNum" sz="quarter" idx="5"/>
          </p:nvPr>
        </p:nvSpPr>
        <p:spPr/>
        <p:txBody>
          <a:bodyPr/>
          <a:lstStyle/>
          <a:p>
            <a:fld id="{F7C19E1B-9841-4947-956E-4E7489943B16}" type="slidenum">
              <a:rPr lang="en-US" smtClean="0"/>
              <a:t>41</a:t>
            </a:fld>
            <a:endParaRPr lang="en-US"/>
          </a:p>
        </p:txBody>
      </p:sp>
    </p:spTree>
    <p:extLst>
      <p:ext uri="{BB962C8B-B14F-4D97-AF65-F5344CB8AC3E}">
        <p14:creationId xmlns:p14="http://schemas.microsoft.com/office/powerpoint/2010/main" val="3283170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C7BFE-19B0-6EB5-0DAB-7D8F5C566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C81EA-C49C-49EC-363D-7379B10D0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6C443-7B61-B59A-FE19-87B0DFB54F32}"/>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ECC2DCDE-ECCE-2F58-262C-6791A0A51795}"/>
              </a:ext>
            </a:extLst>
          </p:cNvPr>
          <p:cNvSpPr>
            <a:spLocks noGrp="1"/>
          </p:cNvSpPr>
          <p:nvPr>
            <p:ph type="sldNum" sz="quarter" idx="5"/>
          </p:nvPr>
        </p:nvSpPr>
        <p:spPr/>
        <p:txBody>
          <a:bodyPr/>
          <a:lstStyle/>
          <a:p>
            <a:fld id="{F7C19E1B-9841-4947-956E-4E7489943B16}" type="slidenum">
              <a:rPr lang="en-US" smtClean="0"/>
              <a:t>42</a:t>
            </a:fld>
            <a:endParaRPr lang="en-US"/>
          </a:p>
        </p:txBody>
      </p:sp>
    </p:spTree>
    <p:extLst>
      <p:ext uri="{BB962C8B-B14F-4D97-AF65-F5344CB8AC3E}">
        <p14:creationId xmlns:p14="http://schemas.microsoft.com/office/powerpoint/2010/main" val="3037732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F9C2D-4321-276F-C954-099CB309D8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885CA-32F4-CDF5-108B-F101BCF39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C2AE7-34DF-2B37-02F5-C0574C836F4F}"/>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7C810AF0-D7E5-25C9-92BD-1511D205E58E}"/>
              </a:ext>
            </a:extLst>
          </p:cNvPr>
          <p:cNvSpPr>
            <a:spLocks noGrp="1"/>
          </p:cNvSpPr>
          <p:nvPr>
            <p:ph type="sldNum" sz="quarter" idx="5"/>
          </p:nvPr>
        </p:nvSpPr>
        <p:spPr/>
        <p:txBody>
          <a:bodyPr/>
          <a:lstStyle/>
          <a:p>
            <a:fld id="{F7C19E1B-9841-4947-956E-4E7489943B16}" type="slidenum">
              <a:rPr lang="en-US" smtClean="0"/>
              <a:t>43</a:t>
            </a:fld>
            <a:endParaRPr lang="en-US"/>
          </a:p>
        </p:txBody>
      </p:sp>
    </p:spTree>
    <p:extLst>
      <p:ext uri="{BB962C8B-B14F-4D97-AF65-F5344CB8AC3E}">
        <p14:creationId xmlns:p14="http://schemas.microsoft.com/office/powerpoint/2010/main" val="34169233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88FE8-4338-7436-7D57-4BB960D55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A5EFE-9B56-EC80-E8E7-E64780CA4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01B3B-DEBB-40E0-30B2-F4EFBD74D563}"/>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DC126F4A-0A35-3529-5930-0D8C19DE10D8}"/>
              </a:ext>
            </a:extLst>
          </p:cNvPr>
          <p:cNvSpPr>
            <a:spLocks noGrp="1"/>
          </p:cNvSpPr>
          <p:nvPr>
            <p:ph type="sldNum" sz="quarter" idx="5"/>
          </p:nvPr>
        </p:nvSpPr>
        <p:spPr/>
        <p:txBody>
          <a:bodyPr/>
          <a:lstStyle/>
          <a:p>
            <a:fld id="{F7C19E1B-9841-4947-956E-4E7489943B16}" type="slidenum">
              <a:rPr lang="en-US" smtClean="0"/>
              <a:t>44</a:t>
            </a:fld>
            <a:endParaRPr lang="en-US"/>
          </a:p>
        </p:txBody>
      </p:sp>
    </p:spTree>
    <p:extLst>
      <p:ext uri="{BB962C8B-B14F-4D97-AF65-F5344CB8AC3E}">
        <p14:creationId xmlns:p14="http://schemas.microsoft.com/office/powerpoint/2010/main" val="32599206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8916E-C4F1-8919-85CD-FEDDBD3F4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A0510-1828-F6CF-6FA7-4717686A37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1E81B-0841-E6A9-0297-157DC2F9C2D5}"/>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4B0A9A8C-4DCA-FA1A-D94E-62D68E8D0786}"/>
              </a:ext>
            </a:extLst>
          </p:cNvPr>
          <p:cNvSpPr>
            <a:spLocks noGrp="1"/>
          </p:cNvSpPr>
          <p:nvPr>
            <p:ph type="sldNum" sz="quarter" idx="5"/>
          </p:nvPr>
        </p:nvSpPr>
        <p:spPr/>
        <p:txBody>
          <a:bodyPr/>
          <a:lstStyle/>
          <a:p>
            <a:fld id="{F7C19E1B-9841-4947-956E-4E7489943B16}" type="slidenum">
              <a:rPr lang="en-US" smtClean="0"/>
              <a:t>45</a:t>
            </a:fld>
            <a:endParaRPr lang="en-US"/>
          </a:p>
        </p:txBody>
      </p:sp>
    </p:spTree>
    <p:extLst>
      <p:ext uri="{BB962C8B-B14F-4D97-AF65-F5344CB8AC3E}">
        <p14:creationId xmlns:p14="http://schemas.microsoft.com/office/powerpoint/2010/main" val="1356962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03ADC-EE7F-9928-7759-2441C7AD05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9ED16-7F56-F84C-BFE3-BC12BCBB2F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7B6BD-FAD7-E8A8-E42C-09E50150C5FD}"/>
              </a:ext>
            </a:extLst>
          </p:cNvPr>
          <p:cNvSpPr>
            <a:spLocks noGrp="1"/>
          </p:cNvSpPr>
          <p:nvPr>
            <p:ph type="body" idx="1"/>
          </p:nvPr>
        </p:nvSpPr>
        <p:spPr/>
        <p:txBody>
          <a:bodyPr/>
          <a:lstStyle/>
          <a:p>
            <a:r>
              <a:rPr lang="en-US" dirty="0"/>
              <a:t>Answer: They</a:t>
            </a:r>
            <a:r>
              <a:rPr lang="en-US" b="0" dirty="0"/>
              <a:t> survive underwater.</a:t>
            </a:r>
          </a:p>
        </p:txBody>
      </p:sp>
      <p:sp>
        <p:nvSpPr>
          <p:cNvPr id="4" name="Slide Number Placeholder 3">
            <a:extLst>
              <a:ext uri="{FF2B5EF4-FFF2-40B4-BE49-F238E27FC236}">
                <a16:creationId xmlns:a16="http://schemas.microsoft.com/office/drawing/2014/main" id="{80AD3570-F7F2-934F-6010-7550BEA06DE1}"/>
              </a:ext>
            </a:extLst>
          </p:cNvPr>
          <p:cNvSpPr>
            <a:spLocks noGrp="1"/>
          </p:cNvSpPr>
          <p:nvPr>
            <p:ph type="sldNum" sz="quarter" idx="5"/>
          </p:nvPr>
        </p:nvSpPr>
        <p:spPr/>
        <p:txBody>
          <a:bodyPr/>
          <a:lstStyle/>
          <a:p>
            <a:fld id="{F7C19E1B-9841-4947-956E-4E7489943B16}" type="slidenum">
              <a:rPr lang="en-US" smtClean="0"/>
              <a:t>46</a:t>
            </a:fld>
            <a:endParaRPr lang="en-US"/>
          </a:p>
        </p:txBody>
      </p:sp>
    </p:spTree>
    <p:extLst>
      <p:ext uri="{BB962C8B-B14F-4D97-AF65-F5344CB8AC3E}">
        <p14:creationId xmlns:p14="http://schemas.microsoft.com/office/powerpoint/2010/main" val="37513789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EFECF-B9B5-7105-4B2D-D2C89A52A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7A159-033C-6525-F893-679AF5FBA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2378B-1ED5-992B-974B-08D012057F23}"/>
              </a:ext>
            </a:extLst>
          </p:cNvPr>
          <p:cNvSpPr>
            <a:spLocks noGrp="1"/>
          </p:cNvSpPr>
          <p:nvPr>
            <p:ph type="body" idx="1"/>
          </p:nvPr>
        </p:nvSpPr>
        <p:spPr/>
        <p:txBody>
          <a:bodyPr/>
          <a:lstStyle/>
          <a:p>
            <a:r>
              <a:rPr lang="en-US" dirty="0"/>
              <a:t>Answer: </a:t>
            </a:r>
            <a:r>
              <a:rPr lang="en-US" b="0" dirty="0"/>
              <a:t>They hunt.</a:t>
            </a:r>
          </a:p>
        </p:txBody>
      </p:sp>
      <p:sp>
        <p:nvSpPr>
          <p:cNvPr id="4" name="Slide Number Placeholder 3">
            <a:extLst>
              <a:ext uri="{FF2B5EF4-FFF2-40B4-BE49-F238E27FC236}">
                <a16:creationId xmlns:a16="http://schemas.microsoft.com/office/drawing/2014/main" id="{061F982F-98BF-4522-D231-67F2870BFE23}"/>
              </a:ext>
            </a:extLst>
          </p:cNvPr>
          <p:cNvSpPr>
            <a:spLocks noGrp="1"/>
          </p:cNvSpPr>
          <p:nvPr>
            <p:ph type="sldNum" sz="quarter" idx="5"/>
          </p:nvPr>
        </p:nvSpPr>
        <p:spPr/>
        <p:txBody>
          <a:bodyPr/>
          <a:lstStyle/>
          <a:p>
            <a:fld id="{F7C19E1B-9841-4947-956E-4E7489943B16}" type="slidenum">
              <a:rPr lang="en-US" smtClean="0"/>
              <a:t>47</a:t>
            </a:fld>
            <a:endParaRPr lang="en-US"/>
          </a:p>
        </p:txBody>
      </p:sp>
    </p:spTree>
    <p:extLst>
      <p:ext uri="{BB962C8B-B14F-4D97-AF65-F5344CB8AC3E}">
        <p14:creationId xmlns:p14="http://schemas.microsoft.com/office/powerpoint/2010/main" val="28941693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BE1A3-FE19-6D7A-8354-417515134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5B84A-8BF3-F736-5F1D-C65179619A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888204-6B21-1104-0F8E-9C13BA9450B3}"/>
              </a:ext>
            </a:extLst>
          </p:cNvPr>
          <p:cNvSpPr>
            <a:spLocks noGrp="1"/>
          </p:cNvSpPr>
          <p:nvPr>
            <p:ph type="body" idx="1"/>
          </p:nvPr>
        </p:nvSpPr>
        <p:spPr/>
        <p:txBody>
          <a:bodyPr/>
          <a:lstStyle/>
          <a:p>
            <a:r>
              <a:rPr lang="en-US" dirty="0"/>
              <a:t>Answer: They</a:t>
            </a:r>
            <a:r>
              <a:rPr lang="en-US" b="0" dirty="0"/>
              <a:t> hunt.</a:t>
            </a:r>
          </a:p>
        </p:txBody>
      </p:sp>
      <p:sp>
        <p:nvSpPr>
          <p:cNvPr id="4" name="Slide Number Placeholder 3">
            <a:extLst>
              <a:ext uri="{FF2B5EF4-FFF2-40B4-BE49-F238E27FC236}">
                <a16:creationId xmlns:a16="http://schemas.microsoft.com/office/drawing/2014/main" id="{E8306DC8-EE3D-5ADE-913C-B0DB935E9394}"/>
              </a:ext>
            </a:extLst>
          </p:cNvPr>
          <p:cNvSpPr>
            <a:spLocks noGrp="1"/>
          </p:cNvSpPr>
          <p:nvPr>
            <p:ph type="sldNum" sz="quarter" idx="5"/>
          </p:nvPr>
        </p:nvSpPr>
        <p:spPr/>
        <p:txBody>
          <a:bodyPr/>
          <a:lstStyle/>
          <a:p>
            <a:fld id="{F7C19E1B-9841-4947-956E-4E7489943B16}" type="slidenum">
              <a:rPr lang="en-US" smtClean="0"/>
              <a:t>48</a:t>
            </a:fld>
            <a:endParaRPr lang="en-US"/>
          </a:p>
        </p:txBody>
      </p:sp>
    </p:spTree>
    <p:extLst>
      <p:ext uri="{BB962C8B-B14F-4D97-AF65-F5344CB8AC3E}">
        <p14:creationId xmlns:p14="http://schemas.microsoft.com/office/powerpoint/2010/main" val="11101231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3A284-4686-B645-AB03-85650E850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FFD66-A212-8DCD-22A0-D1FB94B9E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687A7-C7AB-6261-92F1-EBE45764A081}"/>
              </a:ext>
            </a:extLst>
          </p:cNvPr>
          <p:cNvSpPr>
            <a:spLocks noGrp="1"/>
          </p:cNvSpPr>
          <p:nvPr>
            <p:ph type="body" idx="1"/>
          </p:nvPr>
        </p:nvSpPr>
        <p:spPr/>
        <p:txBody>
          <a:bodyPr/>
          <a:lstStyle/>
          <a:p>
            <a:r>
              <a:rPr lang="en-US" dirty="0"/>
              <a:t>Animal in picture: American goldfinch</a:t>
            </a:r>
            <a:endParaRPr lang="en-US" b="0" dirty="0"/>
          </a:p>
        </p:txBody>
      </p:sp>
      <p:sp>
        <p:nvSpPr>
          <p:cNvPr id="4" name="Slide Number Placeholder 3">
            <a:extLst>
              <a:ext uri="{FF2B5EF4-FFF2-40B4-BE49-F238E27FC236}">
                <a16:creationId xmlns:a16="http://schemas.microsoft.com/office/drawing/2014/main" id="{79484301-40FA-3ABE-ABF2-F4311EF34D3D}"/>
              </a:ext>
            </a:extLst>
          </p:cNvPr>
          <p:cNvSpPr>
            <a:spLocks noGrp="1"/>
          </p:cNvSpPr>
          <p:nvPr>
            <p:ph type="sldNum" sz="quarter" idx="5"/>
          </p:nvPr>
        </p:nvSpPr>
        <p:spPr/>
        <p:txBody>
          <a:bodyPr/>
          <a:lstStyle/>
          <a:p>
            <a:fld id="{F7C19E1B-9841-4947-956E-4E7489943B16}" type="slidenum">
              <a:rPr lang="en-US" smtClean="0"/>
              <a:t>49</a:t>
            </a:fld>
            <a:endParaRPr lang="en-US"/>
          </a:p>
        </p:txBody>
      </p:sp>
    </p:spTree>
    <p:extLst>
      <p:ext uri="{BB962C8B-B14F-4D97-AF65-F5344CB8AC3E}">
        <p14:creationId xmlns:p14="http://schemas.microsoft.com/office/powerpoint/2010/main" val="3801624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C5843-2062-DC52-71B9-7E5A00648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64559-A877-ED8A-C1D8-E51EF8CEC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7CBD0-F1A1-1FB0-A35F-BECAB4C988F0}"/>
              </a:ext>
            </a:extLst>
          </p:cNvPr>
          <p:cNvSpPr>
            <a:spLocks noGrp="1"/>
          </p:cNvSpPr>
          <p:nvPr>
            <p:ph type="body" idx="1"/>
          </p:nvPr>
        </p:nvSpPr>
        <p:spPr/>
        <p:txBody>
          <a:bodyPr/>
          <a:lstStyle/>
          <a:p>
            <a:r>
              <a:rPr lang="en-US" dirty="0"/>
              <a:t>Answer: They</a:t>
            </a:r>
            <a:r>
              <a:rPr lang="en-US" b="0" dirty="0"/>
              <a:t> were flying south to avoid the colder temperatures.</a:t>
            </a:r>
          </a:p>
        </p:txBody>
      </p:sp>
      <p:sp>
        <p:nvSpPr>
          <p:cNvPr id="4" name="Slide Number Placeholder 3">
            <a:extLst>
              <a:ext uri="{FF2B5EF4-FFF2-40B4-BE49-F238E27FC236}">
                <a16:creationId xmlns:a16="http://schemas.microsoft.com/office/drawing/2014/main" id="{51D85AA4-61A0-515A-0BD3-AB8884E9FC43}"/>
              </a:ext>
            </a:extLst>
          </p:cNvPr>
          <p:cNvSpPr>
            <a:spLocks noGrp="1"/>
          </p:cNvSpPr>
          <p:nvPr>
            <p:ph type="sldNum" sz="quarter" idx="5"/>
          </p:nvPr>
        </p:nvSpPr>
        <p:spPr/>
        <p:txBody>
          <a:bodyPr/>
          <a:lstStyle/>
          <a:p>
            <a:fld id="{F7C19E1B-9841-4947-956E-4E7489943B16}" type="slidenum">
              <a:rPr lang="en-US" smtClean="0"/>
              <a:t>50</a:t>
            </a:fld>
            <a:endParaRPr lang="en-US"/>
          </a:p>
        </p:txBody>
      </p:sp>
    </p:spTree>
    <p:extLst>
      <p:ext uri="{BB962C8B-B14F-4D97-AF65-F5344CB8AC3E}">
        <p14:creationId xmlns:p14="http://schemas.microsoft.com/office/powerpoint/2010/main" val="4015518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BBA9F-966E-804E-3741-67EBAD89B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6A8EE-9358-5DE6-95EC-0DD379DFF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A8284-3D98-C052-2034-25FE0FA5010A}"/>
              </a:ext>
            </a:extLst>
          </p:cNvPr>
          <p:cNvSpPr>
            <a:spLocks noGrp="1"/>
          </p:cNvSpPr>
          <p:nvPr>
            <p:ph type="body" idx="1"/>
          </p:nvPr>
        </p:nvSpPr>
        <p:spPr/>
        <p:txBody>
          <a:bodyPr/>
          <a:lstStyle/>
          <a:p>
            <a:r>
              <a:rPr lang="en-US" dirty="0"/>
              <a:t>Answer: Stay in a warm house/school, wear warm clothes</a:t>
            </a:r>
          </a:p>
        </p:txBody>
      </p:sp>
      <p:sp>
        <p:nvSpPr>
          <p:cNvPr id="4" name="Slide Number Placeholder 3">
            <a:extLst>
              <a:ext uri="{FF2B5EF4-FFF2-40B4-BE49-F238E27FC236}">
                <a16:creationId xmlns:a16="http://schemas.microsoft.com/office/drawing/2014/main" id="{646F5FDB-5E7E-9C52-60DF-8DBB873B2068}"/>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14350257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F691D-247C-18BF-5365-5E7C8E813D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442C9-9195-0BA0-3270-5A4D04D053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424D9-6CDB-36E7-9D1D-057B141346D0}"/>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E048383E-07E9-EECE-2F15-54BD1121BBFA}"/>
              </a:ext>
            </a:extLst>
          </p:cNvPr>
          <p:cNvSpPr>
            <a:spLocks noGrp="1"/>
          </p:cNvSpPr>
          <p:nvPr>
            <p:ph type="sldNum" sz="quarter" idx="5"/>
          </p:nvPr>
        </p:nvSpPr>
        <p:spPr/>
        <p:txBody>
          <a:bodyPr/>
          <a:lstStyle/>
          <a:p>
            <a:fld id="{F7C19E1B-9841-4947-956E-4E7489943B16}" type="slidenum">
              <a:rPr lang="en-US" smtClean="0"/>
              <a:t>51</a:t>
            </a:fld>
            <a:endParaRPr lang="en-US"/>
          </a:p>
        </p:txBody>
      </p:sp>
    </p:spTree>
    <p:extLst>
      <p:ext uri="{BB962C8B-B14F-4D97-AF65-F5344CB8AC3E}">
        <p14:creationId xmlns:p14="http://schemas.microsoft.com/office/powerpoint/2010/main" val="31636867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E16A1-DB86-D726-9B43-1D876E675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6F505-F746-E439-93CB-D1A2ACB992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23C5F-2174-B6BD-F8D2-E5D4032C5892}"/>
              </a:ext>
            </a:extLst>
          </p:cNvPr>
          <p:cNvSpPr>
            <a:spLocks noGrp="1"/>
          </p:cNvSpPr>
          <p:nvPr>
            <p:ph type="body" idx="1"/>
          </p:nvPr>
        </p:nvSpPr>
        <p:spPr/>
        <p:txBody>
          <a:bodyPr/>
          <a:lstStyle/>
          <a:p>
            <a:r>
              <a:rPr lang="en-US" dirty="0"/>
              <a:t>Answer: Less</a:t>
            </a:r>
            <a:r>
              <a:rPr lang="en-US" b="0" dirty="0"/>
              <a:t> available food and colder temperatures.</a:t>
            </a:r>
          </a:p>
        </p:txBody>
      </p:sp>
      <p:sp>
        <p:nvSpPr>
          <p:cNvPr id="4" name="Slide Number Placeholder 3">
            <a:extLst>
              <a:ext uri="{FF2B5EF4-FFF2-40B4-BE49-F238E27FC236}">
                <a16:creationId xmlns:a16="http://schemas.microsoft.com/office/drawing/2014/main" id="{17DF15E1-657F-1BED-6923-D7A76557BEB0}"/>
              </a:ext>
            </a:extLst>
          </p:cNvPr>
          <p:cNvSpPr>
            <a:spLocks noGrp="1"/>
          </p:cNvSpPr>
          <p:nvPr>
            <p:ph type="sldNum" sz="quarter" idx="5"/>
          </p:nvPr>
        </p:nvSpPr>
        <p:spPr/>
        <p:txBody>
          <a:bodyPr/>
          <a:lstStyle/>
          <a:p>
            <a:fld id="{F7C19E1B-9841-4947-956E-4E7489943B16}" type="slidenum">
              <a:rPr lang="en-US" smtClean="0"/>
              <a:t>52</a:t>
            </a:fld>
            <a:endParaRPr lang="en-US"/>
          </a:p>
        </p:txBody>
      </p:sp>
    </p:spTree>
    <p:extLst>
      <p:ext uri="{BB962C8B-B14F-4D97-AF65-F5344CB8AC3E}">
        <p14:creationId xmlns:p14="http://schemas.microsoft.com/office/powerpoint/2010/main" val="10371958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1E3D5-11C5-9A0F-91D9-9B6017A9A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DE388-AABC-10F7-AFF2-D570E3A56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6DFDF3-37AE-AB65-B434-8600ECE3D5A6}"/>
              </a:ext>
            </a:extLst>
          </p:cNvPr>
          <p:cNvSpPr>
            <a:spLocks noGrp="1"/>
          </p:cNvSpPr>
          <p:nvPr>
            <p:ph type="body" idx="1"/>
          </p:nvPr>
        </p:nvSpPr>
        <p:spPr/>
        <p:txBody>
          <a:bodyPr/>
          <a:lstStyle/>
          <a:p>
            <a:r>
              <a:rPr lang="en-US" dirty="0"/>
              <a:t>Add student observations and/or questions to the </a:t>
            </a:r>
            <a:r>
              <a:rPr lang="en-US" b="1" dirty="0" err="1"/>
              <a:t>Noticings</a:t>
            </a:r>
            <a:r>
              <a:rPr lang="en-US" b="1" dirty="0"/>
              <a:t> and Wonderings Chart </a:t>
            </a:r>
            <a:r>
              <a:rPr lang="en-US" dirty="0"/>
              <a:t>as the lesson concludes. </a:t>
            </a:r>
          </a:p>
        </p:txBody>
      </p:sp>
      <p:sp>
        <p:nvSpPr>
          <p:cNvPr id="4" name="Slide Number Placeholder 3">
            <a:extLst>
              <a:ext uri="{FF2B5EF4-FFF2-40B4-BE49-F238E27FC236}">
                <a16:creationId xmlns:a16="http://schemas.microsoft.com/office/drawing/2014/main" id="{9859B67D-3599-DF4C-87E7-2E289956AE47}"/>
              </a:ext>
            </a:extLst>
          </p:cNvPr>
          <p:cNvSpPr>
            <a:spLocks noGrp="1"/>
          </p:cNvSpPr>
          <p:nvPr>
            <p:ph type="sldNum" sz="quarter" idx="5"/>
          </p:nvPr>
        </p:nvSpPr>
        <p:spPr/>
        <p:txBody>
          <a:bodyPr/>
          <a:lstStyle/>
          <a:p>
            <a:fld id="{F7C19E1B-9841-4947-956E-4E7489943B16}" type="slidenum">
              <a:rPr lang="en-US" smtClean="0"/>
              <a:t>53</a:t>
            </a:fld>
            <a:endParaRPr lang="en-US"/>
          </a:p>
        </p:txBody>
      </p:sp>
    </p:spTree>
    <p:extLst>
      <p:ext uri="{BB962C8B-B14F-4D97-AF65-F5344CB8AC3E}">
        <p14:creationId xmlns:p14="http://schemas.microsoft.com/office/powerpoint/2010/main" val="1534114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B9DC6-E610-0E4E-DC59-24B195B60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7595C-3877-F728-F603-FC52F05D0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E9564-C084-F19C-D4EA-BF716E6B8EA3}"/>
              </a:ext>
            </a:extLst>
          </p:cNvPr>
          <p:cNvSpPr>
            <a:spLocks noGrp="1"/>
          </p:cNvSpPr>
          <p:nvPr>
            <p:ph type="body" idx="1"/>
          </p:nvPr>
        </p:nvSpPr>
        <p:spPr/>
        <p:txBody>
          <a:bodyPr/>
          <a:lstStyle/>
          <a:p>
            <a:r>
              <a:rPr lang="en-US" b="0" dirty="0"/>
              <a:t>Have students complete student guide </a:t>
            </a:r>
            <a:r>
              <a:rPr lang="en-US" b="1" dirty="0"/>
              <a:t>Draw It! Winter Activities </a:t>
            </a:r>
            <a:r>
              <a:rPr lang="en-US" b="0" dirty="0"/>
              <a:t>on Page 77. Students will draw what bear does in the winter and what they do in the winter. </a:t>
            </a:r>
          </a:p>
        </p:txBody>
      </p:sp>
      <p:sp>
        <p:nvSpPr>
          <p:cNvPr id="4" name="Slide Number Placeholder 3">
            <a:extLst>
              <a:ext uri="{FF2B5EF4-FFF2-40B4-BE49-F238E27FC236}">
                <a16:creationId xmlns:a16="http://schemas.microsoft.com/office/drawing/2014/main" id="{A6D1B430-8A4E-3BE9-C2EB-C2C739E74464}"/>
              </a:ext>
            </a:extLst>
          </p:cNvPr>
          <p:cNvSpPr>
            <a:spLocks noGrp="1"/>
          </p:cNvSpPr>
          <p:nvPr>
            <p:ph type="sldNum" sz="quarter" idx="5"/>
          </p:nvPr>
        </p:nvSpPr>
        <p:spPr/>
        <p:txBody>
          <a:bodyPr/>
          <a:lstStyle/>
          <a:p>
            <a:fld id="{F7C19E1B-9841-4947-956E-4E7489943B16}" type="slidenum">
              <a:rPr lang="en-US" smtClean="0"/>
              <a:t>54</a:t>
            </a:fld>
            <a:endParaRPr lang="en-US"/>
          </a:p>
        </p:txBody>
      </p:sp>
    </p:spTree>
    <p:extLst>
      <p:ext uri="{BB962C8B-B14F-4D97-AF65-F5344CB8AC3E}">
        <p14:creationId xmlns:p14="http://schemas.microsoft.com/office/powerpoint/2010/main" val="39892520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8807A-3AB6-8810-D1AB-5AC15B8FC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616C6-67EF-84DA-5ECA-B6F366E32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131E8E-2827-D2AD-3D9B-34EA41CFFEA3}"/>
              </a:ext>
            </a:extLst>
          </p:cNvPr>
          <p:cNvSpPr>
            <a:spLocks noGrp="1"/>
          </p:cNvSpPr>
          <p:nvPr>
            <p:ph type="body" idx="1"/>
          </p:nvPr>
        </p:nvSpPr>
        <p:spPr/>
        <p:txBody>
          <a:bodyPr/>
          <a:lstStyle/>
          <a:p>
            <a:r>
              <a:rPr lang="en-US" b="0" dirty="0"/>
              <a:t> Discuss how the activities are the same or different. </a:t>
            </a:r>
          </a:p>
        </p:txBody>
      </p:sp>
      <p:sp>
        <p:nvSpPr>
          <p:cNvPr id="4" name="Slide Number Placeholder 3">
            <a:extLst>
              <a:ext uri="{FF2B5EF4-FFF2-40B4-BE49-F238E27FC236}">
                <a16:creationId xmlns:a16="http://schemas.microsoft.com/office/drawing/2014/main" id="{7279FADD-D1D4-E9F6-00E1-E495656D737E}"/>
              </a:ext>
            </a:extLst>
          </p:cNvPr>
          <p:cNvSpPr>
            <a:spLocks noGrp="1"/>
          </p:cNvSpPr>
          <p:nvPr>
            <p:ph type="sldNum" sz="quarter" idx="5"/>
          </p:nvPr>
        </p:nvSpPr>
        <p:spPr/>
        <p:txBody>
          <a:bodyPr/>
          <a:lstStyle/>
          <a:p>
            <a:fld id="{F7C19E1B-9841-4947-956E-4E7489943B16}" type="slidenum">
              <a:rPr lang="en-US" smtClean="0"/>
              <a:t>55</a:t>
            </a:fld>
            <a:endParaRPr lang="en-US"/>
          </a:p>
        </p:txBody>
      </p:sp>
    </p:spTree>
    <p:extLst>
      <p:ext uri="{BB962C8B-B14F-4D97-AF65-F5344CB8AC3E}">
        <p14:creationId xmlns:p14="http://schemas.microsoft.com/office/powerpoint/2010/main" val="1505433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7078F-BB09-162B-7ADD-5DD1A8BE4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68016-8AAB-1E21-A3E3-09316B6DD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F6A2E3-2967-6DF9-633D-D04BBCB3F4AA}"/>
              </a:ext>
            </a:extLst>
          </p:cNvPr>
          <p:cNvSpPr>
            <a:spLocks noGrp="1"/>
          </p:cNvSpPr>
          <p:nvPr>
            <p:ph type="body" idx="1"/>
          </p:nvPr>
        </p:nvSpPr>
        <p:spPr/>
        <p:txBody>
          <a:bodyPr/>
          <a:lstStyle/>
          <a:p>
            <a:r>
              <a:rPr lang="en-US" b="0" dirty="0"/>
              <a:t> Review why a bear hibernates and the activities of a human in the winter. (</a:t>
            </a:r>
            <a:r>
              <a:rPr lang="en-US" dirty="0"/>
              <a:t>Answer: We</a:t>
            </a:r>
            <a:r>
              <a:rPr lang="en-US" b="0" dirty="0"/>
              <a:t> spend more time indoors because of the weather and shorter days, but we don’t need to conserve energy the way a bear does because our food supply remains available.)</a:t>
            </a:r>
          </a:p>
        </p:txBody>
      </p:sp>
      <p:sp>
        <p:nvSpPr>
          <p:cNvPr id="4" name="Slide Number Placeholder 3">
            <a:extLst>
              <a:ext uri="{FF2B5EF4-FFF2-40B4-BE49-F238E27FC236}">
                <a16:creationId xmlns:a16="http://schemas.microsoft.com/office/drawing/2014/main" id="{3FFC4DBF-09AE-9018-BECA-7DB142F0EAB8}"/>
              </a:ext>
            </a:extLst>
          </p:cNvPr>
          <p:cNvSpPr>
            <a:spLocks noGrp="1"/>
          </p:cNvSpPr>
          <p:nvPr>
            <p:ph type="sldNum" sz="quarter" idx="5"/>
          </p:nvPr>
        </p:nvSpPr>
        <p:spPr/>
        <p:txBody>
          <a:bodyPr/>
          <a:lstStyle/>
          <a:p>
            <a:fld id="{F7C19E1B-9841-4947-956E-4E7489943B16}" type="slidenum">
              <a:rPr lang="en-US" smtClean="0"/>
              <a:t>56</a:t>
            </a:fld>
            <a:endParaRPr lang="en-US"/>
          </a:p>
        </p:txBody>
      </p:sp>
    </p:spTree>
    <p:extLst>
      <p:ext uri="{BB962C8B-B14F-4D97-AF65-F5344CB8AC3E}">
        <p14:creationId xmlns:p14="http://schemas.microsoft.com/office/powerpoint/2010/main" val="15167400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FF59E-97EE-B910-A9F7-B9565118D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F009C4-1F9F-844D-6E06-6028EDF81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3B54C6-8F8D-1EF3-4C57-6729D27224CB}"/>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85AAD8F2-794A-D00A-293E-3EC6E148DF9D}"/>
              </a:ext>
            </a:extLst>
          </p:cNvPr>
          <p:cNvSpPr>
            <a:spLocks noGrp="1"/>
          </p:cNvSpPr>
          <p:nvPr>
            <p:ph type="sldNum" sz="quarter" idx="5"/>
          </p:nvPr>
        </p:nvSpPr>
        <p:spPr/>
        <p:txBody>
          <a:bodyPr/>
          <a:lstStyle/>
          <a:p>
            <a:fld id="{F7C19E1B-9841-4947-956E-4E7489943B16}" type="slidenum">
              <a:rPr lang="en-US" smtClean="0"/>
              <a:t>57</a:t>
            </a:fld>
            <a:endParaRPr lang="en-US"/>
          </a:p>
        </p:txBody>
      </p:sp>
    </p:spTree>
    <p:extLst>
      <p:ext uri="{BB962C8B-B14F-4D97-AF65-F5344CB8AC3E}">
        <p14:creationId xmlns:p14="http://schemas.microsoft.com/office/powerpoint/2010/main" val="3772122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63E60-44C3-DB29-5AB3-D85EE2658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D8828-883F-4E6E-1DDA-36FA390FB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7B216F-4239-CC26-1AC6-75797A46164C}"/>
              </a:ext>
            </a:extLst>
          </p:cNvPr>
          <p:cNvSpPr>
            <a:spLocks noGrp="1"/>
          </p:cNvSpPr>
          <p:nvPr>
            <p:ph type="body" idx="1"/>
          </p:nvPr>
        </p:nvSpPr>
        <p:spPr/>
        <p:txBody>
          <a:bodyPr/>
          <a:lstStyle/>
          <a:p>
            <a:r>
              <a:rPr lang="en-US" dirty="0"/>
              <a:t>In the student guide, have students look at the pictures in the </a:t>
            </a:r>
            <a:r>
              <a:rPr lang="en-US" b="1" dirty="0"/>
              <a:t>Unit 3 Introductions</a:t>
            </a:r>
            <a:r>
              <a:rPr lang="en-US" dirty="0"/>
              <a:t> on page 70 and the </a:t>
            </a:r>
            <a:r>
              <a:rPr lang="en-US" b="1" dirty="0"/>
              <a:t>Talk About It </a:t>
            </a:r>
            <a:r>
              <a:rPr lang="en-US" dirty="0"/>
              <a:t>on page 71.</a:t>
            </a:r>
          </a:p>
        </p:txBody>
      </p:sp>
      <p:sp>
        <p:nvSpPr>
          <p:cNvPr id="4" name="Slide Number Placeholder 3">
            <a:extLst>
              <a:ext uri="{FF2B5EF4-FFF2-40B4-BE49-F238E27FC236}">
                <a16:creationId xmlns:a16="http://schemas.microsoft.com/office/drawing/2014/main" id="{E060AFB0-DEC3-370A-9942-E281685DBFD6}"/>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246566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8855F-AF50-5842-6C31-92B9CA453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32F5A-6207-9321-F0F3-A3D6EAB4C1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A5591E-D368-47FB-5CDD-CAF69FF53354}"/>
              </a:ext>
            </a:extLst>
          </p:cNvPr>
          <p:cNvSpPr>
            <a:spLocks noGrp="1"/>
          </p:cNvSpPr>
          <p:nvPr>
            <p:ph type="body" idx="1"/>
          </p:nvPr>
        </p:nvSpPr>
        <p:spPr/>
        <p:txBody>
          <a:bodyPr/>
          <a:lstStyle/>
          <a:p>
            <a:r>
              <a:rPr lang="en-US" dirty="0"/>
              <a:t>Read aloud from the student guide </a:t>
            </a:r>
            <a:r>
              <a:rPr lang="en-US" b="1" dirty="0"/>
              <a:t>Read Together Surviving the Cold </a:t>
            </a:r>
            <a:r>
              <a:rPr lang="en-US" dirty="0"/>
              <a:t>on Page 74. </a:t>
            </a:r>
          </a:p>
        </p:txBody>
      </p:sp>
      <p:sp>
        <p:nvSpPr>
          <p:cNvPr id="4" name="Slide Number Placeholder 3">
            <a:extLst>
              <a:ext uri="{FF2B5EF4-FFF2-40B4-BE49-F238E27FC236}">
                <a16:creationId xmlns:a16="http://schemas.microsoft.com/office/drawing/2014/main" id="{919219A9-2CAD-2D23-1E92-288E0D7FF258}"/>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4038444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8D107-6416-092A-355F-E2034A6B8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83055-3AAF-100E-CC59-EDE41C295A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49564-FFE6-E509-33E0-E6174C75C326}"/>
              </a:ext>
            </a:extLst>
          </p:cNvPr>
          <p:cNvSpPr>
            <a:spLocks noGrp="1"/>
          </p:cNvSpPr>
          <p:nvPr>
            <p:ph type="body" idx="1"/>
          </p:nvPr>
        </p:nvSpPr>
        <p:spPr/>
        <p:txBody>
          <a:bodyPr/>
          <a:lstStyle/>
          <a:p>
            <a:r>
              <a:rPr lang="en-US" dirty="0"/>
              <a:t>It’s time to collect our seasonal weather data. As a class, go outside with the student guides to record the temperature and collect weather data. Record findings in the student guide </a:t>
            </a:r>
            <a:r>
              <a:rPr lang="en-US" b="1" dirty="0"/>
              <a:t>Science Notebook Recording Weather </a:t>
            </a:r>
            <a:r>
              <a:rPr lang="en-US" dirty="0"/>
              <a:t>on Page 75.</a:t>
            </a:r>
          </a:p>
        </p:txBody>
      </p:sp>
      <p:sp>
        <p:nvSpPr>
          <p:cNvPr id="4" name="Slide Number Placeholder 3">
            <a:extLst>
              <a:ext uri="{FF2B5EF4-FFF2-40B4-BE49-F238E27FC236}">
                <a16:creationId xmlns:a16="http://schemas.microsoft.com/office/drawing/2014/main" id="{1119F50C-7F14-A804-2691-481FBD160C18}"/>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194763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5BEB8-CD17-90A2-F305-E15A23F77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1A384-2F72-B9A0-25B4-92AF39E775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C2D3B-935A-6DFA-0848-16F5CC1FAA84}"/>
              </a:ext>
            </a:extLst>
          </p:cNvPr>
          <p:cNvSpPr>
            <a:spLocks noGrp="1"/>
          </p:cNvSpPr>
          <p:nvPr>
            <p:ph type="body" idx="1"/>
          </p:nvPr>
        </p:nvSpPr>
        <p:spPr/>
        <p:txBody>
          <a:bodyPr/>
          <a:lstStyle/>
          <a:p>
            <a:r>
              <a:rPr lang="en-US" dirty="0"/>
              <a:t>Refer to the </a:t>
            </a:r>
            <a:r>
              <a:rPr lang="en-US" b="1" dirty="0"/>
              <a:t>3A Daily Weather Data Chart </a:t>
            </a:r>
            <a:r>
              <a:rPr lang="en-US" dirty="0"/>
              <a:t>at the end of this lesson. Each day, week, or designated time data is collected as a class, have students record findings on the </a:t>
            </a:r>
            <a:r>
              <a:rPr lang="en-US" b="1" dirty="0"/>
              <a:t>Daily Weather Data Chart</a:t>
            </a:r>
            <a:r>
              <a:rPr lang="en-US" dirty="0"/>
              <a:t>. You may post a larger version of this chart to the front of the class. If additional copies are needed throughout the year, photocopies can be made and distributed to students. </a:t>
            </a:r>
          </a:p>
        </p:txBody>
      </p:sp>
      <p:sp>
        <p:nvSpPr>
          <p:cNvPr id="4" name="Slide Number Placeholder 3">
            <a:extLst>
              <a:ext uri="{FF2B5EF4-FFF2-40B4-BE49-F238E27FC236}">
                <a16:creationId xmlns:a16="http://schemas.microsoft.com/office/drawing/2014/main" id="{6E8A7060-7C75-5E98-0D0D-CE89E5A58D1C}"/>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4103531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DBDD-D39A-06E3-CF28-D933EC1AA7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D7111-B51E-D7E9-1810-D94EEEC80A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700F84-2059-D474-351C-88BE5A8912A5}"/>
              </a:ext>
            </a:extLst>
          </p:cNvPr>
          <p:cNvSpPr>
            <a:spLocks noGrp="1"/>
          </p:cNvSpPr>
          <p:nvPr>
            <p:ph type="dt" sz="half" idx="10"/>
          </p:nvPr>
        </p:nvSpPr>
        <p:spPr/>
        <p:txBody>
          <a:bodyPr/>
          <a:lstStyle/>
          <a:p>
            <a:fld id="{2914E724-8413-4980-B21A-99E49FFBAAE4}" type="datetimeFigureOut">
              <a:rPr lang="en-US" smtClean="0"/>
              <a:t>7/18/2025</a:t>
            </a:fld>
            <a:endParaRPr lang="en-US"/>
          </a:p>
        </p:txBody>
      </p:sp>
      <p:sp>
        <p:nvSpPr>
          <p:cNvPr id="5" name="Footer Placeholder 4">
            <a:extLst>
              <a:ext uri="{FF2B5EF4-FFF2-40B4-BE49-F238E27FC236}">
                <a16:creationId xmlns:a16="http://schemas.microsoft.com/office/drawing/2014/main" id="{420FE55D-7A3A-EB85-D502-C16D724B6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8A28B-13B5-50AA-F569-5F619EDE31AC}"/>
              </a:ext>
            </a:extLst>
          </p:cNvPr>
          <p:cNvSpPr>
            <a:spLocks noGrp="1"/>
          </p:cNvSpPr>
          <p:nvPr>
            <p:ph type="sldNum" sz="quarter" idx="12"/>
          </p:nvPr>
        </p:nvSpPr>
        <p:spPr/>
        <p:txBody>
          <a:bodyPr/>
          <a:lstStyle/>
          <a:p>
            <a:fld id="{05CC4348-08B9-4044-AD29-5F606C4984F4}" type="slidenum">
              <a:rPr lang="en-US" smtClean="0"/>
              <a:t>‹#›</a:t>
            </a:fld>
            <a:endParaRPr lang="en-US"/>
          </a:p>
        </p:txBody>
      </p:sp>
    </p:spTree>
    <p:extLst>
      <p:ext uri="{BB962C8B-B14F-4D97-AF65-F5344CB8AC3E}">
        <p14:creationId xmlns:p14="http://schemas.microsoft.com/office/powerpoint/2010/main" val="519030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20EAA-9EA6-F69B-1342-9DA6195D7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15F658-E448-E0DC-CB84-6AD42859F5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7E2B4-8C1B-1D2C-9237-8DA9F52B462A}"/>
              </a:ext>
            </a:extLst>
          </p:cNvPr>
          <p:cNvSpPr>
            <a:spLocks noGrp="1"/>
          </p:cNvSpPr>
          <p:nvPr>
            <p:ph type="dt" sz="half" idx="10"/>
          </p:nvPr>
        </p:nvSpPr>
        <p:spPr/>
        <p:txBody>
          <a:bodyPr/>
          <a:lstStyle/>
          <a:p>
            <a:fld id="{2914E724-8413-4980-B21A-99E49FFBAAE4}" type="datetimeFigureOut">
              <a:rPr lang="en-US" smtClean="0"/>
              <a:t>7/18/2025</a:t>
            </a:fld>
            <a:endParaRPr lang="en-US"/>
          </a:p>
        </p:txBody>
      </p:sp>
      <p:sp>
        <p:nvSpPr>
          <p:cNvPr id="5" name="Footer Placeholder 4">
            <a:extLst>
              <a:ext uri="{FF2B5EF4-FFF2-40B4-BE49-F238E27FC236}">
                <a16:creationId xmlns:a16="http://schemas.microsoft.com/office/drawing/2014/main" id="{282187ED-5FC5-7945-8C79-F1B0E6625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53CFA-A73B-1818-6EED-8D1BA9D5C7F8}"/>
              </a:ext>
            </a:extLst>
          </p:cNvPr>
          <p:cNvSpPr>
            <a:spLocks noGrp="1"/>
          </p:cNvSpPr>
          <p:nvPr>
            <p:ph type="sldNum" sz="quarter" idx="12"/>
          </p:nvPr>
        </p:nvSpPr>
        <p:spPr/>
        <p:txBody>
          <a:bodyPr/>
          <a:lstStyle/>
          <a:p>
            <a:fld id="{05CC4348-08B9-4044-AD29-5F606C4984F4}" type="slidenum">
              <a:rPr lang="en-US" smtClean="0"/>
              <a:t>‹#›</a:t>
            </a:fld>
            <a:endParaRPr lang="en-US"/>
          </a:p>
        </p:txBody>
      </p:sp>
    </p:spTree>
    <p:extLst>
      <p:ext uri="{BB962C8B-B14F-4D97-AF65-F5344CB8AC3E}">
        <p14:creationId xmlns:p14="http://schemas.microsoft.com/office/powerpoint/2010/main" val="1900950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3B5925-0BEB-9EBF-F988-4567A14243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D18032-06AB-7E15-5D2F-3B25359614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1EF9B-D3F9-2847-CC9D-23994CD30C5C}"/>
              </a:ext>
            </a:extLst>
          </p:cNvPr>
          <p:cNvSpPr>
            <a:spLocks noGrp="1"/>
          </p:cNvSpPr>
          <p:nvPr>
            <p:ph type="dt" sz="half" idx="10"/>
          </p:nvPr>
        </p:nvSpPr>
        <p:spPr/>
        <p:txBody>
          <a:bodyPr/>
          <a:lstStyle/>
          <a:p>
            <a:fld id="{2914E724-8413-4980-B21A-99E49FFBAAE4}" type="datetimeFigureOut">
              <a:rPr lang="en-US" smtClean="0"/>
              <a:t>7/18/2025</a:t>
            </a:fld>
            <a:endParaRPr lang="en-US"/>
          </a:p>
        </p:txBody>
      </p:sp>
      <p:sp>
        <p:nvSpPr>
          <p:cNvPr id="5" name="Footer Placeholder 4">
            <a:extLst>
              <a:ext uri="{FF2B5EF4-FFF2-40B4-BE49-F238E27FC236}">
                <a16:creationId xmlns:a16="http://schemas.microsoft.com/office/drawing/2014/main" id="{C51E3106-1241-7DF4-02C1-DB2B1598F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00AD7-C530-EAAE-3782-FB981A2CD33C}"/>
              </a:ext>
            </a:extLst>
          </p:cNvPr>
          <p:cNvSpPr>
            <a:spLocks noGrp="1"/>
          </p:cNvSpPr>
          <p:nvPr>
            <p:ph type="sldNum" sz="quarter" idx="12"/>
          </p:nvPr>
        </p:nvSpPr>
        <p:spPr/>
        <p:txBody>
          <a:bodyPr/>
          <a:lstStyle/>
          <a:p>
            <a:fld id="{05CC4348-08B9-4044-AD29-5F606C4984F4}" type="slidenum">
              <a:rPr lang="en-US" smtClean="0"/>
              <a:t>‹#›</a:t>
            </a:fld>
            <a:endParaRPr lang="en-US"/>
          </a:p>
        </p:txBody>
      </p:sp>
    </p:spTree>
    <p:extLst>
      <p:ext uri="{BB962C8B-B14F-4D97-AF65-F5344CB8AC3E}">
        <p14:creationId xmlns:p14="http://schemas.microsoft.com/office/powerpoint/2010/main" val="35516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3DA92-F9F5-FF66-0807-2B85457C6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B1436F-FE2F-B647-0E5F-A732163112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E749F-42DF-83FF-8271-29D0A1ABDBEC}"/>
              </a:ext>
            </a:extLst>
          </p:cNvPr>
          <p:cNvSpPr>
            <a:spLocks noGrp="1"/>
          </p:cNvSpPr>
          <p:nvPr>
            <p:ph type="dt" sz="half" idx="10"/>
          </p:nvPr>
        </p:nvSpPr>
        <p:spPr/>
        <p:txBody>
          <a:bodyPr/>
          <a:lstStyle/>
          <a:p>
            <a:fld id="{2914E724-8413-4980-B21A-99E49FFBAAE4}" type="datetimeFigureOut">
              <a:rPr lang="en-US" smtClean="0"/>
              <a:t>7/18/2025</a:t>
            </a:fld>
            <a:endParaRPr lang="en-US"/>
          </a:p>
        </p:txBody>
      </p:sp>
      <p:sp>
        <p:nvSpPr>
          <p:cNvPr id="5" name="Footer Placeholder 4">
            <a:extLst>
              <a:ext uri="{FF2B5EF4-FFF2-40B4-BE49-F238E27FC236}">
                <a16:creationId xmlns:a16="http://schemas.microsoft.com/office/drawing/2014/main" id="{176D0D50-2395-6062-E6C4-39A654EEC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075B7-F0DB-848A-C471-3975C316A217}"/>
              </a:ext>
            </a:extLst>
          </p:cNvPr>
          <p:cNvSpPr>
            <a:spLocks noGrp="1"/>
          </p:cNvSpPr>
          <p:nvPr>
            <p:ph type="sldNum" sz="quarter" idx="12"/>
          </p:nvPr>
        </p:nvSpPr>
        <p:spPr/>
        <p:txBody>
          <a:bodyPr/>
          <a:lstStyle/>
          <a:p>
            <a:fld id="{05CC4348-08B9-4044-AD29-5F606C4984F4}" type="slidenum">
              <a:rPr lang="en-US" smtClean="0"/>
              <a:t>‹#›</a:t>
            </a:fld>
            <a:endParaRPr lang="en-US"/>
          </a:p>
        </p:txBody>
      </p:sp>
    </p:spTree>
    <p:extLst>
      <p:ext uri="{BB962C8B-B14F-4D97-AF65-F5344CB8AC3E}">
        <p14:creationId xmlns:p14="http://schemas.microsoft.com/office/powerpoint/2010/main" val="3274010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66774-BD5C-743B-BC0B-69B9E4740E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3939FC-2184-831A-6720-87C1C9B1AC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115509-B650-D4AE-9596-2D798642C07C}"/>
              </a:ext>
            </a:extLst>
          </p:cNvPr>
          <p:cNvSpPr>
            <a:spLocks noGrp="1"/>
          </p:cNvSpPr>
          <p:nvPr>
            <p:ph type="dt" sz="half" idx="10"/>
          </p:nvPr>
        </p:nvSpPr>
        <p:spPr/>
        <p:txBody>
          <a:bodyPr/>
          <a:lstStyle/>
          <a:p>
            <a:fld id="{2914E724-8413-4980-B21A-99E49FFBAAE4}" type="datetimeFigureOut">
              <a:rPr lang="en-US" smtClean="0"/>
              <a:t>7/18/2025</a:t>
            </a:fld>
            <a:endParaRPr lang="en-US"/>
          </a:p>
        </p:txBody>
      </p:sp>
      <p:sp>
        <p:nvSpPr>
          <p:cNvPr id="5" name="Footer Placeholder 4">
            <a:extLst>
              <a:ext uri="{FF2B5EF4-FFF2-40B4-BE49-F238E27FC236}">
                <a16:creationId xmlns:a16="http://schemas.microsoft.com/office/drawing/2014/main" id="{512DABBB-9BBF-8A23-939D-E82DF454C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BB20E-870A-A8C0-6849-B4405F1710C0}"/>
              </a:ext>
            </a:extLst>
          </p:cNvPr>
          <p:cNvSpPr>
            <a:spLocks noGrp="1"/>
          </p:cNvSpPr>
          <p:nvPr>
            <p:ph type="sldNum" sz="quarter" idx="12"/>
          </p:nvPr>
        </p:nvSpPr>
        <p:spPr/>
        <p:txBody>
          <a:bodyPr/>
          <a:lstStyle/>
          <a:p>
            <a:fld id="{05CC4348-08B9-4044-AD29-5F606C4984F4}" type="slidenum">
              <a:rPr lang="en-US" smtClean="0"/>
              <a:t>‹#›</a:t>
            </a:fld>
            <a:endParaRPr lang="en-US"/>
          </a:p>
        </p:txBody>
      </p:sp>
    </p:spTree>
    <p:extLst>
      <p:ext uri="{BB962C8B-B14F-4D97-AF65-F5344CB8AC3E}">
        <p14:creationId xmlns:p14="http://schemas.microsoft.com/office/powerpoint/2010/main" val="326317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8179-A213-79A6-683E-56DD5B5BD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5B12A0-E306-2273-3CF8-8518E37CE1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3C050F-DE7F-089E-1980-95BFF4E51A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9A97DE-2CB9-1850-99CB-E92D05DB9C01}"/>
              </a:ext>
            </a:extLst>
          </p:cNvPr>
          <p:cNvSpPr>
            <a:spLocks noGrp="1"/>
          </p:cNvSpPr>
          <p:nvPr>
            <p:ph type="dt" sz="half" idx="10"/>
          </p:nvPr>
        </p:nvSpPr>
        <p:spPr/>
        <p:txBody>
          <a:bodyPr/>
          <a:lstStyle/>
          <a:p>
            <a:fld id="{2914E724-8413-4980-B21A-99E49FFBAAE4}" type="datetimeFigureOut">
              <a:rPr lang="en-US" smtClean="0"/>
              <a:t>7/18/2025</a:t>
            </a:fld>
            <a:endParaRPr lang="en-US"/>
          </a:p>
        </p:txBody>
      </p:sp>
      <p:sp>
        <p:nvSpPr>
          <p:cNvPr id="6" name="Footer Placeholder 5">
            <a:extLst>
              <a:ext uri="{FF2B5EF4-FFF2-40B4-BE49-F238E27FC236}">
                <a16:creationId xmlns:a16="http://schemas.microsoft.com/office/drawing/2014/main" id="{47C99AEB-45D4-7EE6-025F-296DC7C78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D42978-FB35-7EB3-A19C-B5DE932AB898}"/>
              </a:ext>
            </a:extLst>
          </p:cNvPr>
          <p:cNvSpPr>
            <a:spLocks noGrp="1"/>
          </p:cNvSpPr>
          <p:nvPr>
            <p:ph type="sldNum" sz="quarter" idx="12"/>
          </p:nvPr>
        </p:nvSpPr>
        <p:spPr/>
        <p:txBody>
          <a:bodyPr/>
          <a:lstStyle/>
          <a:p>
            <a:fld id="{05CC4348-08B9-4044-AD29-5F606C4984F4}" type="slidenum">
              <a:rPr lang="en-US" smtClean="0"/>
              <a:t>‹#›</a:t>
            </a:fld>
            <a:endParaRPr lang="en-US"/>
          </a:p>
        </p:txBody>
      </p:sp>
    </p:spTree>
    <p:extLst>
      <p:ext uri="{BB962C8B-B14F-4D97-AF65-F5344CB8AC3E}">
        <p14:creationId xmlns:p14="http://schemas.microsoft.com/office/powerpoint/2010/main" val="3910720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A575-59A1-A7ED-02C8-A95DE9FD05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4E3134-97AF-D1A0-5611-54BC7B09D8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91F791-757D-EC28-733B-F6D9FC8ABE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63D13C-2B1A-9FAB-446E-FDECCCB4F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25015B-DCCD-1FA2-E948-CA9637524C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3864B8-B596-6C9B-7F8B-8A17675B5724}"/>
              </a:ext>
            </a:extLst>
          </p:cNvPr>
          <p:cNvSpPr>
            <a:spLocks noGrp="1"/>
          </p:cNvSpPr>
          <p:nvPr>
            <p:ph type="dt" sz="half" idx="10"/>
          </p:nvPr>
        </p:nvSpPr>
        <p:spPr/>
        <p:txBody>
          <a:bodyPr/>
          <a:lstStyle/>
          <a:p>
            <a:fld id="{2914E724-8413-4980-B21A-99E49FFBAAE4}" type="datetimeFigureOut">
              <a:rPr lang="en-US" smtClean="0"/>
              <a:t>7/18/2025</a:t>
            </a:fld>
            <a:endParaRPr lang="en-US"/>
          </a:p>
        </p:txBody>
      </p:sp>
      <p:sp>
        <p:nvSpPr>
          <p:cNvPr id="8" name="Footer Placeholder 7">
            <a:extLst>
              <a:ext uri="{FF2B5EF4-FFF2-40B4-BE49-F238E27FC236}">
                <a16:creationId xmlns:a16="http://schemas.microsoft.com/office/drawing/2014/main" id="{44D64368-6891-7D59-57E4-507B96784A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A10049-910F-88BC-B99D-5B144B6949FC}"/>
              </a:ext>
            </a:extLst>
          </p:cNvPr>
          <p:cNvSpPr>
            <a:spLocks noGrp="1"/>
          </p:cNvSpPr>
          <p:nvPr>
            <p:ph type="sldNum" sz="quarter" idx="12"/>
          </p:nvPr>
        </p:nvSpPr>
        <p:spPr/>
        <p:txBody>
          <a:bodyPr/>
          <a:lstStyle/>
          <a:p>
            <a:fld id="{05CC4348-08B9-4044-AD29-5F606C4984F4}" type="slidenum">
              <a:rPr lang="en-US" smtClean="0"/>
              <a:t>‹#›</a:t>
            </a:fld>
            <a:endParaRPr lang="en-US"/>
          </a:p>
        </p:txBody>
      </p:sp>
    </p:spTree>
    <p:extLst>
      <p:ext uri="{BB962C8B-B14F-4D97-AF65-F5344CB8AC3E}">
        <p14:creationId xmlns:p14="http://schemas.microsoft.com/office/powerpoint/2010/main" val="1466802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53B2-52D4-F5A6-83FD-1905D524E3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300A47-B7AF-4896-68F6-A1044BE332FB}"/>
              </a:ext>
            </a:extLst>
          </p:cNvPr>
          <p:cNvSpPr>
            <a:spLocks noGrp="1"/>
          </p:cNvSpPr>
          <p:nvPr>
            <p:ph type="dt" sz="half" idx="10"/>
          </p:nvPr>
        </p:nvSpPr>
        <p:spPr/>
        <p:txBody>
          <a:bodyPr/>
          <a:lstStyle/>
          <a:p>
            <a:fld id="{2914E724-8413-4980-B21A-99E49FFBAAE4}" type="datetimeFigureOut">
              <a:rPr lang="en-US" smtClean="0"/>
              <a:t>7/18/2025</a:t>
            </a:fld>
            <a:endParaRPr lang="en-US"/>
          </a:p>
        </p:txBody>
      </p:sp>
      <p:sp>
        <p:nvSpPr>
          <p:cNvPr id="4" name="Footer Placeholder 3">
            <a:extLst>
              <a:ext uri="{FF2B5EF4-FFF2-40B4-BE49-F238E27FC236}">
                <a16:creationId xmlns:a16="http://schemas.microsoft.com/office/drawing/2014/main" id="{D701EAB2-B094-BA06-54B3-234F0B2B41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EE3E4-849E-C55B-4C06-F87E1C3702CC}"/>
              </a:ext>
            </a:extLst>
          </p:cNvPr>
          <p:cNvSpPr>
            <a:spLocks noGrp="1"/>
          </p:cNvSpPr>
          <p:nvPr>
            <p:ph type="sldNum" sz="quarter" idx="12"/>
          </p:nvPr>
        </p:nvSpPr>
        <p:spPr/>
        <p:txBody>
          <a:bodyPr/>
          <a:lstStyle/>
          <a:p>
            <a:fld id="{05CC4348-08B9-4044-AD29-5F606C4984F4}" type="slidenum">
              <a:rPr lang="en-US" smtClean="0"/>
              <a:t>‹#›</a:t>
            </a:fld>
            <a:endParaRPr lang="en-US"/>
          </a:p>
        </p:txBody>
      </p:sp>
    </p:spTree>
    <p:extLst>
      <p:ext uri="{BB962C8B-B14F-4D97-AF65-F5344CB8AC3E}">
        <p14:creationId xmlns:p14="http://schemas.microsoft.com/office/powerpoint/2010/main" val="3625180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9D7AC2-2E6C-ED20-2AE2-3739BD4D6368}"/>
              </a:ext>
            </a:extLst>
          </p:cNvPr>
          <p:cNvSpPr>
            <a:spLocks noGrp="1"/>
          </p:cNvSpPr>
          <p:nvPr>
            <p:ph type="dt" sz="half" idx="10"/>
          </p:nvPr>
        </p:nvSpPr>
        <p:spPr/>
        <p:txBody>
          <a:bodyPr/>
          <a:lstStyle/>
          <a:p>
            <a:fld id="{2914E724-8413-4980-B21A-99E49FFBAAE4}" type="datetimeFigureOut">
              <a:rPr lang="en-US" smtClean="0"/>
              <a:t>7/18/2025</a:t>
            </a:fld>
            <a:endParaRPr lang="en-US"/>
          </a:p>
        </p:txBody>
      </p:sp>
      <p:sp>
        <p:nvSpPr>
          <p:cNvPr id="3" name="Footer Placeholder 2">
            <a:extLst>
              <a:ext uri="{FF2B5EF4-FFF2-40B4-BE49-F238E27FC236}">
                <a16:creationId xmlns:a16="http://schemas.microsoft.com/office/drawing/2014/main" id="{3CD1457B-426E-8945-B484-98448D82BC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C44F67-5AF3-F9C2-1E78-DD10A78563CB}"/>
              </a:ext>
            </a:extLst>
          </p:cNvPr>
          <p:cNvSpPr>
            <a:spLocks noGrp="1"/>
          </p:cNvSpPr>
          <p:nvPr>
            <p:ph type="sldNum" sz="quarter" idx="12"/>
          </p:nvPr>
        </p:nvSpPr>
        <p:spPr/>
        <p:txBody>
          <a:bodyPr/>
          <a:lstStyle/>
          <a:p>
            <a:fld id="{05CC4348-08B9-4044-AD29-5F606C4984F4}" type="slidenum">
              <a:rPr lang="en-US" smtClean="0"/>
              <a:t>‹#›</a:t>
            </a:fld>
            <a:endParaRPr lang="en-US"/>
          </a:p>
        </p:txBody>
      </p:sp>
    </p:spTree>
    <p:extLst>
      <p:ext uri="{BB962C8B-B14F-4D97-AF65-F5344CB8AC3E}">
        <p14:creationId xmlns:p14="http://schemas.microsoft.com/office/powerpoint/2010/main" val="2645557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B392-6CF5-2E43-689D-8A93CF561F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AE7982-B04A-EFCF-0E89-E7FDDDFC3D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61826-96AE-178B-48F5-9EB1DDD0FE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24BFCD-9BA8-09F5-D856-D22E0D940EF7}"/>
              </a:ext>
            </a:extLst>
          </p:cNvPr>
          <p:cNvSpPr>
            <a:spLocks noGrp="1"/>
          </p:cNvSpPr>
          <p:nvPr>
            <p:ph type="dt" sz="half" idx="10"/>
          </p:nvPr>
        </p:nvSpPr>
        <p:spPr/>
        <p:txBody>
          <a:bodyPr/>
          <a:lstStyle/>
          <a:p>
            <a:fld id="{2914E724-8413-4980-B21A-99E49FFBAAE4}" type="datetimeFigureOut">
              <a:rPr lang="en-US" smtClean="0"/>
              <a:t>7/18/2025</a:t>
            </a:fld>
            <a:endParaRPr lang="en-US"/>
          </a:p>
        </p:txBody>
      </p:sp>
      <p:sp>
        <p:nvSpPr>
          <p:cNvPr id="6" name="Footer Placeholder 5">
            <a:extLst>
              <a:ext uri="{FF2B5EF4-FFF2-40B4-BE49-F238E27FC236}">
                <a16:creationId xmlns:a16="http://schemas.microsoft.com/office/drawing/2014/main" id="{51E1B568-EE97-C798-A9B0-464D42FE7B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BA96D6-3D73-1168-1EF8-FEAE7276B20A}"/>
              </a:ext>
            </a:extLst>
          </p:cNvPr>
          <p:cNvSpPr>
            <a:spLocks noGrp="1"/>
          </p:cNvSpPr>
          <p:nvPr>
            <p:ph type="sldNum" sz="quarter" idx="12"/>
          </p:nvPr>
        </p:nvSpPr>
        <p:spPr/>
        <p:txBody>
          <a:bodyPr/>
          <a:lstStyle/>
          <a:p>
            <a:fld id="{05CC4348-08B9-4044-AD29-5F606C4984F4}" type="slidenum">
              <a:rPr lang="en-US" smtClean="0"/>
              <a:t>‹#›</a:t>
            </a:fld>
            <a:endParaRPr lang="en-US"/>
          </a:p>
        </p:txBody>
      </p:sp>
    </p:spTree>
    <p:extLst>
      <p:ext uri="{BB962C8B-B14F-4D97-AF65-F5344CB8AC3E}">
        <p14:creationId xmlns:p14="http://schemas.microsoft.com/office/powerpoint/2010/main" val="1351041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B86D5-6A13-62F9-12AB-75B2382EA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E6DA11-3D2D-7715-4042-2BC4105CAD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D98E8A-1378-4796-AFE7-4E45F0B72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7EE34D-F81F-9E8C-8A12-D7FAE1532E14}"/>
              </a:ext>
            </a:extLst>
          </p:cNvPr>
          <p:cNvSpPr>
            <a:spLocks noGrp="1"/>
          </p:cNvSpPr>
          <p:nvPr>
            <p:ph type="dt" sz="half" idx="10"/>
          </p:nvPr>
        </p:nvSpPr>
        <p:spPr/>
        <p:txBody>
          <a:bodyPr/>
          <a:lstStyle/>
          <a:p>
            <a:fld id="{2914E724-8413-4980-B21A-99E49FFBAAE4}" type="datetimeFigureOut">
              <a:rPr lang="en-US" smtClean="0"/>
              <a:t>7/18/2025</a:t>
            </a:fld>
            <a:endParaRPr lang="en-US"/>
          </a:p>
        </p:txBody>
      </p:sp>
      <p:sp>
        <p:nvSpPr>
          <p:cNvPr id="6" name="Footer Placeholder 5">
            <a:extLst>
              <a:ext uri="{FF2B5EF4-FFF2-40B4-BE49-F238E27FC236}">
                <a16:creationId xmlns:a16="http://schemas.microsoft.com/office/drawing/2014/main" id="{974181A1-883F-AEB0-0F26-9C4068F3C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D225A-C975-CA34-F5DC-5E953D60EF1F}"/>
              </a:ext>
            </a:extLst>
          </p:cNvPr>
          <p:cNvSpPr>
            <a:spLocks noGrp="1"/>
          </p:cNvSpPr>
          <p:nvPr>
            <p:ph type="sldNum" sz="quarter" idx="12"/>
          </p:nvPr>
        </p:nvSpPr>
        <p:spPr/>
        <p:txBody>
          <a:bodyPr/>
          <a:lstStyle/>
          <a:p>
            <a:fld id="{05CC4348-08B9-4044-AD29-5F606C4984F4}" type="slidenum">
              <a:rPr lang="en-US" smtClean="0"/>
              <a:t>‹#›</a:t>
            </a:fld>
            <a:endParaRPr lang="en-US"/>
          </a:p>
        </p:txBody>
      </p:sp>
    </p:spTree>
    <p:extLst>
      <p:ext uri="{BB962C8B-B14F-4D97-AF65-F5344CB8AC3E}">
        <p14:creationId xmlns:p14="http://schemas.microsoft.com/office/powerpoint/2010/main" val="2611235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AB52DC-A6A8-93AE-7904-37940C725B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B683A0-B58D-305E-9236-7A3EE9BDB3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FFD4A-3AF3-ECA5-D4DF-CDD050A635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14E724-8413-4980-B21A-99E49FFBAAE4}" type="datetimeFigureOut">
              <a:rPr lang="en-US" smtClean="0"/>
              <a:t>7/18/2025</a:t>
            </a:fld>
            <a:endParaRPr lang="en-US"/>
          </a:p>
        </p:txBody>
      </p:sp>
      <p:sp>
        <p:nvSpPr>
          <p:cNvPr id="5" name="Footer Placeholder 4">
            <a:extLst>
              <a:ext uri="{FF2B5EF4-FFF2-40B4-BE49-F238E27FC236}">
                <a16:creationId xmlns:a16="http://schemas.microsoft.com/office/drawing/2014/main" id="{C02A734B-7CEA-C759-E605-D5FE3769AF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5BEEE63-798B-E742-EEF2-01ED27CA39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5CC4348-08B9-4044-AD29-5F606C4984F4}" type="slidenum">
              <a:rPr lang="en-US" smtClean="0"/>
              <a:t>‹#›</a:t>
            </a:fld>
            <a:endParaRPr lang="en-US"/>
          </a:p>
        </p:txBody>
      </p:sp>
    </p:spTree>
    <p:extLst>
      <p:ext uri="{BB962C8B-B14F-4D97-AF65-F5344CB8AC3E}">
        <p14:creationId xmlns:p14="http://schemas.microsoft.com/office/powerpoint/2010/main" val="2734731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youtu.be/nPRP8QTEA3M?si=F86mSpKIl41UOMHz" TargetMode="External"/><Relationship Id="rId5" Type="http://schemas.openxmlformats.org/officeDocument/2006/relationships/hyperlink" Target="https://www.getepic.com/educators" TargetMode="External"/><Relationship Id="rId4" Type="http://schemas.openxmlformats.org/officeDocument/2006/relationships/hyperlink" Target="https://www.getepic.com/app/read/7576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s://youtu.be/JdOIsEzImGU?si=L1xU8v75AbwtFcNK" TargetMode="External"/><Relationship Id="rId5" Type="http://schemas.openxmlformats.org/officeDocument/2006/relationships/hyperlink" Target="https://www.getepic.com/educators" TargetMode="External"/><Relationship Id="rId4" Type="http://schemas.openxmlformats.org/officeDocument/2006/relationships/hyperlink" Target="https://www.getepic.com/app/read/33747"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3.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hyperlink" Target="https://www.getepic.com/app/read/75761"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C5E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604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74C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202260" y="2396964"/>
            <a:ext cx="753762" cy="5275227"/>
          </a:xfrm>
          <a:prstGeom prst="snip2SameRect">
            <a:avLst/>
          </a:prstGeom>
          <a:solidFill>
            <a:srgbClr val="74C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445770" y="4772967"/>
            <a:ext cx="11727813" cy="523220"/>
          </a:xfrm>
          <a:prstGeom prst="rect">
            <a:avLst/>
          </a:prstGeom>
          <a:noFill/>
        </p:spPr>
        <p:txBody>
          <a:bodyPr wrap="square">
            <a:spAutoFit/>
          </a:bodyPr>
          <a:lstStyle/>
          <a:p>
            <a:pPr algn="r"/>
            <a:r>
              <a:rPr lang="en-US" sz="2800" b="1" dirty="0">
                <a:latin typeface="Bitter" pitchFamily="2" charset="0"/>
              </a:rPr>
              <a:t>Lesson  3A: Surviving the Cold</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D305F-E7E3-7B72-C19E-8C69ACCAD7C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CE17CA-4C1F-4C10-9B04-BB1BE44E5E3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B2CAE08-5796-8EBA-D3BA-08EC1D6D3650}"/>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83021BC5-8E34-2797-0137-EE7F12E47819}"/>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Engage</a:t>
            </a:r>
          </a:p>
        </p:txBody>
      </p:sp>
      <p:pic>
        <p:nvPicPr>
          <p:cNvPr id="3" name="Picture 2">
            <a:extLst>
              <a:ext uri="{FF2B5EF4-FFF2-40B4-BE49-F238E27FC236}">
                <a16:creationId xmlns:a16="http://schemas.microsoft.com/office/drawing/2014/main" id="{AF5B96A3-57C1-0860-2559-E459681F0AFC}"/>
              </a:ext>
            </a:extLst>
          </p:cNvPr>
          <p:cNvPicPr>
            <a:picLocks noChangeAspect="1"/>
          </p:cNvPicPr>
          <p:nvPr/>
        </p:nvPicPr>
        <p:blipFill>
          <a:blip r:embed="rId3"/>
          <a:srcRect l="18254" t="8576" r="8252" b="6814"/>
          <a:stretch/>
        </p:blipFill>
        <p:spPr>
          <a:xfrm>
            <a:off x="156109" y="6300208"/>
            <a:ext cx="441300" cy="501701"/>
          </a:xfrm>
          <a:prstGeom prst="rect">
            <a:avLst/>
          </a:prstGeom>
        </p:spPr>
      </p:pic>
      <p:pic>
        <p:nvPicPr>
          <p:cNvPr id="10" name="Picture 9" descr="Table&#10;&#10;AI-generated content may be incorrect.">
            <a:extLst>
              <a:ext uri="{FF2B5EF4-FFF2-40B4-BE49-F238E27FC236}">
                <a16:creationId xmlns:a16="http://schemas.microsoft.com/office/drawing/2014/main" id="{92263F70-95CE-71BD-8F4D-F1E56D0828D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672" r="3880" b="3666"/>
          <a:stretch/>
        </p:blipFill>
        <p:spPr>
          <a:xfrm>
            <a:off x="2406015" y="278078"/>
            <a:ext cx="7379970" cy="5725668"/>
          </a:xfrm>
          <a:prstGeom prst="rect">
            <a:avLst/>
          </a:prstGeom>
        </p:spPr>
      </p:pic>
    </p:spTree>
    <p:extLst>
      <p:ext uri="{BB962C8B-B14F-4D97-AF65-F5344CB8AC3E}">
        <p14:creationId xmlns:p14="http://schemas.microsoft.com/office/powerpoint/2010/main" val="841035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059EA-B382-177F-A0D6-4F55179F46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F9FF81C-50B1-E302-CE3C-72DDF0D5113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FDEC46D-F091-6FA4-2C25-B05FB2B13914}"/>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3FD46E46-3A28-C199-F136-27596829A01D}"/>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Engage</a:t>
            </a:r>
          </a:p>
        </p:txBody>
      </p:sp>
      <p:pic>
        <p:nvPicPr>
          <p:cNvPr id="3" name="Picture 2">
            <a:extLst>
              <a:ext uri="{FF2B5EF4-FFF2-40B4-BE49-F238E27FC236}">
                <a16:creationId xmlns:a16="http://schemas.microsoft.com/office/drawing/2014/main" id="{BFEAC06F-A7A3-AC97-AC22-18FF45D1C98F}"/>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F81FDDFB-E691-1201-AA5C-B12944CE05BC}"/>
              </a:ext>
            </a:extLst>
          </p:cNvPr>
          <p:cNvSpPr txBox="1"/>
          <p:nvPr/>
        </p:nvSpPr>
        <p:spPr>
          <a:xfrm>
            <a:off x="5853303" y="1728679"/>
            <a:ext cx="6097904" cy="3046988"/>
          </a:xfrm>
          <a:prstGeom prst="rect">
            <a:avLst/>
          </a:prstGeom>
          <a:noFill/>
        </p:spPr>
        <p:txBody>
          <a:bodyPr wrap="square">
            <a:spAutoFit/>
          </a:bodyPr>
          <a:lstStyle/>
          <a:p>
            <a:pPr algn="ctr"/>
            <a:r>
              <a:rPr lang="en-US" sz="4800" dirty="0">
                <a:latin typeface="Avenir Next LT Pro" panose="020B0504020202020204" pitchFamily="34" charset="0"/>
              </a:rPr>
              <a:t>How will days that have some rain or some sun be reported?</a:t>
            </a:r>
          </a:p>
        </p:txBody>
      </p:sp>
      <p:pic>
        <p:nvPicPr>
          <p:cNvPr id="8" name="Picture 7" descr="Table&#10;&#10;AI-generated content may be incorrect.">
            <a:extLst>
              <a:ext uri="{FF2B5EF4-FFF2-40B4-BE49-F238E27FC236}">
                <a16:creationId xmlns:a16="http://schemas.microsoft.com/office/drawing/2014/main" id="{FF2D2D72-8B00-47E8-0ABE-2E4A1C8227B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672" r="3880" b="3666"/>
          <a:stretch/>
        </p:blipFill>
        <p:spPr>
          <a:xfrm>
            <a:off x="240793" y="1020018"/>
            <a:ext cx="5510251" cy="4275067"/>
          </a:xfrm>
          <a:prstGeom prst="rect">
            <a:avLst/>
          </a:prstGeom>
        </p:spPr>
      </p:pic>
      <p:grpSp>
        <p:nvGrpSpPr>
          <p:cNvPr id="16" name="Group 15">
            <a:extLst>
              <a:ext uri="{FF2B5EF4-FFF2-40B4-BE49-F238E27FC236}">
                <a16:creationId xmlns:a16="http://schemas.microsoft.com/office/drawing/2014/main" id="{B3D55CF2-B227-D010-E43B-8FC46745CA9C}"/>
              </a:ext>
            </a:extLst>
          </p:cNvPr>
          <p:cNvGrpSpPr/>
          <p:nvPr/>
        </p:nvGrpSpPr>
        <p:grpSpPr>
          <a:xfrm>
            <a:off x="9541439" y="182173"/>
            <a:ext cx="2778902" cy="745627"/>
            <a:chOff x="9621449" y="141817"/>
            <a:chExt cx="2778902" cy="745627"/>
          </a:xfrm>
        </p:grpSpPr>
        <p:sp>
          <p:nvSpPr>
            <p:cNvPr id="9" name="TextBox 14">
              <a:extLst>
                <a:ext uri="{FF2B5EF4-FFF2-40B4-BE49-F238E27FC236}">
                  <a16:creationId xmlns:a16="http://schemas.microsoft.com/office/drawing/2014/main" id="{DCE343BC-7B54-0826-8254-51A8FEA4DD79}"/>
                </a:ext>
              </a:extLst>
            </p:cNvPr>
            <p:cNvSpPr txBox="1"/>
            <p:nvPr/>
          </p:nvSpPr>
          <p:spPr>
            <a:xfrm>
              <a:off x="10953750" y="179558"/>
              <a:ext cx="1123950"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A4BD5C"/>
                  </a:solidFill>
                  <a:latin typeface="Avenir Next LT Pro" panose="020B0504020202020204" pitchFamily="34" charset="0"/>
                </a:rPr>
                <a:t>X</a:t>
              </a:r>
              <a:endParaRPr lang="en-US" sz="4000" b="1" dirty="0">
                <a:solidFill>
                  <a:srgbClr val="A4BD5C"/>
                </a:solidFill>
              </a:endParaRPr>
            </a:p>
          </p:txBody>
        </p:sp>
        <p:grpSp>
          <p:nvGrpSpPr>
            <p:cNvPr id="10" name="Group 9">
              <a:extLst>
                <a:ext uri="{FF2B5EF4-FFF2-40B4-BE49-F238E27FC236}">
                  <a16:creationId xmlns:a16="http://schemas.microsoft.com/office/drawing/2014/main" id="{077ED632-5037-AA28-34FD-4BE69C9AEC3C}"/>
                </a:ext>
              </a:extLst>
            </p:cNvPr>
            <p:cNvGrpSpPr/>
            <p:nvPr/>
          </p:nvGrpSpPr>
          <p:grpSpPr>
            <a:xfrm>
              <a:off x="9621449" y="141817"/>
              <a:ext cx="2541976" cy="729562"/>
              <a:chOff x="191699" y="97370"/>
              <a:chExt cx="2541976" cy="729562"/>
            </a:xfrm>
          </p:grpSpPr>
          <p:pic>
            <p:nvPicPr>
              <p:cNvPr id="12" name="Picture 11" descr="A picture containing text, clipart&#10;&#10;AI-generated content may be incorrect.">
                <a:extLst>
                  <a:ext uri="{FF2B5EF4-FFF2-40B4-BE49-F238E27FC236}">
                    <a16:creationId xmlns:a16="http://schemas.microsoft.com/office/drawing/2014/main" id="{ED92DE17-80A2-53A3-04D9-FAC57C94DD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99" y="97370"/>
                <a:ext cx="610701" cy="729562"/>
              </a:xfrm>
              <a:prstGeom prst="rect">
                <a:avLst/>
              </a:prstGeom>
            </p:spPr>
          </p:pic>
          <p:sp>
            <p:nvSpPr>
              <p:cNvPr id="13" name="TextBox 10">
                <a:extLst>
                  <a:ext uri="{FF2B5EF4-FFF2-40B4-BE49-F238E27FC236}">
                    <a16:creationId xmlns:a16="http://schemas.microsoft.com/office/drawing/2014/main" id="{5192FD37-003A-FC96-3E5C-54FF164D6D68}"/>
                  </a:ext>
                </a:extLst>
              </p:cNvPr>
              <p:cNvSpPr txBox="1"/>
              <p:nvPr/>
            </p:nvSpPr>
            <p:spPr>
              <a:xfrm>
                <a:off x="802400" y="135111"/>
                <a:ext cx="7216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dirty="0">
                    <a:latin typeface="Avenir Next LT Pro" panose="020B0504020202020204" pitchFamily="34" charset="0"/>
                  </a:rPr>
                  <a:t>10</a:t>
                </a:r>
                <a:endParaRPr lang="en-US" sz="2800" b="1" i="1" dirty="0"/>
              </a:p>
            </p:txBody>
          </p:sp>
          <p:sp>
            <p:nvSpPr>
              <p:cNvPr id="14" name="TextBox 12">
                <a:extLst>
                  <a:ext uri="{FF2B5EF4-FFF2-40B4-BE49-F238E27FC236}">
                    <a16:creationId xmlns:a16="http://schemas.microsoft.com/office/drawing/2014/main" id="{B8678DBE-D5F6-1420-9289-5D3CD2937E16}"/>
                  </a:ext>
                </a:extLst>
              </p:cNvPr>
              <p:cNvSpPr txBox="1"/>
              <p:nvPr/>
            </p:nvSpPr>
            <p:spPr>
              <a:xfrm>
                <a:off x="688100" y="519831"/>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latin typeface="Avenir Next LT Pro" panose="020B0504020202020204" pitchFamily="34" charset="0"/>
                  </a:rPr>
                  <a:t>MINUTES</a:t>
                </a:r>
                <a:endParaRPr lang="en-US" sz="1200" b="1" i="1" dirty="0"/>
              </a:p>
            </p:txBody>
          </p:sp>
          <p:sp>
            <p:nvSpPr>
              <p:cNvPr id="15" name="TextBox 16">
                <a:extLst>
                  <a:ext uri="{FF2B5EF4-FFF2-40B4-BE49-F238E27FC236}">
                    <a16:creationId xmlns:a16="http://schemas.microsoft.com/office/drawing/2014/main" id="{6EDBEA9D-CBA5-2B90-B3AD-CA0F3155FF26}"/>
                  </a:ext>
                </a:extLst>
              </p:cNvPr>
              <p:cNvSpPr txBox="1"/>
              <p:nvPr/>
            </p:nvSpPr>
            <p:spPr>
              <a:xfrm>
                <a:off x="2012075" y="135110"/>
                <a:ext cx="7216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dirty="0">
                    <a:latin typeface="Avenir Next LT Pro" panose="020B0504020202020204" pitchFamily="34" charset="0"/>
                  </a:rPr>
                  <a:t>20</a:t>
                </a:r>
                <a:endParaRPr lang="en-US" sz="2800" b="1" i="1" dirty="0"/>
              </a:p>
            </p:txBody>
          </p:sp>
        </p:grpSp>
        <p:sp>
          <p:nvSpPr>
            <p:cNvPr id="11" name="TextBox 17">
              <a:extLst>
                <a:ext uri="{FF2B5EF4-FFF2-40B4-BE49-F238E27FC236}">
                  <a16:creationId xmlns:a16="http://schemas.microsoft.com/office/drawing/2014/main" id="{AD4E09CF-6060-9A01-3033-671DC14B126C}"/>
                </a:ext>
              </a:extLst>
            </p:cNvPr>
            <p:cNvSpPr txBox="1"/>
            <p:nvPr/>
          </p:nvSpPr>
          <p:spPr>
            <a:xfrm>
              <a:off x="11450151" y="572060"/>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latin typeface="Avenir Next LT Pro" panose="020B0504020202020204" pitchFamily="34" charset="0"/>
                </a:rPr>
                <a:t>DAYS</a:t>
              </a:r>
              <a:endParaRPr lang="en-US" sz="1200" b="1" i="1" dirty="0"/>
            </a:p>
          </p:txBody>
        </p:sp>
      </p:grpSp>
    </p:spTree>
    <p:extLst>
      <p:ext uri="{BB962C8B-B14F-4D97-AF65-F5344CB8AC3E}">
        <p14:creationId xmlns:p14="http://schemas.microsoft.com/office/powerpoint/2010/main" val="1506964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44D54-526D-3471-9EFE-F64E494F8E2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D86BF26-4ADD-B430-A8D7-D264B7679EE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088C221-B21A-8458-6E17-69DA3778DEF7}"/>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09270B13-67D3-BD12-E16E-DE466A72E3E2}"/>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Engage</a:t>
            </a:r>
          </a:p>
        </p:txBody>
      </p:sp>
      <p:pic>
        <p:nvPicPr>
          <p:cNvPr id="3" name="Picture 2">
            <a:extLst>
              <a:ext uri="{FF2B5EF4-FFF2-40B4-BE49-F238E27FC236}">
                <a16:creationId xmlns:a16="http://schemas.microsoft.com/office/drawing/2014/main" id="{E84BDE6B-1503-A718-40F0-C263F92305C2}"/>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99D5AC4F-F21C-88E3-D35B-6A717460DAAE}"/>
              </a:ext>
            </a:extLst>
          </p:cNvPr>
          <p:cNvSpPr txBox="1"/>
          <p:nvPr/>
        </p:nvSpPr>
        <p:spPr>
          <a:xfrm>
            <a:off x="5841013" y="1015840"/>
            <a:ext cx="6097904" cy="5016758"/>
          </a:xfrm>
          <a:prstGeom prst="rect">
            <a:avLst/>
          </a:prstGeom>
          <a:noFill/>
        </p:spPr>
        <p:txBody>
          <a:bodyPr wrap="square" lIns="91440" tIns="45720" rIns="91440" bIns="45720" anchor="t">
            <a:spAutoFit/>
          </a:bodyPr>
          <a:lstStyle/>
          <a:p>
            <a:pPr algn="ctr"/>
            <a:r>
              <a:rPr lang="en-US" sz="4000" dirty="0">
                <a:latin typeface="Avenir Next LT Pro"/>
              </a:rPr>
              <a:t>How has the weather changed this week?</a:t>
            </a:r>
          </a:p>
          <a:p>
            <a:pPr algn="ctr"/>
            <a:endParaRPr lang="en-US" sz="4000" dirty="0">
              <a:latin typeface="Avenir Next LT Pro"/>
            </a:endParaRPr>
          </a:p>
          <a:p>
            <a:pPr algn="ctr"/>
            <a:r>
              <a:rPr lang="en-US" sz="4000" dirty="0">
                <a:latin typeface="Avenir Next LT Pro"/>
              </a:rPr>
              <a:t> Was it a fast change </a:t>
            </a:r>
            <a:r>
              <a:rPr lang="en-US" sz="4000">
                <a:latin typeface="Avenir Next LT Pro"/>
              </a:rPr>
              <a:t>or a slow change?</a:t>
            </a:r>
            <a:endParaRPr lang="en-US" sz="4000" dirty="0">
              <a:latin typeface="Avenir Next LT Pro"/>
            </a:endParaRPr>
          </a:p>
          <a:p>
            <a:pPr algn="ctr"/>
            <a:endParaRPr lang="en-US" sz="4000" dirty="0">
              <a:latin typeface="Avenir Next LT Pro"/>
            </a:endParaRPr>
          </a:p>
          <a:p>
            <a:pPr algn="ctr"/>
            <a:r>
              <a:rPr lang="en-US" sz="4000" dirty="0">
                <a:latin typeface="Avenir Next LT Pro"/>
              </a:rPr>
              <a:t> How does it compare to fall?</a:t>
            </a:r>
            <a:endParaRPr lang="en-US" sz="1400"/>
          </a:p>
        </p:txBody>
      </p:sp>
      <p:pic>
        <p:nvPicPr>
          <p:cNvPr id="8" name="Picture 7" descr="Table&#10;&#10;AI-generated content may be incorrect.">
            <a:extLst>
              <a:ext uri="{FF2B5EF4-FFF2-40B4-BE49-F238E27FC236}">
                <a16:creationId xmlns:a16="http://schemas.microsoft.com/office/drawing/2014/main" id="{0628468F-A923-4393-A87C-FE90D2C6A0E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672" r="3880" b="3666"/>
          <a:stretch/>
        </p:blipFill>
        <p:spPr>
          <a:xfrm>
            <a:off x="240793" y="1020018"/>
            <a:ext cx="5510251" cy="4275067"/>
          </a:xfrm>
          <a:prstGeom prst="rect">
            <a:avLst/>
          </a:prstGeom>
        </p:spPr>
      </p:pic>
      <p:grpSp>
        <p:nvGrpSpPr>
          <p:cNvPr id="16" name="Group 15">
            <a:extLst>
              <a:ext uri="{FF2B5EF4-FFF2-40B4-BE49-F238E27FC236}">
                <a16:creationId xmlns:a16="http://schemas.microsoft.com/office/drawing/2014/main" id="{4DCFC7D1-10A6-2A80-BE57-BFAE3365B524}"/>
              </a:ext>
            </a:extLst>
          </p:cNvPr>
          <p:cNvGrpSpPr/>
          <p:nvPr/>
        </p:nvGrpSpPr>
        <p:grpSpPr>
          <a:xfrm>
            <a:off x="9541439" y="182173"/>
            <a:ext cx="2778902" cy="745627"/>
            <a:chOff x="9621449" y="141817"/>
            <a:chExt cx="2778902" cy="745627"/>
          </a:xfrm>
        </p:grpSpPr>
        <p:sp>
          <p:nvSpPr>
            <p:cNvPr id="9" name="TextBox 14">
              <a:extLst>
                <a:ext uri="{FF2B5EF4-FFF2-40B4-BE49-F238E27FC236}">
                  <a16:creationId xmlns:a16="http://schemas.microsoft.com/office/drawing/2014/main" id="{9ED5CAF2-2C93-17F0-BB53-16BE63289CB5}"/>
                </a:ext>
              </a:extLst>
            </p:cNvPr>
            <p:cNvSpPr txBox="1"/>
            <p:nvPr/>
          </p:nvSpPr>
          <p:spPr>
            <a:xfrm>
              <a:off x="10953750" y="179558"/>
              <a:ext cx="1123950"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A4BD5C"/>
                  </a:solidFill>
                  <a:latin typeface="Avenir Next LT Pro" panose="020B0504020202020204" pitchFamily="34" charset="0"/>
                </a:rPr>
                <a:t>X</a:t>
              </a:r>
              <a:endParaRPr lang="en-US" sz="4000" b="1" dirty="0">
                <a:solidFill>
                  <a:srgbClr val="A4BD5C"/>
                </a:solidFill>
              </a:endParaRPr>
            </a:p>
          </p:txBody>
        </p:sp>
        <p:grpSp>
          <p:nvGrpSpPr>
            <p:cNvPr id="10" name="Group 9">
              <a:extLst>
                <a:ext uri="{FF2B5EF4-FFF2-40B4-BE49-F238E27FC236}">
                  <a16:creationId xmlns:a16="http://schemas.microsoft.com/office/drawing/2014/main" id="{352CED8D-BE07-21BC-6E46-14C466F3C3C9}"/>
                </a:ext>
              </a:extLst>
            </p:cNvPr>
            <p:cNvGrpSpPr/>
            <p:nvPr/>
          </p:nvGrpSpPr>
          <p:grpSpPr>
            <a:xfrm>
              <a:off x="9621449" y="141817"/>
              <a:ext cx="2541976" cy="729562"/>
              <a:chOff x="191699" y="97370"/>
              <a:chExt cx="2541976" cy="729562"/>
            </a:xfrm>
          </p:grpSpPr>
          <p:pic>
            <p:nvPicPr>
              <p:cNvPr id="12" name="Picture 11" descr="A picture containing text, clipart&#10;&#10;AI-generated content may be incorrect.">
                <a:extLst>
                  <a:ext uri="{FF2B5EF4-FFF2-40B4-BE49-F238E27FC236}">
                    <a16:creationId xmlns:a16="http://schemas.microsoft.com/office/drawing/2014/main" id="{8DC71D36-E1CA-00E9-1082-695F3F7C50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99" y="97370"/>
                <a:ext cx="610701" cy="729562"/>
              </a:xfrm>
              <a:prstGeom prst="rect">
                <a:avLst/>
              </a:prstGeom>
            </p:spPr>
          </p:pic>
          <p:sp>
            <p:nvSpPr>
              <p:cNvPr id="13" name="TextBox 10">
                <a:extLst>
                  <a:ext uri="{FF2B5EF4-FFF2-40B4-BE49-F238E27FC236}">
                    <a16:creationId xmlns:a16="http://schemas.microsoft.com/office/drawing/2014/main" id="{B18018FC-29C3-A704-6AEE-EAECD00C80DD}"/>
                  </a:ext>
                </a:extLst>
              </p:cNvPr>
              <p:cNvSpPr txBox="1"/>
              <p:nvPr/>
            </p:nvSpPr>
            <p:spPr>
              <a:xfrm>
                <a:off x="802400" y="135111"/>
                <a:ext cx="7216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dirty="0">
                    <a:latin typeface="Avenir Next LT Pro" panose="020B0504020202020204" pitchFamily="34" charset="0"/>
                  </a:rPr>
                  <a:t>10</a:t>
                </a:r>
                <a:endParaRPr lang="en-US" sz="2800" b="1" i="1" dirty="0"/>
              </a:p>
            </p:txBody>
          </p:sp>
          <p:sp>
            <p:nvSpPr>
              <p:cNvPr id="14" name="TextBox 12">
                <a:extLst>
                  <a:ext uri="{FF2B5EF4-FFF2-40B4-BE49-F238E27FC236}">
                    <a16:creationId xmlns:a16="http://schemas.microsoft.com/office/drawing/2014/main" id="{BE01B0D6-C6DA-D768-067C-EC28E9559A4D}"/>
                  </a:ext>
                </a:extLst>
              </p:cNvPr>
              <p:cNvSpPr txBox="1"/>
              <p:nvPr/>
            </p:nvSpPr>
            <p:spPr>
              <a:xfrm>
                <a:off x="688100" y="519831"/>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latin typeface="Avenir Next LT Pro" panose="020B0504020202020204" pitchFamily="34" charset="0"/>
                  </a:rPr>
                  <a:t>MINUTES</a:t>
                </a:r>
                <a:endParaRPr lang="en-US" sz="1200" b="1" i="1" dirty="0"/>
              </a:p>
            </p:txBody>
          </p:sp>
          <p:sp>
            <p:nvSpPr>
              <p:cNvPr id="15" name="TextBox 16">
                <a:extLst>
                  <a:ext uri="{FF2B5EF4-FFF2-40B4-BE49-F238E27FC236}">
                    <a16:creationId xmlns:a16="http://schemas.microsoft.com/office/drawing/2014/main" id="{2246B712-BE06-D628-521D-E67E4D48565C}"/>
                  </a:ext>
                </a:extLst>
              </p:cNvPr>
              <p:cNvSpPr txBox="1"/>
              <p:nvPr/>
            </p:nvSpPr>
            <p:spPr>
              <a:xfrm>
                <a:off x="2012075" y="135110"/>
                <a:ext cx="7216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dirty="0">
                    <a:latin typeface="Avenir Next LT Pro" panose="020B0504020202020204" pitchFamily="34" charset="0"/>
                  </a:rPr>
                  <a:t>20</a:t>
                </a:r>
                <a:endParaRPr lang="en-US" sz="2800" b="1" i="1" dirty="0"/>
              </a:p>
            </p:txBody>
          </p:sp>
        </p:grpSp>
        <p:sp>
          <p:nvSpPr>
            <p:cNvPr id="11" name="TextBox 17">
              <a:extLst>
                <a:ext uri="{FF2B5EF4-FFF2-40B4-BE49-F238E27FC236}">
                  <a16:creationId xmlns:a16="http://schemas.microsoft.com/office/drawing/2014/main" id="{A657D25E-E0DA-575C-4BD9-01AC65ECC32F}"/>
                </a:ext>
              </a:extLst>
            </p:cNvPr>
            <p:cNvSpPr txBox="1"/>
            <p:nvPr/>
          </p:nvSpPr>
          <p:spPr>
            <a:xfrm>
              <a:off x="11450151" y="572060"/>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latin typeface="Avenir Next LT Pro" panose="020B0504020202020204" pitchFamily="34" charset="0"/>
                </a:rPr>
                <a:t>DAYS</a:t>
              </a:r>
              <a:endParaRPr lang="en-US" sz="1200" b="1" i="1" dirty="0"/>
            </a:p>
          </p:txBody>
        </p:sp>
      </p:grpSp>
    </p:spTree>
    <p:extLst>
      <p:ext uri="{BB962C8B-B14F-4D97-AF65-F5344CB8AC3E}">
        <p14:creationId xmlns:p14="http://schemas.microsoft.com/office/powerpoint/2010/main" val="4289654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3E692-3141-E736-854F-84E5D795585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7640EF-4B57-FEA9-519E-6DAAE4C351A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516F8E2-8614-473F-3FBA-6A9124181BBD}"/>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F1F0A7A9-B315-1FEE-A4E8-9CF8D2496AA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A2572820-736B-55F2-D0DB-9F550DABBE34}"/>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A8AF6EAC-3B8A-0CF6-FDB8-89D5BCE09D13}"/>
              </a:ext>
            </a:extLst>
          </p:cNvPr>
          <p:cNvSpPr txBox="1"/>
          <p:nvPr/>
        </p:nvSpPr>
        <p:spPr>
          <a:xfrm>
            <a:off x="3047048" y="2128729"/>
            <a:ext cx="6097904" cy="1938992"/>
          </a:xfrm>
          <a:prstGeom prst="rect">
            <a:avLst/>
          </a:prstGeom>
          <a:noFill/>
        </p:spPr>
        <p:txBody>
          <a:bodyPr wrap="square">
            <a:spAutoFit/>
          </a:bodyPr>
          <a:lstStyle/>
          <a:p>
            <a:pPr algn="ctr"/>
            <a:r>
              <a:rPr lang="en-US" sz="6000" dirty="0">
                <a:latin typeface="Avenir Next LT Pro" panose="020B0504020202020204" pitchFamily="34" charset="0"/>
              </a:rPr>
              <a:t>Sit very still without talking</a:t>
            </a:r>
          </a:p>
        </p:txBody>
      </p:sp>
    </p:spTree>
    <p:extLst>
      <p:ext uri="{BB962C8B-B14F-4D97-AF65-F5344CB8AC3E}">
        <p14:creationId xmlns:p14="http://schemas.microsoft.com/office/powerpoint/2010/main" val="1368615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A41EB-44AF-52A0-2EA0-85A63AF994C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564C92-D72B-D2FF-B6D9-F2E4004FB16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B687440-4FA4-B24C-B6B9-D928E3E205A6}"/>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AAD75EBF-0F85-2D10-3A77-21A30A8A8342}"/>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F456C9E4-09B7-2992-3E70-06DE2029AD7E}"/>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8" name="TextBox 7">
            <a:extLst>
              <a:ext uri="{FF2B5EF4-FFF2-40B4-BE49-F238E27FC236}">
                <a16:creationId xmlns:a16="http://schemas.microsoft.com/office/drawing/2014/main" id="{0CBED332-6799-E395-BB9D-4E45932D207A}"/>
              </a:ext>
            </a:extLst>
          </p:cNvPr>
          <p:cNvSpPr txBox="1"/>
          <p:nvPr/>
        </p:nvSpPr>
        <p:spPr>
          <a:xfrm>
            <a:off x="1188720" y="2108129"/>
            <a:ext cx="9814560" cy="2308324"/>
          </a:xfrm>
          <a:prstGeom prst="rect">
            <a:avLst/>
          </a:prstGeom>
          <a:noFill/>
        </p:spPr>
        <p:txBody>
          <a:bodyPr wrap="square">
            <a:spAutoFit/>
          </a:bodyPr>
          <a:lstStyle/>
          <a:p>
            <a:pPr algn="ctr"/>
            <a:r>
              <a:rPr lang="en-US" sz="4800" dirty="0">
                <a:latin typeface="Avenir Next LT Pro" panose="020B0504020202020204" pitchFamily="34" charset="0"/>
              </a:rPr>
              <a:t>You are going to count your breath for 20 seconds after doing three activities for 1 minute</a:t>
            </a:r>
          </a:p>
        </p:txBody>
      </p:sp>
    </p:spTree>
    <p:extLst>
      <p:ext uri="{BB962C8B-B14F-4D97-AF65-F5344CB8AC3E}">
        <p14:creationId xmlns:p14="http://schemas.microsoft.com/office/powerpoint/2010/main" val="3198197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665C-567A-CB5E-E1CB-3069591ABA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E98A97-00F5-18B3-0BCF-E2EC5757B96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F98B8C4-C948-002C-1C25-E846A249A9E4}"/>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5883EEF8-F130-04BC-C490-980CC9D990A6}"/>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C5980913-58AE-B574-0AC7-A66C2D641181}"/>
              </a:ext>
            </a:extLst>
          </p:cNvPr>
          <p:cNvPicPr>
            <a:picLocks noChangeAspect="1"/>
          </p:cNvPicPr>
          <p:nvPr/>
        </p:nvPicPr>
        <p:blipFill>
          <a:blip r:embed="rId3"/>
          <a:srcRect l="18254" t="8576" r="8252" b="6814"/>
          <a:stretch/>
        </p:blipFill>
        <p:spPr>
          <a:xfrm>
            <a:off x="156109" y="6300208"/>
            <a:ext cx="441300" cy="501701"/>
          </a:xfrm>
          <a:prstGeom prst="rect">
            <a:avLst/>
          </a:prstGeom>
        </p:spPr>
      </p:pic>
      <p:pic>
        <p:nvPicPr>
          <p:cNvPr id="12" name="Picture 11" descr="Table&#10;&#10;AI-generated content may be incorrect.">
            <a:extLst>
              <a:ext uri="{FF2B5EF4-FFF2-40B4-BE49-F238E27FC236}">
                <a16:creationId xmlns:a16="http://schemas.microsoft.com/office/drawing/2014/main" id="{01BEF80A-5839-ADCB-C2A5-8DD9F131B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10" y="122275"/>
            <a:ext cx="4618076" cy="5975189"/>
          </a:xfrm>
          <a:prstGeom prst="rect">
            <a:avLst/>
          </a:prstGeom>
          <a:ln>
            <a:solidFill>
              <a:schemeClr val="tx1"/>
            </a:solidFill>
          </a:ln>
        </p:spPr>
      </p:pic>
      <p:sp>
        <p:nvSpPr>
          <p:cNvPr id="14" name="TextBox 13">
            <a:extLst>
              <a:ext uri="{FF2B5EF4-FFF2-40B4-BE49-F238E27FC236}">
                <a16:creationId xmlns:a16="http://schemas.microsoft.com/office/drawing/2014/main" id="{256EB9C1-318C-A65B-D8B6-FCF31CE63A71}"/>
              </a:ext>
            </a:extLst>
          </p:cNvPr>
          <p:cNvSpPr txBox="1"/>
          <p:nvPr/>
        </p:nvSpPr>
        <p:spPr>
          <a:xfrm>
            <a:off x="4945350" y="123827"/>
            <a:ext cx="6097904" cy="5878532"/>
          </a:xfrm>
          <a:prstGeom prst="rect">
            <a:avLst/>
          </a:prstGeom>
          <a:noFill/>
        </p:spPr>
        <p:txBody>
          <a:bodyPr wrap="square" lIns="91440" tIns="45720" rIns="91440" bIns="45720" anchor="t">
            <a:spAutoFit/>
          </a:bodyPr>
          <a:lstStyle/>
          <a:p>
            <a:pPr algn="ctr"/>
            <a:r>
              <a:rPr lang="en-US" sz="4800" b="1" dirty="0">
                <a:latin typeface="Avenir Next LT Pro"/>
              </a:rPr>
              <a:t>Let's make a prediction!</a:t>
            </a:r>
            <a:r>
              <a:rPr lang="en-US" sz="4800" dirty="0">
                <a:latin typeface="Avenir Next LT Pro"/>
              </a:rPr>
              <a:t> </a:t>
            </a:r>
            <a:endParaRPr lang="en-US" dirty="0">
              <a:latin typeface="Aptos" panose="02110004020202020204"/>
            </a:endParaRPr>
          </a:p>
          <a:p>
            <a:pPr algn="ctr"/>
            <a:r>
              <a:rPr lang="en-US" sz="4800" dirty="0">
                <a:latin typeface="Avenir Next LT Pro"/>
              </a:rPr>
              <a:t>How many breaths do you think you will take while you are...</a:t>
            </a:r>
            <a:endParaRPr lang="en-US"/>
          </a:p>
          <a:p>
            <a:pPr marL="685800" indent="-685800">
              <a:buFont typeface="Arial"/>
              <a:buChar char="•"/>
            </a:pPr>
            <a:r>
              <a:rPr lang="en-US" sz="4400" dirty="0">
                <a:latin typeface="Avenir Next LT Pro"/>
              </a:rPr>
              <a:t>Sitting?</a:t>
            </a:r>
            <a:endParaRPr lang="en-US" sz="4400">
              <a:latin typeface="Aptos" panose="02110004020202020204"/>
            </a:endParaRPr>
          </a:p>
          <a:p>
            <a:pPr marL="685800" indent="-685800">
              <a:buFont typeface="Arial"/>
              <a:buChar char="•"/>
            </a:pPr>
            <a:r>
              <a:rPr lang="en-US" sz="4400" dirty="0">
                <a:latin typeface="Avenir Next LT Pro"/>
              </a:rPr>
              <a:t>Walking in place?</a:t>
            </a:r>
            <a:endParaRPr lang="en-US" sz="4400">
              <a:latin typeface="Aptos" panose="02110004020202020204"/>
            </a:endParaRPr>
          </a:p>
          <a:p>
            <a:pPr marL="685800" indent="-685800">
              <a:buFont typeface="Arial"/>
              <a:buChar char="•"/>
            </a:pPr>
            <a:r>
              <a:rPr lang="en-US" sz="4400" dirty="0">
                <a:latin typeface="Avenir Next LT Pro"/>
              </a:rPr>
              <a:t>Running in place?</a:t>
            </a:r>
            <a:r>
              <a:rPr lang="en-US" sz="4800" dirty="0">
                <a:latin typeface="Avenir Next LT Pro"/>
              </a:rPr>
              <a:t> </a:t>
            </a:r>
          </a:p>
        </p:txBody>
      </p:sp>
      <p:pic>
        <p:nvPicPr>
          <p:cNvPr id="15" name="Picture 14" descr="A picture containing text, silhouette&#10;&#10;AI-generated content may be incorrect.">
            <a:extLst>
              <a:ext uri="{FF2B5EF4-FFF2-40B4-BE49-F238E27FC236}">
                <a16:creationId xmlns:a16="http://schemas.microsoft.com/office/drawing/2014/main" id="{44596F23-4A37-3CDA-C28F-81C61B337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629" y="95074"/>
            <a:ext cx="967027" cy="1356836"/>
          </a:xfrm>
          <a:prstGeom prst="rect">
            <a:avLst/>
          </a:prstGeom>
        </p:spPr>
      </p:pic>
    </p:spTree>
    <p:extLst>
      <p:ext uri="{BB962C8B-B14F-4D97-AF65-F5344CB8AC3E}">
        <p14:creationId xmlns:p14="http://schemas.microsoft.com/office/powerpoint/2010/main" val="1511052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D71D9-85DF-1E7F-E2F4-7C7E29F283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0B44C5-595C-2F53-5A45-7E48E928608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190E512-C844-A63B-F46E-5E901F4740F4}"/>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4041A358-4F95-2F0B-DCFA-F414F1600F9E}"/>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00F12CEF-B163-A213-24B5-005D09833CBC}"/>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10" name="TextBox 9">
            <a:extLst>
              <a:ext uri="{FF2B5EF4-FFF2-40B4-BE49-F238E27FC236}">
                <a16:creationId xmlns:a16="http://schemas.microsoft.com/office/drawing/2014/main" id="{72C11AE9-C02E-EF4F-DAF5-A7D8002634C3}"/>
              </a:ext>
            </a:extLst>
          </p:cNvPr>
          <p:cNvSpPr txBox="1"/>
          <p:nvPr/>
        </p:nvSpPr>
        <p:spPr>
          <a:xfrm>
            <a:off x="376183" y="214268"/>
            <a:ext cx="11662563" cy="5262979"/>
          </a:xfrm>
          <a:prstGeom prst="rect">
            <a:avLst/>
          </a:prstGeom>
          <a:noFill/>
        </p:spPr>
        <p:txBody>
          <a:bodyPr wrap="square" lIns="91440" tIns="45720" rIns="91440" bIns="45720" anchor="t">
            <a:spAutoFit/>
          </a:bodyPr>
          <a:lstStyle/>
          <a:p>
            <a:r>
              <a:rPr lang="en-US" sz="4800" dirty="0">
                <a:latin typeface="Avenir Next LT Pro"/>
              </a:rPr>
              <a:t>Now we will do each activity for </a:t>
            </a:r>
            <a:r>
              <a:rPr lang="en-US" sz="4800" b="1" dirty="0">
                <a:latin typeface="Avenir Next LT Pro"/>
              </a:rPr>
              <a:t>1 minute</a:t>
            </a:r>
            <a:r>
              <a:rPr lang="en-US" sz="4800" dirty="0">
                <a:latin typeface="Avenir Next LT Pro"/>
              </a:rPr>
              <a:t> and then </a:t>
            </a:r>
            <a:r>
              <a:rPr lang="en-US" sz="4800" b="1" dirty="0">
                <a:latin typeface="Avenir Next LT Pro"/>
              </a:rPr>
              <a:t>count and record the number of breaths for 20 seconds</a:t>
            </a:r>
            <a:r>
              <a:rPr lang="en-US" sz="4800" dirty="0">
                <a:latin typeface="Avenir Next LT Pro"/>
              </a:rPr>
              <a:t> after each activity.</a:t>
            </a:r>
          </a:p>
          <a:p>
            <a:pPr marL="914400" indent="-914400">
              <a:buFont typeface="Arial"/>
              <a:buChar char="•"/>
            </a:pPr>
            <a:r>
              <a:rPr lang="en-US" sz="4800" dirty="0">
                <a:latin typeface="Avenir Next LT Pro"/>
              </a:rPr>
              <a:t>Activity 1 – Sitting very still </a:t>
            </a:r>
            <a:endParaRPr lang="en-US" sz="4800" dirty="0">
              <a:latin typeface="Avenir Next LT Pro" panose="020B0504020202020204" pitchFamily="34" charset="0"/>
            </a:endParaRPr>
          </a:p>
          <a:p>
            <a:pPr marL="914400" indent="-914400">
              <a:buFont typeface="Arial"/>
              <a:buChar char="•"/>
            </a:pPr>
            <a:r>
              <a:rPr lang="en-US" sz="4800" dirty="0">
                <a:latin typeface="Avenir Next LT Pro"/>
              </a:rPr>
              <a:t>Activity 2 – Walking in place</a:t>
            </a:r>
          </a:p>
          <a:p>
            <a:pPr marL="914400" indent="-914400">
              <a:buFont typeface="Arial"/>
              <a:buChar char="•"/>
            </a:pPr>
            <a:r>
              <a:rPr lang="en-US" sz="4800" dirty="0">
                <a:latin typeface="Avenir Next LT Pro" panose="020B0504020202020204" pitchFamily="34" charset="0"/>
              </a:rPr>
              <a:t>Activity 3 – Running in place</a:t>
            </a:r>
            <a:endParaRPr lang="en-US" sz="4800" dirty="0"/>
          </a:p>
        </p:txBody>
      </p:sp>
    </p:spTree>
    <p:extLst>
      <p:ext uri="{BB962C8B-B14F-4D97-AF65-F5344CB8AC3E}">
        <p14:creationId xmlns:p14="http://schemas.microsoft.com/office/powerpoint/2010/main" val="1252451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EBD6E-5F87-66C3-854B-3A6B58BF25B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96A8BE1-3900-A703-4156-915E2F86DBC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5CA8B06-BBEE-4E64-E12C-499D56B5BFA0}"/>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6ABAF401-E5B3-8A7B-6F9C-561FF06406F0}"/>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CA879E0C-A7DA-4DFA-E7E6-AB6E9AC5DB70}"/>
              </a:ext>
            </a:extLst>
          </p:cNvPr>
          <p:cNvPicPr>
            <a:picLocks noChangeAspect="1"/>
          </p:cNvPicPr>
          <p:nvPr/>
        </p:nvPicPr>
        <p:blipFill>
          <a:blip r:embed="rId3"/>
          <a:srcRect l="18254" t="8576" r="8252" b="6814"/>
          <a:stretch/>
        </p:blipFill>
        <p:spPr>
          <a:xfrm>
            <a:off x="156109" y="6300208"/>
            <a:ext cx="441300" cy="501701"/>
          </a:xfrm>
          <a:prstGeom prst="rect">
            <a:avLst/>
          </a:prstGeom>
        </p:spPr>
      </p:pic>
      <p:pic>
        <p:nvPicPr>
          <p:cNvPr id="9" name="Picture 8" descr="Table&#10;&#10;AI-generated content may be incorrect.">
            <a:extLst>
              <a:ext uri="{FF2B5EF4-FFF2-40B4-BE49-F238E27FC236}">
                <a16:creationId xmlns:a16="http://schemas.microsoft.com/office/drawing/2014/main" id="{34B08D0F-72EE-36B3-BD45-F4EFC54D317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101" t="2516" b="1636"/>
          <a:stretch/>
        </p:blipFill>
        <p:spPr>
          <a:xfrm>
            <a:off x="6090408" y="240402"/>
            <a:ext cx="5566410" cy="5754192"/>
          </a:xfrm>
          <a:prstGeom prst="rect">
            <a:avLst/>
          </a:prstGeom>
        </p:spPr>
      </p:pic>
      <p:sp>
        <p:nvSpPr>
          <p:cNvPr id="8" name="TextBox 7">
            <a:extLst>
              <a:ext uri="{FF2B5EF4-FFF2-40B4-BE49-F238E27FC236}">
                <a16:creationId xmlns:a16="http://schemas.microsoft.com/office/drawing/2014/main" id="{7B6EEBEC-11D4-B3AE-EF67-FFB497E107AA}"/>
              </a:ext>
            </a:extLst>
          </p:cNvPr>
          <p:cNvSpPr txBox="1"/>
          <p:nvPr/>
        </p:nvSpPr>
        <p:spPr>
          <a:xfrm>
            <a:off x="156109" y="95821"/>
            <a:ext cx="6097904" cy="6001643"/>
          </a:xfrm>
          <a:prstGeom prst="rect">
            <a:avLst/>
          </a:prstGeom>
          <a:noFill/>
        </p:spPr>
        <p:txBody>
          <a:bodyPr wrap="square" lIns="91440" tIns="45720" rIns="91440" bIns="45720" anchor="t">
            <a:spAutoFit/>
          </a:bodyPr>
          <a:lstStyle/>
          <a:p>
            <a:pPr algn="ctr"/>
            <a:r>
              <a:rPr lang="en-US" sz="4800" b="1" dirty="0">
                <a:latin typeface="Avenir Next LT Pro"/>
              </a:rPr>
              <a:t>Let's record our results!</a:t>
            </a:r>
            <a:r>
              <a:rPr lang="en-US" sz="4800" dirty="0">
                <a:latin typeface="Avenir Next LT Pro"/>
              </a:rPr>
              <a:t> </a:t>
            </a:r>
          </a:p>
          <a:p>
            <a:pPr algn="ctr"/>
            <a:r>
              <a:rPr lang="en-US" sz="4800" dirty="0">
                <a:latin typeface="Avenir Next LT Pro"/>
              </a:rPr>
              <a:t>Let's take the most common number of breaths we hear for each activity and use this number in our class chart.</a:t>
            </a:r>
          </a:p>
        </p:txBody>
      </p:sp>
    </p:spTree>
    <p:extLst>
      <p:ext uri="{BB962C8B-B14F-4D97-AF65-F5344CB8AC3E}">
        <p14:creationId xmlns:p14="http://schemas.microsoft.com/office/powerpoint/2010/main" val="1713150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9167D-D36C-CEA6-94D6-8C772DF2E8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DB32BCD-15A4-6264-1C34-2C718F4EC55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91BEF17-76EB-848B-A48E-DE9FEC98FBB3}"/>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0A5FA087-6E3F-B3BD-8524-E1025DFCD7A1}"/>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1C998924-1F8B-FECC-621E-9C78C190CFCC}"/>
              </a:ext>
            </a:extLst>
          </p:cNvPr>
          <p:cNvPicPr>
            <a:picLocks noChangeAspect="1"/>
          </p:cNvPicPr>
          <p:nvPr/>
        </p:nvPicPr>
        <p:blipFill>
          <a:blip r:embed="rId3"/>
          <a:srcRect l="18254" t="8576" r="8252" b="6814"/>
          <a:stretch/>
        </p:blipFill>
        <p:spPr>
          <a:xfrm>
            <a:off x="156109" y="6300208"/>
            <a:ext cx="441300" cy="501701"/>
          </a:xfrm>
          <a:prstGeom prst="rect">
            <a:avLst/>
          </a:prstGeom>
        </p:spPr>
      </p:pic>
      <p:pic>
        <p:nvPicPr>
          <p:cNvPr id="9" name="Picture 8" descr="Table&#10;&#10;AI-generated content may be incorrect.">
            <a:extLst>
              <a:ext uri="{FF2B5EF4-FFF2-40B4-BE49-F238E27FC236}">
                <a16:creationId xmlns:a16="http://schemas.microsoft.com/office/drawing/2014/main" id="{F842B76B-B782-64EA-9788-0A16C65BD81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101" t="2516" b="1636"/>
          <a:stretch/>
        </p:blipFill>
        <p:spPr>
          <a:xfrm>
            <a:off x="155533" y="1682917"/>
            <a:ext cx="4263636" cy="4414547"/>
          </a:xfrm>
          <a:prstGeom prst="rect">
            <a:avLst/>
          </a:prstGeom>
        </p:spPr>
      </p:pic>
      <p:pic>
        <p:nvPicPr>
          <p:cNvPr id="6" name="Picture 5" descr="Table&#10;&#10;AI-generated content may be incorrect.">
            <a:extLst>
              <a:ext uri="{FF2B5EF4-FFF2-40B4-BE49-F238E27FC236}">
                <a16:creationId xmlns:a16="http://schemas.microsoft.com/office/drawing/2014/main" id="{DD1B54CC-1AE1-CCA6-01AE-56340B8C50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3131" y="122275"/>
            <a:ext cx="4618076" cy="5975189"/>
          </a:xfrm>
          <a:prstGeom prst="rect">
            <a:avLst/>
          </a:prstGeom>
          <a:ln>
            <a:solidFill>
              <a:schemeClr val="tx1"/>
            </a:solidFill>
          </a:ln>
        </p:spPr>
      </p:pic>
      <p:sp>
        <p:nvSpPr>
          <p:cNvPr id="8" name="TextBox 7">
            <a:extLst>
              <a:ext uri="{FF2B5EF4-FFF2-40B4-BE49-F238E27FC236}">
                <a16:creationId xmlns:a16="http://schemas.microsoft.com/office/drawing/2014/main" id="{FECF25A7-6FF7-77BB-9D88-710E8187E945}"/>
              </a:ext>
            </a:extLst>
          </p:cNvPr>
          <p:cNvSpPr txBox="1"/>
          <p:nvPr/>
        </p:nvSpPr>
        <p:spPr>
          <a:xfrm>
            <a:off x="152125" y="123828"/>
            <a:ext cx="6958226" cy="1569660"/>
          </a:xfrm>
          <a:prstGeom prst="rect">
            <a:avLst/>
          </a:prstGeom>
          <a:noFill/>
        </p:spPr>
        <p:txBody>
          <a:bodyPr wrap="square" lIns="91440" tIns="45720" rIns="91440" bIns="45720" anchor="t">
            <a:spAutoFit/>
          </a:bodyPr>
          <a:lstStyle/>
          <a:p>
            <a:pPr algn="ctr"/>
            <a:r>
              <a:rPr lang="en-US" sz="4800" b="1" dirty="0">
                <a:latin typeface="Avenir Next LT Pro"/>
              </a:rPr>
              <a:t>Record our class data into your book!</a:t>
            </a:r>
            <a:endParaRPr lang="en-US" dirty="0"/>
          </a:p>
        </p:txBody>
      </p:sp>
      <p:sp>
        <p:nvSpPr>
          <p:cNvPr id="10" name="Arrow: Right 9">
            <a:extLst>
              <a:ext uri="{FF2B5EF4-FFF2-40B4-BE49-F238E27FC236}">
                <a16:creationId xmlns:a16="http://schemas.microsoft.com/office/drawing/2014/main" id="{39865D23-9AB1-2330-2E14-3597C2C4D95F}"/>
              </a:ext>
            </a:extLst>
          </p:cNvPr>
          <p:cNvSpPr/>
          <p:nvPr/>
        </p:nvSpPr>
        <p:spPr>
          <a:xfrm>
            <a:off x="4854677" y="1818968"/>
            <a:ext cx="2347451" cy="16346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591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31787-96BE-4535-E8AF-A4B7ADEE60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D5A39F3-4D2A-7522-C7AC-86EAEACEF56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956BD44-69D9-9C8E-7B32-44140E24F6F9}"/>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B66D3DB1-4222-4183-7E29-1CBE5B4FD5A5}"/>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067F5A44-F6B0-5AEB-E016-3D69A3E28204}"/>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10" name="TextBox 9">
            <a:extLst>
              <a:ext uri="{FF2B5EF4-FFF2-40B4-BE49-F238E27FC236}">
                <a16:creationId xmlns:a16="http://schemas.microsoft.com/office/drawing/2014/main" id="{AB54D2F5-EF5A-92AD-C2E3-35E617A18DC4}"/>
              </a:ext>
            </a:extLst>
          </p:cNvPr>
          <p:cNvSpPr txBox="1"/>
          <p:nvPr/>
        </p:nvSpPr>
        <p:spPr>
          <a:xfrm>
            <a:off x="5610802" y="1955085"/>
            <a:ext cx="5511356" cy="2308324"/>
          </a:xfrm>
          <a:prstGeom prst="rect">
            <a:avLst/>
          </a:prstGeom>
          <a:noFill/>
        </p:spPr>
        <p:txBody>
          <a:bodyPr wrap="square" lIns="91440" tIns="45720" rIns="91440" bIns="45720" anchor="t">
            <a:spAutoFit/>
          </a:bodyPr>
          <a:lstStyle/>
          <a:p>
            <a:pPr algn="ctr"/>
            <a:r>
              <a:rPr lang="en-US" sz="4800" dirty="0">
                <a:latin typeface="Avenir Next LT Pro"/>
              </a:rPr>
              <a:t>What </a:t>
            </a:r>
            <a:r>
              <a:rPr lang="en-US" sz="4800" b="1" dirty="0">
                <a:latin typeface="Avenir Next LT Pro"/>
              </a:rPr>
              <a:t>patterns </a:t>
            </a:r>
            <a:r>
              <a:rPr lang="en-US" sz="4800" dirty="0">
                <a:latin typeface="Avenir Next LT Pro"/>
              </a:rPr>
              <a:t>do you notice in our breathing?</a:t>
            </a:r>
          </a:p>
        </p:txBody>
      </p:sp>
      <p:pic>
        <p:nvPicPr>
          <p:cNvPr id="6" name="Picture 5" descr="Table&#10;&#10;AI-generated content may be incorrect.">
            <a:extLst>
              <a:ext uri="{FF2B5EF4-FFF2-40B4-BE49-F238E27FC236}">
                <a16:creationId xmlns:a16="http://schemas.microsoft.com/office/drawing/2014/main" id="{C1475600-1152-D485-13D1-2EE3FC53D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275"/>
            <a:ext cx="4618076" cy="5975189"/>
          </a:xfrm>
          <a:prstGeom prst="rect">
            <a:avLst/>
          </a:prstGeom>
          <a:ln>
            <a:solidFill>
              <a:schemeClr val="tx1"/>
            </a:solidFill>
          </a:ln>
        </p:spPr>
      </p:pic>
      <p:pic>
        <p:nvPicPr>
          <p:cNvPr id="7" name="Picture 6" descr="A picture containing graphical user interface&#10;&#10;AI-generated content may be incorrect.">
            <a:extLst>
              <a:ext uri="{FF2B5EF4-FFF2-40B4-BE49-F238E27FC236}">
                <a16:creationId xmlns:a16="http://schemas.microsoft.com/office/drawing/2014/main" id="{83000524-3890-00F1-7EA6-50D00DEC5F10}"/>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122275"/>
            <a:ext cx="3744368" cy="890817"/>
          </a:xfrm>
          <a:prstGeom prst="rect">
            <a:avLst/>
          </a:prstGeom>
        </p:spPr>
      </p:pic>
    </p:spTree>
    <p:extLst>
      <p:ext uri="{BB962C8B-B14F-4D97-AF65-F5344CB8AC3E}">
        <p14:creationId xmlns:p14="http://schemas.microsoft.com/office/powerpoint/2010/main" val="1703247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900841" y="1325206"/>
            <a:ext cx="6658742" cy="1015663"/>
          </a:xfrm>
          <a:prstGeom prst="rect">
            <a:avLst/>
          </a:prstGeom>
          <a:noFill/>
        </p:spPr>
        <p:txBody>
          <a:bodyPr wrap="square">
            <a:spAutoFit/>
          </a:bodyPr>
          <a:lstStyle/>
          <a:p>
            <a:pPr algn="ctr"/>
            <a:r>
              <a:rPr lang="en-US" sz="6000" dirty="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597409" y="2475334"/>
            <a:ext cx="7265606" cy="2862322"/>
          </a:xfrm>
          <a:prstGeom prst="rect">
            <a:avLst/>
          </a:prstGeom>
          <a:noFill/>
        </p:spPr>
        <p:txBody>
          <a:bodyPr wrap="square">
            <a:spAutoFit/>
          </a:bodyPr>
          <a:lstStyle/>
          <a:p>
            <a:pPr algn="ctr"/>
            <a:r>
              <a:rPr lang="en-US" sz="6000" dirty="0">
                <a:latin typeface="Avenir Next LT Pro" panose="020B0504020202020204" pitchFamily="34" charset="0"/>
              </a:rPr>
              <a:t>How do animals survive in the winter?</a:t>
            </a:r>
          </a:p>
        </p:txBody>
      </p:sp>
      <p:pic>
        <p:nvPicPr>
          <p:cNvPr id="3" name="Picture 2">
            <a:extLst>
              <a:ext uri="{FF2B5EF4-FFF2-40B4-BE49-F238E27FC236}">
                <a16:creationId xmlns:a16="http://schemas.microsoft.com/office/drawing/2014/main" id="{8330C0A1-1EA3-91BE-770F-35513AAD6ACB}"/>
              </a:ext>
            </a:extLst>
          </p:cNvPr>
          <p:cNvPicPr>
            <a:picLocks noChangeAspect="1"/>
          </p:cNvPicPr>
          <p:nvPr/>
        </p:nvPicPr>
        <p:blipFill>
          <a:blip r:embed="rId3"/>
          <a:srcRect l="18254" t="8576" r="8252" b="6814"/>
          <a:stretch/>
        </p:blipFill>
        <p:spPr>
          <a:xfrm>
            <a:off x="156109" y="6300208"/>
            <a:ext cx="441300" cy="501701"/>
          </a:xfrm>
          <a:prstGeom prst="rect">
            <a:avLst/>
          </a:prstGeom>
        </p:spPr>
      </p:pic>
      <p:pic>
        <p:nvPicPr>
          <p:cNvPr id="1026" name="Picture 2" descr="Grey&amp;#95;Squirrel&amp;#95;0419">
            <a:extLst>
              <a:ext uri="{FF2B5EF4-FFF2-40B4-BE49-F238E27FC236}">
                <a16:creationId xmlns:a16="http://schemas.microsoft.com/office/drawing/2014/main" id="{B5A07AA9-392E-D8B5-2706-7B063E3CD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7576" y="0"/>
            <a:ext cx="4154424" cy="623596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9BF10-8E5F-AE0A-0CD0-5F0D253F58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079438-A673-8451-CC1E-6CB4B0C0AA5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F7EA50F-217F-FF61-DA64-35275C587CA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3CD931B6-DE79-C6AC-AC15-2FEB7EDC6183}"/>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112FB750-E496-6B83-1440-268CF9CF7E74}"/>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10" name="TextBox 9">
            <a:extLst>
              <a:ext uri="{FF2B5EF4-FFF2-40B4-BE49-F238E27FC236}">
                <a16:creationId xmlns:a16="http://schemas.microsoft.com/office/drawing/2014/main" id="{7331E7F5-1026-97AA-6DEF-FE7EB8BAF20A}"/>
              </a:ext>
            </a:extLst>
          </p:cNvPr>
          <p:cNvSpPr txBox="1"/>
          <p:nvPr/>
        </p:nvSpPr>
        <p:spPr>
          <a:xfrm>
            <a:off x="5695974" y="2325039"/>
            <a:ext cx="5511356" cy="1569660"/>
          </a:xfrm>
          <a:prstGeom prst="rect">
            <a:avLst/>
          </a:prstGeom>
          <a:noFill/>
        </p:spPr>
        <p:txBody>
          <a:bodyPr wrap="square">
            <a:spAutoFit/>
          </a:bodyPr>
          <a:lstStyle/>
          <a:p>
            <a:pPr algn="ctr"/>
            <a:r>
              <a:rPr lang="en-US" sz="4800" dirty="0">
                <a:latin typeface="Avenir Next LT Pro" panose="020B0504020202020204" pitchFamily="34" charset="0"/>
              </a:rPr>
              <a:t>What do the numbers tell you?</a:t>
            </a:r>
            <a:endParaRPr lang="en-US" sz="4800" dirty="0"/>
          </a:p>
        </p:txBody>
      </p:sp>
      <p:pic>
        <p:nvPicPr>
          <p:cNvPr id="6" name="Picture 5" descr="Table&#10;&#10;AI-generated content may be incorrect.">
            <a:extLst>
              <a:ext uri="{FF2B5EF4-FFF2-40B4-BE49-F238E27FC236}">
                <a16:creationId xmlns:a16="http://schemas.microsoft.com/office/drawing/2014/main" id="{BBCA96EA-D727-8934-EEC0-F0C08EDDB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275"/>
            <a:ext cx="4618076" cy="5975189"/>
          </a:xfrm>
          <a:prstGeom prst="rect">
            <a:avLst/>
          </a:prstGeom>
          <a:ln>
            <a:solidFill>
              <a:schemeClr val="tx1"/>
            </a:solidFill>
          </a:ln>
        </p:spPr>
      </p:pic>
    </p:spTree>
    <p:extLst>
      <p:ext uri="{BB962C8B-B14F-4D97-AF65-F5344CB8AC3E}">
        <p14:creationId xmlns:p14="http://schemas.microsoft.com/office/powerpoint/2010/main" val="3378094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28EFB-1680-5DC8-F7E3-75FBCC1BA3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3D2661-1AEF-4404-C09F-EFE87825DC9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5947B45-12D0-9140-3B52-9C65950DC7DA}"/>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20C69B21-5566-47D0-23DC-0F9CE689936E}"/>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19BC3F98-87E8-ABE3-E848-137ECF5EBF57}"/>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10" name="TextBox 9">
            <a:extLst>
              <a:ext uri="{FF2B5EF4-FFF2-40B4-BE49-F238E27FC236}">
                <a16:creationId xmlns:a16="http://schemas.microsoft.com/office/drawing/2014/main" id="{C7378C97-6AC6-CB39-119A-59C575859A95}"/>
              </a:ext>
            </a:extLst>
          </p:cNvPr>
          <p:cNvSpPr txBox="1"/>
          <p:nvPr/>
        </p:nvSpPr>
        <p:spPr>
          <a:xfrm>
            <a:off x="5775984" y="1955707"/>
            <a:ext cx="5511356" cy="2308324"/>
          </a:xfrm>
          <a:prstGeom prst="rect">
            <a:avLst/>
          </a:prstGeom>
          <a:noFill/>
        </p:spPr>
        <p:txBody>
          <a:bodyPr wrap="square">
            <a:spAutoFit/>
          </a:bodyPr>
          <a:lstStyle/>
          <a:p>
            <a:pPr algn="ctr"/>
            <a:r>
              <a:rPr lang="en-US" sz="4800" dirty="0">
                <a:latin typeface="Avenir Next LT Pro" panose="020B0504020202020204" pitchFamily="34" charset="0"/>
              </a:rPr>
              <a:t>When do you think you were using the most energy?</a:t>
            </a:r>
            <a:endParaRPr lang="en-US" sz="4800" dirty="0"/>
          </a:p>
        </p:txBody>
      </p:sp>
      <p:pic>
        <p:nvPicPr>
          <p:cNvPr id="6" name="Picture 5" descr="Table&#10;&#10;AI-generated content may be incorrect.">
            <a:extLst>
              <a:ext uri="{FF2B5EF4-FFF2-40B4-BE49-F238E27FC236}">
                <a16:creationId xmlns:a16="http://schemas.microsoft.com/office/drawing/2014/main" id="{DCE5FF78-21E7-0FC5-AE54-C09474950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275"/>
            <a:ext cx="4618076" cy="5975189"/>
          </a:xfrm>
          <a:prstGeom prst="rect">
            <a:avLst/>
          </a:prstGeom>
          <a:ln>
            <a:solidFill>
              <a:schemeClr val="tx1"/>
            </a:solidFill>
          </a:ln>
        </p:spPr>
      </p:pic>
    </p:spTree>
    <p:extLst>
      <p:ext uri="{BB962C8B-B14F-4D97-AF65-F5344CB8AC3E}">
        <p14:creationId xmlns:p14="http://schemas.microsoft.com/office/powerpoint/2010/main" val="32662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893EC-AC35-9DEF-FE47-EAE0BD7F6B1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5CBB28D-6E12-1E65-5331-00F4FB9B782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54E6C3F-F0D7-650E-D6DF-E83D6E30939B}"/>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16998492-8566-079C-FCA2-A4269FBB9366}"/>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FC862E5C-24D7-417C-C49C-A512A2028860}"/>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10" name="TextBox 9">
            <a:extLst>
              <a:ext uri="{FF2B5EF4-FFF2-40B4-BE49-F238E27FC236}">
                <a16:creationId xmlns:a16="http://schemas.microsoft.com/office/drawing/2014/main" id="{04CB6948-C379-CC30-97AF-7DBBA96D3817}"/>
              </a:ext>
            </a:extLst>
          </p:cNvPr>
          <p:cNvSpPr txBox="1"/>
          <p:nvPr/>
        </p:nvSpPr>
        <p:spPr>
          <a:xfrm>
            <a:off x="5775984" y="1762819"/>
            <a:ext cx="5511356" cy="3046988"/>
          </a:xfrm>
          <a:prstGeom prst="rect">
            <a:avLst/>
          </a:prstGeom>
          <a:noFill/>
        </p:spPr>
        <p:txBody>
          <a:bodyPr wrap="square">
            <a:spAutoFit/>
          </a:bodyPr>
          <a:lstStyle/>
          <a:p>
            <a:pPr algn="ctr"/>
            <a:r>
              <a:rPr lang="en-US" sz="4800" b="1" dirty="0">
                <a:latin typeface="Avenir Next LT Pro" panose="020B0504020202020204" pitchFamily="34" charset="0"/>
              </a:rPr>
              <a:t>Circle</a:t>
            </a:r>
            <a:r>
              <a:rPr lang="en-US" sz="4800" dirty="0">
                <a:latin typeface="Avenir Next LT Pro" panose="020B0504020202020204" pitchFamily="34" charset="0"/>
              </a:rPr>
              <a:t> when you think you were using the most energy?</a:t>
            </a:r>
            <a:endParaRPr lang="en-US" sz="4800" dirty="0"/>
          </a:p>
        </p:txBody>
      </p:sp>
      <p:pic>
        <p:nvPicPr>
          <p:cNvPr id="6" name="Picture 5" descr="Table&#10;&#10;AI-generated content may be incorrect.">
            <a:extLst>
              <a:ext uri="{FF2B5EF4-FFF2-40B4-BE49-F238E27FC236}">
                <a16:creationId xmlns:a16="http://schemas.microsoft.com/office/drawing/2014/main" id="{08480801-ABE2-6AA7-D825-C5B0140DD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275"/>
            <a:ext cx="4618076" cy="5975189"/>
          </a:xfrm>
          <a:prstGeom prst="rect">
            <a:avLst/>
          </a:prstGeom>
          <a:ln>
            <a:solidFill>
              <a:schemeClr val="tx1"/>
            </a:solidFill>
          </a:ln>
        </p:spPr>
      </p:pic>
      <p:sp>
        <p:nvSpPr>
          <p:cNvPr id="7" name="Oval 6">
            <a:extLst>
              <a:ext uri="{FF2B5EF4-FFF2-40B4-BE49-F238E27FC236}">
                <a16:creationId xmlns:a16="http://schemas.microsoft.com/office/drawing/2014/main" id="{51834E3D-EBAA-9FE4-7680-B973DF98FD95}"/>
              </a:ext>
            </a:extLst>
          </p:cNvPr>
          <p:cNvSpPr/>
          <p:nvPr/>
        </p:nvSpPr>
        <p:spPr>
          <a:xfrm>
            <a:off x="6096000" y="1762819"/>
            <a:ext cx="2007870" cy="87751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Tree>
    <p:extLst>
      <p:ext uri="{BB962C8B-B14F-4D97-AF65-F5344CB8AC3E}">
        <p14:creationId xmlns:p14="http://schemas.microsoft.com/office/powerpoint/2010/main" val="857260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B5834-B382-D5FF-525E-57EEF410FE0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9D7765-B1F9-88E5-BB03-56BABEF8CBE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060C4F1-885F-5344-A035-6925C9827C3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7C8EBC54-9844-DE6E-787A-6404F4398977}"/>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2532E0DC-89B5-CA8C-383F-98F917D31BED}"/>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10" name="TextBox 9">
            <a:extLst>
              <a:ext uri="{FF2B5EF4-FFF2-40B4-BE49-F238E27FC236}">
                <a16:creationId xmlns:a16="http://schemas.microsoft.com/office/drawing/2014/main" id="{D916CDCA-28AF-92AB-850B-868958D5DA32}"/>
              </a:ext>
            </a:extLst>
          </p:cNvPr>
          <p:cNvSpPr txBox="1"/>
          <p:nvPr/>
        </p:nvSpPr>
        <p:spPr>
          <a:xfrm>
            <a:off x="285319" y="1905506"/>
            <a:ext cx="5511356" cy="3046988"/>
          </a:xfrm>
          <a:prstGeom prst="rect">
            <a:avLst/>
          </a:prstGeom>
          <a:noFill/>
        </p:spPr>
        <p:txBody>
          <a:bodyPr wrap="square" lIns="91440" tIns="45720" rIns="91440" bIns="45720" anchor="t">
            <a:spAutoFit/>
          </a:bodyPr>
          <a:lstStyle/>
          <a:p>
            <a:pPr algn="ctr"/>
            <a:r>
              <a:rPr lang="en-US" sz="4800" dirty="0">
                <a:latin typeface="Avenir Next LT Pro"/>
              </a:rPr>
              <a:t>What are the </a:t>
            </a:r>
            <a:r>
              <a:rPr lang="en-US" sz="4800" b="1" dirty="0">
                <a:latin typeface="Avenir Next LT Pro"/>
              </a:rPr>
              <a:t>effects </a:t>
            </a:r>
            <a:r>
              <a:rPr lang="en-US" sz="4800" dirty="0">
                <a:latin typeface="Avenir Next LT Pro"/>
              </a:rPr>
              <a:t>of using more energy when we ran?</a:t>
            </a:r>
          </a:p>
        </p:txBody>
      </p:sp>
      <p:pic>
        <p:nvPicPr>
          <p:cNvPr id="12" name="Picture 11" descr="Children running outside">
            <a:extLst>
              <a:ext uri="{FF2B5EF4-FFF2-40B4-BE49-F238E27FC236}">
                <a16:creationId xmlns:a16="http://schemas.microsoft.com/office/drawing/2014/main" id="{52D61E98-40AA-14FC-972C-5BFC849AB1FF}"/>
              </a:ext>
            </a:extLst>
          </p:cNvPr>
          <p:cNvPicPr>
            <a:picLocks noChangeAspect="1"/>
          </p:cNvPicPr>
          <p:nvPr/>
        </p:nvPicPr>
        <p:blipFill>
          <a:blip r:embed="rId4">
            <a:extLst>
              <a:ext uri="{28A0092B-C50C-407E-A947-70E740481C1C}">
                <a14:useLocalDpi xmlns:a14="http://schemas.microsoft.com/office/drawing/2010/main" val="0"/>
              </a:ext>
            </a:extLst>
          </a:blip>
          <a:srcRect l="14892" r="26905"/>
          <a:stretch/>
        </p:blipFill>
        <p:spPr>
          <a:xfrm>
            <a:off x="5918525" y="0"/>
            <a:ext cx="6273475" cy="6231928"/>
          </a:xfrm>
          <a:prstGeom prst="rect">
            <a:avLst/>
          </a:prstGeom>
          <a:effectLst>
            <a:softEdge rad="635000"/>
          </a:effectLst>
        </p:spPr>
      </p:pic>
      <p:pic>
        <p:nvPicPr>
          <p:cNvPr id="6" name="Picture 5" descr="A picture containing graphical user interface&#10;&#10;AI-generated content may be incorrect.">
            <a:extLst>
              <a:ext uri="{FF2B5EF4-FFF2-40B4-BE49-F238E27FC236}">
                <a16:creationId xmlns:a16="http://schemas.microsoft.com/office/drawing/2014/main" id="{8E3915F3-BA3D-3674-4AE6-A14F61A2F2C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94211" y="56091"/>
            <a:ext cx="3744368" cy="890817"/>
          </a:xfrm>
          <a:prstGeom prst="rect">
            <a:avLst/>
          </a:prstGeom>
        </p:spPr>
      </p:pic>
    </p:spTree>
    <p:extLst>
      <p:ext uri="{BB962C8B-B14F-4D97-AF65-F5344CB8AC3E}">
        <p14:creationId xmlns:p14="http://schemas.microsoft.com/office/powerpoint/2010/main" val="1074329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66310-0DC2-F7FA-4A91-F36355A8286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4538444-7098-F25C-01B5-2D09F742D65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70A91B4-BFD5-F377-A48C-A619EA7BB06D}"/>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57F645C2-BD8D-F13E-FD05-6E9E4D80C00D}"/>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B3CA4CDF-BC7F-3F69-226D-FFD0B17EF65C}"/>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10" name="TextBox 9">
            <a:extLst>
              <a:ext uri="{FF2B5EF4-FFF2-40B4-BE49-F238E27FC236}">
                <a16:creationId xmlns:a16="http://schemas.microsoft.com/office/drawing/2014/main" id="{9E041A10-895E-CA16-8463-7C8ABD26BB5F}"/>
              </a:ext>
            </a:extLst>
          </p:cNvPr>
          <p:cNvSpPr txBox="1"/>
          <p:nvPr/>
        </p:nvSpPr>
        <p:spPr>
          <a:xfrm>
            <a:off x="7155179" y="2131747"/>
            <a:ext cx="4640579" cy="2308324"/>
          </a:xfrm>
          <a:prstGeom prst="rect">
            <a:avLst/>
          </a:prstGeom>
          <a:noFill/>
        </p:spPr>
        <p:txBody>
          <a:bodyPr wrap="square">
            <a:spAutoFit/>
          </a:bodyPr>
          <a:lstStyle/>
          <a:p>
            <a:pPr algn="ctr"/>
            <a:r>
              <a:rPr lang="en-US" sz="4800" dirty="0">
                <a:latin typeface="Avenir Next LT Pro" panose="020B0504020202020204" pitchFamily="34" charset="0"/>
              </a:rPr>
              <a:t>When we run, we burn more energy.</a:t>
            </a:r>
            <a:endParaRPr lang="en-US" sz="4800" dirty="0"/>
          </a:p>
        </p:txBody>
      </p:sp>
      <p:pic>
        <p:nvPicPr>
          <p:cNvPr id="7" name="Picture 6" descr="Smiling girls on footbridge">
            <a:extLst>
              <a:ext uri="{FF2B5EF4-FFF2-40B4-BE49-F238E27FC236}">
                <a16:creationId xmlns:a16="http://schemas.microsoft.com/office/drawing/2014/main" id="{63941791-6156-6943-415E-D979EDBCA7F8}"/>
              </a:ext>
            </a:extLst>
          </p:cNvPr>
          <p:cNvPicPr>
            <a:picLocks noChangeAspect="1"/>
          </p:cNvPicPr>
          <p:nvPr/>
        </p:nvPicPr>
        <p:blipFill>
          <a:blip r:embed="rId4">
            <a:extLst>
              <a:ext uri="{28A0092B-C50C-407E-A947-70E740481C1C}">
                <a14:useLocalDpi xmlns:a14="http://schemas.microsoft.com/office/drawing/2010/main" val="0"/>
              </a:ext>
            </a:extLst>
          </a:blip>
          <a:srcRect l="26011"/>
          <a:stretch/>
        </p:blipFill>
        <p:spPr>
          <a:xfrm>
            <a:off x="-927" y="0"/>
            <a:ext cx="6913387" cy="6231927"/>
          </a:xfrm>
          <a:prstGeom prst="rect">
            <a:avLst/>
          </a:prstGeom>
          <a:effectLst>
            <a:softEdge rad="635000"/>
          </a:effectLst>
        </p:spPr>
      </p:pic>
      <p:pic>
        <p:nvPicPr>
          <p:cNvPr id="6" name="Picture 5" descr="A picture containing graphical user interface&#10;&#10;AI-generated content may be incorrect.">
            <a:extLst>
              <a:ext uri="{FF2B5EF4-FFF2-40B4-BE49-F238E27FC236}">
                <a16:creationId xmlns:a16="http://schemas.microsoft.com/office/drawing/2014/main" id="{57AB66FB-9602-5723-B123-D4D4C3BBF1FC}"/>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122275"/>
            <a:ext cx="3744368" cy="890817"/>
          </a:xfrm>
          <a:prstGeom prst="rect">
            <a:avLst/>
          </a:prstGeom>
        </p:spPr>
      </p:pic>
    </p:spTree>
    <p:extLst>
      <p:ext uri="{BB962C8B-B14F-4D97-AF65-F5344CB8AC3E}">
        <p14:creationId xmlns:p14="http://schemas.microsoft.com/office/powerpoint/2010/main" val="3074923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01D9E-ABC9-BBE0-C46C-A8E185726C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1BEB32-DAE2-6C94-739C-A22FCA6CF46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5970ACA-B280-5DFF-FBEC-7A1C5797F729}"/>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16F3BFA7-6B59-5D89-A09F-C3591F9D1D60}"/>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5744BDF3-2BD9-0F5B-0493-B00DDA646AE2}"/>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10" name="TextBox 9">
            <a:extLst>
              <a:ext uri="{FF2B5EF4-FFF2-40B4-BE49-F238E27FC236}">
                <a16:creationId xmlns:a16="http://schemas.microsoft.com/office/drawing/2014/main" id="{3A693251-251E-05BB-C542-8C5F1D34358F}"/>
              </a:ext>
            </a:extLst>
          </p:cNvPr>
          <p:cNvSpPr txBox="1"/>
          <p:nvPr/>
        </p:nvSpPr>
        <p:spPr>
          <a:xfrm>
            <a:off x="597409" y="977317"/>
            <a:ext cx="5511356" cy="4524315"/>
          </a:xfrm>
          <a:prstGeom prst="rect">
            <a:avLst/>
          </a:prstGeom>
          <a:noFill/>
        </p:spPr>
        <p:txBody>
          <a:bodyPr wrap="square">
            <a:spAutoFit/>
          </a:bodyPr>
          <a:lstStyle/>
          <a:p>
            <a:pPr algn="ctr"/>
            <a:r>
              <a:rPr lang="en-US" sz="4800" dirty="0">
                <a:latin typeface="Avenir Next LT Pro" panose="020B0504020202020204" pitchFamily="34" charset="0"/>
              </a:rPr>
              <a:t>What activity would burn the least energy, but you could do it for longer periods of time?</a:t>
            </a:r>
            <a:endParaRPr lang="en-US" sz="4800" dirty="0"/>
          </a:p>
        </p:txBody>
      </p:sp>
      <p:pic>
        <p:nvPicPr>
          <p:cNvPr id="7" name="Picture 6" descr="Child sitting in classroom">
            <a:extLst>
              <a:ext uri="{FF2B5EF4-FFF2-40B4-BE49-F238E27FC236}">
                <a16:creationId xmlns:a16="http://schemas.microsoft.com/office/drawing/2014/main" id="{87ABCCBC-8ADE-6301-2222-0A02070541BD}"/>
              </a:ext>
            </a:extLst>
          </p:cNvPr>
          <p:cNvPicPr>
            <a:picLocks noChangeAspect="1"/>
          </p:cNvPicPr>
          <p:nvPr/>
        </p:nvPicPr>
        <p:blipFill>
          <a:blip r:embed="rId4">
            <a:extLst>
              <a:ext uri="{28A0092B-C50C-407E-A947-70E740481C1C}">
                <a14:useLocalDpi xmlns:a14="http://schemas.microsoft.com/office/drawing/2010/main" val="0"/>
              </a:ext>
            </a:extLst>
          </a:blip>
          <a:srcRect l="17407" r="22926"/>
          <a:stretch/>
        </p:blipFill>
        <p:spPr>
          <a:xfrm>
            <a:off x="6614424" y="0"/>
            <a:ext cx="5577576" cy="6231928"/>
          </a:xfrm>
          <a:prstGeom prst="rect">
            <a:avLst/>
          </a:prstGeom>
          <a:effectLst>
            <a:softEdge rad="635000"/>
          </a:effectLst>
        </p:spPr>
      </p:pic>
    </p:spTree>
    <p:extLst>
      <p:ext uri="{BB962C8B-B14F-4D97-AF65-F5344CB8AC3E}">
        <p14:creationId xmlns:p14="http://schemas.microsoft.com/office/powerpoint/2010/main" val="2688996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08CA4-A5E7-2767-0A9A-F213E50D053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6EA262-5AB8-2A48-AFFD-89FA0AAA575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19828EF-F1AA-7549-B615-FF3308EDDB2B}"/>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3B76F54D-1D0D-3647-C399-9ABB2E036FD0}"/>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09A9B831-E0BF-9EC6-60F2-FCD92CD2493D}"/>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10" name="TextBox 9">
            <a:extLst>
              <a:ext uri="{FF2B5EF4-FFF2-40B4-BE49-F238E27FC236}">
                <a16:creationId xmlns:a16="http://schemas.microsoft.com/office/drawing/2014/main" id="{89FA20EB-18D6-DAE2-5706-4550C40530ED}"/>
              </a:ext>
            </a:extLst>
          </p:cNvPr>
          <p:cNvSpPr txBox="1"/>
          <p:nvPr/>
        </p:nvSpPr>
        <p:spPr>
          <a:xfrm>
            <a:off x="6188729" y="1961801"/>
            <a:ext cx="5511356" cy="2308324"/>
          </a:xfrm>
          <a:prstGeom prst="rect">
            <a:avLst/>
          </a:prstGeom>
          <a:noFill/>
        </p:spPr>
        <p:txBody>
          <a:bodyPr wrap="square">
            <a:spAutoFit/>
          </a:bodyPr>
          <a:lstStyle/>
          <a:p>
            <a:pPr algn="ctr"/>
            <a:r>
              <a:rPr lang="en-US" sz="4800" dirty="0">
                <a:latin typeface="Avenir Next LT Pro" panose="020B0504020202020204" pitchFamily="34" charset="0"/>
              </a:rPr>
              <a:t>Is sleeping an activity? Why or why not?</a:t>
            </a:r>
            <a:endParaRPr lang="en-US" sz="4800" dirty="0"/>
          </a:p>
        </p:txBody>
      </p:sp>
      <p:pic>
        <p:nvPicPr>
          <p:cNvPr id="7" name="Picture 6" descr="Girl lying in hammock with dog">
            <a:extLst>
              <a:ext uri="{FF2B5EF4-FFF2-40B4-BE49-F238E27FC236}">
                <a16:creationId xmlns:a16="http://schemas.microsoft.com/office/drawing/2014/main" id="{CE0C1FA6-6D5B-62A9-4245-B4D49CD07A1A}"/>
              </a:ext>
            </a:extLst>
          </p:cNvPr>
          <p:cNvPicPr>
            <a:picLocks noChangeAspect="1"/>
          </p:cNvPicPr>
          <p:nvPr/>
        </p:nvPicPr>
        <p:blipFill>
          <a:blip r:embed="rId4">
            <a:extLst>
              <a:ext uri="{28A0092B-C50C-407E-A947-70E740481C1C}">
                <a14:useLocalDpi xmlns:a14="http://schemas.microsoft.com/office/drawing/2010/main" val="0"/>
              </a:ext>
            </a:extLst>
          </a:blip>
          <a:srcRect l="35780"/>
          <a:stretch/>
        </p:blipFill>
        <p:spPr>
          <a:xfrm>
            <a:off x="0" y="0"/>
            <a:ext cx="6003273" cy="6231927"/>
          </a:xfrm>
          <a:prstGeom prst="rect">
            <a:avLst/>
          </a:prstGeom>
          <a:effectLst>
            <a:softEdge rad="635000"/>
          </a:effectLst>
        </p:spPr>
      </p:pic>
    </p:spTree>
    <p:extLst>
      <p:ext uri="{BB962C8B-B14F-4D97-AF65-F5344CB8AC3E}">
        <p14:creationId xmlns:p14="http://schemas.microsoft.com/office/powerpoint/2010/main" val="3633502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71D3A-230F-4826-0D58-C99941EE20D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AC4B000-4B52-8702-694C-5205CD89B80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51B5E7F-9E20-7871-7B03-D259E06E9B95}"/>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7C0B632E-7300-9F53-F7FD-78B5D3A69EC0}"/>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6F515113-4D2C-D4C4-A9FF-332B2A42E30D}"/>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10" name="TextBox 9">
            <a:extLst>
              <a:ext uri="{FF2B5EF4-FFF2-40B4-BE49-F238E27FC236}">
                <a16:creationId xmlns:a16="http://schemas.microsoft.com/office/drawing/2014/main" id="{7F457102-2BB7-003A-9010-5395629B606B}"/>
              </a:ext>
            </a:extLst>
          </p:cNvPr>
          <p:cNvSpPr txBox="1"/>
          <p:nvPr/>
        </p:nvSpPr>
        <p:spPr>
          <a:xfrm>
            <a:off x="402812" y="2330846"/>
            <a:ext cx="5511356" cy="1569660"/>
          </a:xfrm>
          <a:prstGeom prst="rect">
            <a:avLst/>
          </a:prstGeom>
          <a:noFill/>
        </p:spPr>
        <p:txBody>
          <a:bodyPr wrap="square">
            <a:spAutoFit/>
          </a:bodyPr>
          <a:lstStyle/>
          <a:p>
            <a:pPr algn="ctr"/>
            <a:r>
              <a:rPr lang="en-US" sz="4800" dirty="0">
                <a:latin typeface="Avenir Next LT Pro" panose="020B0504020202020204" pitchFamily="34" charset="0"/>
              </a:rPr>
              <a:t>Do we use energy when we sleep?</a:t>
            </a:r>
            <a:endParaRPr lang="en-US" sz="4800" dirty="0"/>
          </a:p>
        </p:txBody>
      </p:sp>
      <p:pic>
        <p:nvPicPr>
          <p:cNvPr id="7" name="Picture 6" descr="Dog and child sleeping">
            <a:extLst>
              <a:ext uri="{FF2B5EF4-FFF2-40B4-BE49-F238E27FC236}">
                <a16:creationId xmlns:a16="http://schemas.microsoft.com/office/drawing/2014/main" id="{D1D26042-94CD-C485-88BD-BF62ABC15F42}"/>
              </a:ext>
            </a:extLst>
          </p:cNvPr>
          <p:cNvPicPr>
            <a:picLocks noChangeAspect="1"/>
          </p:cNvPicPr>
          <p:nvPr/>
        </p:nvPicPr>
        <p:blipFill>
          <a:blip r:embed="rId4">
            <a:extLst>
              <a:ext uri="{28A0092B-C50C-407E-A947-70E740481C1C}">
                <a14:useLocalDpi xmlns:a14="http://schemas.microsoft.com/office/drawing/2010/main" val="0"/>
              </a:ext>
            </a:extLst>
          </a:blip>
          <a:srcRect l="23388" r="13673"/>
          <a:stretch/>
        </p:blipFill>
        <p:spPr>
          <a:xfrm>
            <a:off x="6316980" y="0"/>
            <a:ext cx="5875020" cy="6231352"/>
          </a:xfrm>
          <a:prstGeom prst="rect">
            <a:avLst/>
          </a:prstGeom>
          <a:effectLst>
            <a:softEdge rad="635000"/>
          </a:effectLst>
        </p:spPr>
      </p:pic>
    </p:spTree>
    <p:extLst>
      <p:ext uri="{BB962C8B-B14F-4D97-AF65-F5344CB8AC3E}">
        <p14:creationId xmlns:p14="http://schemas.microsoft.com/office/powerpoint/2010/main" val="2314899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A411E-C2E3-DBC0-41F9-17448F24D7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8FBB7C9-D83F-DC35-09D6-7417D12DA3A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FC470D4-C789-6843-4750-1168391BC085}"/>
              </a:ext>
            </a:extLst>
          </p:cNvPr>
          <p:cNvSpPr txBox="1"/>
          <p:nvPr/>
        </p:nvSpPr>
        <p:spPr>
          <a:xfrm>
            <a:off x="11594591" y="6366393"/>
            <a:ext cx="512066"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CF91498B-1EFD-42DB-D586-56C03D226A0D}"/>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7B955638-121D-A8F9-6DB8-AF2B9D559D05}"/>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10" name="TextBox 9">
            <a:extLst>
              <a:ext uri="{FF2B5EF4-FFF2-40B4-BE49-F238E27FC236}">
                <a16:creationId xmlns:a16="http://schemas.microsoft.com/office/drawing/2014/main" id="{CD272E10-82BC-DA53-3620-DC85DC3D33E1}"/>
              </a:ext>
            </a:extLst>
          </p:cNvPr>
          <p:cNvSpPr txBox="1"/>
          <p:nvPr/>
        </p:nvSpPr>
        <p:spPr>
          <a:xfrm>
            <a:off x="6858000" y="1592469"/>
            <a:ext cx="4680776" cy="3046988"/>
          </a:xfrm>
          <a:prstGeom prst="rect">
            <a:avLst/>
          </a:prstGeom>
          <a:noFill/>
        </p:spPr>
        <p:txBody>
          <a:bodyPr wrap="square">
            <a:spAutoFit/>
          </a:bodyPr>
          <a:lstStyle/>
          <a:p>
            <a:pPr algn="ctr"/>
            <a:r>
              <a:rPr lang="en-US" sz="4800" dirty="0">
                <a:latin typeface="Avenir Next LT Pro" panose="020B0504020202020204" pitchFamily="34" charset="0"/>
              </a:rPr>
              <a:t>Do you wake up hungry sometimes? Why?</a:t>
            </a:r>
            <a:endParaRPr lang="en-US" sz="4800" dirty="0"/>
          </a:p>
        </p:txBody>
      </p:sp>
      <p:pic>
        <p:nvPicPr>
          <p:cNvPr id="9" name="Picture 8" descr="Child drinking from mug at breakfast">
            <a:extLst>
              <a:ext uri="{FF2B5EF4-FFF2-40B4-BE49-F238E27FC236}">
                <a16:creationId xmlns:a16="http://schemas.microsoft.com/office/drawing/2014/main" id="{943BCA0F-461D-498F-40D1-DB7F214FA0F7}"/>
              </a:ext>
            </a:extLst>
          </p:cNvPr>
          <p:cNvPicPr>
            <a:picLocks noChangeAspect="1"/>
          </p:cNvPicPr>
          <p:nvPr/>
        </p:nvPicPr>
        <p:blipFill>
          <a:blip r:embed="rId4">
            <a:extLst>
              <a:ext uri="{28A0092B-C50C-407E-A947-70E740481C1C}">
                <a14:useLocalDpi xmlns:a14="http://schemas.microsoft.com/office/drawing/2010/main" val="0"/>
              </a:ext>
            </a:extLst>
          </a:blip>
          <a:srcRect l="10615" r="21138"/>
          <a:stretch/>
        </p:blipFill>
        <p:spPr>
          <a:xfrm>
            <a:off x="0" y="0"/>
            <a:ext cx="6377339" cy="6231927"/>
          </a:xfrm>
          <a:prstGeom prst="rect">
            <a:avLst/>
          </a:prstGeom>
          <a:effectLst>
            <a:softEdge rad="635000"/>
          </a:effectLst>
        </p:spPr>
      </p:pic>
    </p:spTree>
    <p:extLst>
      <p:ext uri="{BB962C8B-B14F-4D97-AF65-F5344CB8AC3E}">
        <p14:creationId xmlns:p14="http://schemas.microsoft.com/office/powerpoint/2010/main" val="1613030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8377C-83F6-9CA2-6C6B-1A3869BF51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211D352-D8B4-A33A-5195-CD6D0298CC2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BE88C4C-1371-7B08-AD4B-1AF23C23A98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570E729B-7F65-C81D-3FB7-961EBF6EB9BC}"/>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0BA75E3F-2E3F-05E4-EF5C-1AB346B64448}"/>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10" name="TextBox 9">
            <a:extLst>
              <a:ext uri="{FF2B5EF4-FFF2-40B4-BE49-F238E27FC236}">
                <a16:creationId xmlns:a16="http://schemas.microsoft.com/office/drawing/2014/main" id="{BE45B549-63CF-FBCB-E44B-2C7709B5697F}"/>
              </a:ext>
            </a:extLst>
          </p:cNvPr>
          <p:cNvSpPr txBox="1"/>
          <p:nvPr/>
        </p:nvSpPr>
        <p:spPr>
          <a:xfrm>
            <a:off x="597409" y="1961803"/>
            <a:ext cx="6881291" cy="2308324"/>
          </a:xfrm>
          <a:prstGeom prst="rect">
            <a:avLst/>
          </a:prstGeom>
          <a:noFill/>
        </p:spPr>
        <p:txBody>
          <a:bodyPr wrap="square">
            <a:spAutoFit/>
          </a:bodyPr>
          <a:lstStyle/>
          <a:p>
            <a:pPr algn="ctr"/>
            <a:r>
              <a:rPr lang="en-US" sz="4800" dirty="0">
                <a:latin typeface="Avenir Next LT Pro" panose="020B0504020202020204" pitchFamily="34" charset="0"/>
              </a:rPr>
              <a:t>Which season showed bears eating the most food?</a:t>
            </a:r>
            <a:endParaRPr lang="en-US" sz="4800" dirty="0"/>
          </a:p>
        </p:txBody>
      </p:sp>
      <p:pic>
        <p:nvPicPr>
          <p:cNvPr id="4098" name="Picture 2" descr="102309&amp;#32;fall&amp;#32;color-17">
            <a:extLst>
              <a:ext uri="{FF2B5EF4-FFF2-40B4-BE49-F238E27FC236}">
                <a16:creationId xmlns:a16="http://schemas.microsoft.com/office/drawing/2014/main" id="{CB9EDB8F-0152-CF1A-1746-84FA99052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290" y="0"/>
            <a:ext cx="4156710" cy="623939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824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D7BF-4956-22AC-1FEA-512BB1E852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25EFE4-9715-FE80-CDA8-4E0B744DE1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376A29-1E7E-535D-04CD-D8ED216A28F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27E93AC1-110C-8080-D4D1-57CADDF3502B}"/>
              </a:ext>
            </a:extLst>
          </p:cNvPr>
          <p:cNvSpPr txBox="1"/>
          <p:nvPr/>
        </p:nvSpPr>
        <p:spPr>
          <a:xfrm>
            <a:off x="597408" y="6366393"/>
            <a:ext cx="7137921"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Engage</a:t>
            </a:r>
          </a:p>
        </p:txBody>
      </p:sp>
      <p:pic>
        <p:nvPicPr>
          <p:cNvPr id="3" name="Picture 2">
            <a:extLst>
              <a:ext uri="{FF2B5EF4-FFF2-40B4-BE49-F238E27FC236}">
                <a16:creationId xmlns:a16="http://schemas.microsoft.com/office/drawing/2014/main" id="{0EFBA823-D959-7E0F-4C50-401D3A1029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6" name="Picture 5">
            <a:extLst>
              <a:ext uri="{FF2B5EF4-FFF2-40B4-BE49-F238E27FC236}">
                <a16:creationId xmlns:a16="http://schemas.microsoft.com/office/drawing/2014/main" id="{5DCFF92F-4CFB-3227-F295-FAEC1E3BAB42}"/>
              </a:ext>
            </a:extLst>
          </p:cNvPr>
          <p:cNvPicPr>
            <a:picLocks noChangeAspect="1"/>
          </p:cNvPicPr>
          <p:nvPr/>
        </p:nvPicPr>
        <p:blipFill>
          <a:blip r:embed="rId5"/>
          <a:srcRect l="18254" t="8576" r="8252" b="6814"/>
          <a:stretch/>
        </p:blipFill>
        <p:spPr>
          <a:xfrm>
            <a:off x="156109" y="6300208"/>
            <a:ext cx="441300" cy="501701"/>
          </a:xfrm>
          <a:prstGeom prst="rect">
            <a:avLst/>
          </a:prstGeom>
        </p:spPr>
      </p:pic>
    </p:spTree>
    <p:extLst>
      <p:ext uri="{BB962C8B-B14F-4D97-AF65-F5344CB8AC3E}">
        <p14:creationId xmlns:p14="http://schemas.microsoft.com/office/powerpoint/2010/main" val="299297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D4648-0366-D32E-9BAA-07431C2A80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A3C397-3A5C-CD82-0332-FB21B83F3A8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EAA68C2-D9BA-A209-8CEA-007D1761AF4E}"/>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C61469DC-9DE8-4228-E03C-7A9374A64DA0}"/>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AD28F344-111B-EEF6-6641-B9997F721304}"/>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10" name="TextBox 9">
            <a:extLst>
              <a:ext uri="{FF2B5EF4-FFF2-40B4-BE49-F238E27FC236}">
                <a16:creationId xmlns:a16="http://schemas.microsoft.com/office/drawing/2014/main" id="{48243301-3353-DBFF-1920-82799A91979B}"/>
              </a:ext>
            </a:extLst>
          </p:cNvPr>
          <p:cNvSpPr txBox="1"/>
          <p:nvPr/>
        </p:nvSpPr>
        <p:spPr>
          <a:xfrm>
            <a:off x="487084" y="1961802"/>
            <a:ext cx="7383284" cy="2308324"/>
          </a:xfrm>
          <a:prstGeom prst="rect">
            <a:avLst/>
          </a:prstGeom>
          <a:noFill/>
        </p:spPr>
        <p:txBody>
          <a:bodyPr wrap="square">
            <a:spAutoFit/>
          </a:bodyPr>
          <a:lstStyle/>
          <a:p>
            <a:pPr algn="ctr"/>
            <a:r>
              <a:rPr lang="en-US" sz="4800" dirty="0">
                <a:latin typeface="Avenir Next LT Pro" panose="020B0504020202020204" pitchFamily="34" charset="0"/>
              </a:rPr>
              <a:t>Which season showed bears eating little to no food?</a:t>
            </a:r>
            <a:endParaRPr lang="en-US" sz="4800" dirty="0"/>
          </a:p>
        </p:txBody>
      </p:sp>
      <p:pic>
        <p:nvPicPr>
          <p:cNvPr id="5122" name="Picture 2" descr="011319&amp;#32;moniteau&amp;#32;county&amp;#32;snow-42">
            <a:extLst>
              <a:ext uri="{FF2B5EF4-FFF2-40B4-BE49-F238E27FC236}">
                <a16:creationId xmlns:a16="http://schemas.microsoft.com/office/drawing/2014/main" id="{20B8AC56-0A31-4CBB-2578-D9D863074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629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15545-DEF0-5D4A-9529-636BF1A7B5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EF80F1C-415E-0671-137D-5831C9BCB2A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1A43BD6-7D56-9ADD-E75D-0F95BF9D194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B61AC39E-462B-ED3B-D0C6-920688AC3EC7}"/>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Explore</a:t>
            </a:r>
          </a:p>
        </p:txBody>
      </p:sp>
      <p:pic>
        <p:nvPicPr>
          <p:cNvPr id="3" name="Picture 2">
            <a:extLst>
              <a:ext uri="{FF2B5EF4-FFF2-40B4-BE49-F238E27FC236}">
                <a16:creationId xmlns:a16="http://schemas.microsoft.com/office/drawing/2014/main" id="{9E9CFF3A-64AF-FD99-FA6C-0929A0490153}"/>
              </a:ext>
            </a:extLst>
          </p:cNvPr>
          <p:cNvPicPr>
            <a:picLocks noChangeAspect="1"/>
          </p:cNvPicPr>
          <p:nvPr/>
        </p:nvPicPr>
        <p:blipFill>
          <a:blip r:embed="rId3"/>
          <a:srcRect l="18254" t="8576" r="8252" b="6814"/>
          <a:stretch/>
        </p:blipFill>
        <p:spPr>
          <a:xfrm>
            <a:off x="156109" y="6300208"/>
            <a:ext cx="441300" cy="501701"/>
          </a:xfrm>
          <a:prstGeom prst="rect">
            <a:avLst/>
          </a:prstGeom>
        </p:spPr>
      </p:pic>
      <p:pic>
        <p:nvPicPr>
          <p:cNvPr id="7" name="Picture 6" descr="Text, letter&#10;&#10;AI-generated content may be incorrect.">
            <a:extLst>
              <a:ext uri="{FF2B5EF4-FFF2-40B4-BE49-F238E27FC236}">
                <a16:creationId xmlns:a16="http://schemas.microsoft.com/office/drawing/2014/main" id="{2756A875-886C-9734-596A-CC06D806B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10" y="122275"/>
            <a:ext cx="4618076" cy="5975189"/>
          </a:xfrm>
          <a:prstGeom prst="rect">
            <a:avLst/>
          </a:prstGeom>
          <a:ln>
            <a:solidFill>
              <a:schemeClr val="tx1"/>
            </a:solidFill>
          </a:ln>
        </p:spPr>
      </p:pic>
      <p:sp>
        <p:nvSpPr>
          <p:cNvPr id="9" name="TextBox 8">
            <a:extLst>
              <a:ext uri="{FF2B5EF4-FFF2-40B4-BE49-F238E27FC236}">
                <a16:creationId xmlns:a16="http://schemas.microsoft.com/office/drawing/2014/main" id="{CD0A5559-96BC-F35D-382B-9127B6AD1034}"/>
              </a:ext>
            </a:extLst>
          </p:cNvPr>
          <p:cNvSpPr txBox="1"/>
          <p:nvPr/>
        </p:nvSpPr>
        <p:spPr>
          <a:xfrm>
            <a:off x="5170260" y="1955707"/>
            <a:ext cx="6780947" cy="2308324"/>
          </a:xfrm>
          <a:prstGeom prst="rect">
            <a:avLst/>
          </a:prstGeom>
          <a:noFill/>
        </p:spPr>
        <p:txBody>
          <a:bodyPr wrap="square">
            <a:spAutoFit/>
          </a:bodyPr>
          <a:lstStyle/>
          <a:p>
            <a:pPr algn="ctr"/>
            <a:r>
              <a:rPr lang="en-US" sz="4800" dirty="0">
                <a:latin typeface="Avenir Next LT Pro" panose="020B0504020202020204" pitchFamily="34" charset="0"/>
              </a:rPr>
              <a:t>Why do bears eat a lot of acorns and other food in the fall?</a:t>
            </a:r>
            <a:endParaRPr lang="en-US" sz="4800" dirty="0"/>
          </a:p>
        </p:txBody>
      </p:sp>
    </p:spTree>
    <p:extLst>
      <p:ext uri="{BB962C8B-B14F-4D97-AF65-F5344CB8AC3E}">
        <p14:creationId xmlns:p14="http://schemas.microsoft.com/office/powerpoint/2010/main" val="2097918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81BA5-EFA4-3BA7-8B04-5AD1CDE2D6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A2426A5-46B4-2BF1-8A28-CE8503DEA62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8C38CB0-6DDF-D726-531A-FC8D099F2DE8}"/>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32</a:t>
            </a:r>
          </a:p>
        </p:txBody>
      </p:sp>
      <p:sp>
        <p:nvSpPr>
          <p:cNvPr id="5" name="TextBox 4">
            <a:extLst>
              <a:ext uri="{FF2B5EF4-FFF2-40B4-BE49-F238E27FC236}">
                <a16:creationId xmlns:a16="http://schemas.microsoft.com/office/drawing/2014/main" id="{FDBB134D-B3BB-EE04-0D13-D849B4C3B1F0}"/>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Explain</a:t>
            </a:r>
          </a:p>
        </p:txBody>
      </p:sp>
      <p:pic>
        <p:nvPicPr>
          <p:cNvPr id="3" name="Picture 2">
            <a:extLst>
              <a:ext uri="{FF2B5EF4-FFF2-40B4-BE49-F238E27FC236}">
                <a16:creationId xmlns:a16="http://schemas.microsoft.com/office/drawing/2014/main" id="{C5B3ACDC-3A4C-FD50-F465-CDD6E273ECAE}"/>
              </a:ext>
            </a:extLst>
          </p:cNvPr>
          <p:cNvPicPr>
            <a:picLocks noChangeAspect="1"/>
          </p:cNvPicPr>
          <p:nvPr/>
        </p:nvPicPr>
        <p:blipFill>
          <a:blip r:embed="rId3"/>
          <a:srcRect l="18254" t="8576" r="8252" b="6814"/>
          <a:stretch/>
        </p:blipFill>
        <p:spPr>
          <a:xfrm>
            <a:off x="156109" y="6300208"/>
            <a:ext cx="441300" cy="501701"/>
          </a:xfrm>
          <a:prstGeom prst="rect">
            <a:avLst/>
          </a:prstGeom>
        </p:spPr>
      </p:pic>
      <p:grpSp>
        <p:nvGrpSpPr>
          <p:cNvPr id="6" name="Group 5">
            <a:extLst>
              <a:ext uri="{FF2B5EF4-FFF2-40B4-BE49-F238E27FC236}">
                <a16:creationId xmlns:a16="http://schemas.microsoft.com/office/drawing/2014/main" id="{2D9BC985-A81F-36FD-C060-FFF40FD50FC2}"/>
              </a:ext>
            </a:extLst>
          </p:cNvPr>
          <p:cNvGrpSpPr/>
          <p:nvPr/>
        </p:nvGrpSpPr>
        <p:grpSpPr>
          <a:xfrm>
            <a:off x="6520753" y="470997"/>
            <a:ext cx="5275006" cy="5371519"/>
            <a:chOff x="6100916" y="521110"/>
            <a:chExt cx="5275006" cy="5371519"/>
          </a:xfrm>
        </p:grpSpPr>
        <p:sp>
          <p:nvSpPr>
            <p:cNvPr id="7" name="TextBox 6">
              <a:extLst>
                <a:ext uri="{FF2B5EF4-FFF2-40B4-BE49-F238E27FC236}">
                  <a16:creationId xmlns:a16="http://schemas.microsoft.com/office/drawing/2014/main" id="{B80AF4B8-9E20-A394-960C-BF001D0E7CAC}"/>
                </a:ext>
              </a:extLst>
            </p:cNvPr>
            <p:cNvSpPr txBox="1"/>
            <p:nvPr/>
          </p:nvSpPr>
          <p:spPr>
            <a:xfrm>
              <a:off x="6100916" y="521110"/>
              <a:ext cx="527500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Avenir Next LT Pro"/>
                </a:rPr>
                <a:t>Read the book </a:t>
              </a:r>
              <a:r>
                <a:rPr lang="en-US" sz="3200" b="1" dirty="0">
                  <a:latin typeface="Avenir Next LT Pro"/>
                </a:rPr>
                <a:t>Hush Up and Hibernate </a:t>
              </a:r>
              <a:r>
                <a:rPr lang="en-US" sz="3200" dirty="0">
                  <a:latin typeface="Avenir Next LT Pro"/>
                </a:rPr>
                <a:t>by Sandra Markle</a:t>
              </a:r>
              <a:endParaRPr lang="en-US" sz="2400" dirty="0"/>
            </a:p>
          </p:txBody>
        </p:sp>
        <p:sp>
          <p:nvSpPr>
            <p:cNvPr id="8" name="TextBox 7">
              <a:extLst>
                <a:ext uri="{FF2B5EF4-FFF2-40B4-BE49-F238E27FC236}">
                  <a16:creationId xmlns:a16="http://schemas.microsoft.com/office/drawing/2014/main" id="{2CBA235D-6FCF-3745-9355-787CAF3E6BA3}"/>
                </a:ext>
              </a:extLst>
            </p:cNvPr>
            <p:cNvSpPr txBox="1"/>
            <p:nvPr/>
          </p:nvSpPr>
          <p:spPr>
            <a:xfrm>
              <a:off x="6100916" y="1860756"/>
              <a:ext cx="515210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latin typeface="Avenir Next LT Pro"/>
              </a:endParaRPr>
            </a:p>
            <a:p>
              <a:r>
                <a:rPr lang="en-US" sz="2800" dirty="0">
                  <a:latin typeface="Avenir Next LT Pro"/>
                </a:rPr>
                <a:t>Link to book on Epic!: </a:t>
              </a:r>
              <a:r>
                <a:rPr lang="en-US" sz="2800" dirty="0">
                  <a:latin typeface="Avenir Next LT Pro"/>
                  <a:hlinkClick r:id="rId4"/>
                </a:rPr>
                <a:t>Hush Up and Hibernate by Sandra Markle</a:t>
              </a:r>
              <a:endParaRPr lang="en-US" sz="2800" dirty="0">
                <a:effectLst/>
                <a:latin typeface="Segoe UI" panose="020B0502040204020203" pitchFamily="34" charset="0"/>
              </a:endParaRPr>
            </a:p>
            <a:p>
              <a:r>
                <a:rPr lang="en-US" sz="1200" i="1" dirty="0">
                  <a:latin typeface="Avenir Next LT Pro"/>
                </a:rPr>
                <a:t>Available for free to classroom teachers on Epic! (</a:t>
              </a:r>
              <a:r>
                <a:rPr lang="en-US" sz="1200" i="1" dirty="0">
                  <a:latin typeface="Avenir Next LT Pro"/>
                  <a:hlinkClick r:id="rId5"/>
                </a:rPr>
                <a:t>login required</a:t>
              </a:r>
              <a:r>
                <a:rPr lang="en-US" sz="1200" i="1" dirty="0">
                  <a:latin typeface="Avenir Next LT Pro"/>
                </a:rPr>
                <a:t>)</a:t>
              </a:r>
              <a:endParaRPr lang="en-US" i="1" dirty="0"/>
            </a:p>
            <a:p>
              <a:pPr algn="ctr"/>
              <a:endParaRPr lang="en-US" sz="1200" i="1" dirty="0">
                <a:latin typeface="Avenir Next LT Pro"/>
              </a:endParaRPr>
            </a:p>
            <a:p>
              <a:pPr algn="ctr"/>
              <a:endParaRPr lang="en-US" sz="1200" i="1" dirty="0">
                <a:latin typeface="Avenir Next LT Pro"/>
              </a:endParaRPr>
            </a:p>
            <a:p>
              <a:r>
                <a:rPr lang="en-US" sz="2800" dirty="0">
                  <a:latin typeface="Avenir Next LT Pro"/>
                </a:rPr>
                <a:t>Link to Read-Aloud: </a:t>
              </a:r>
              <a:r>
                <a:rPr lang="en-US" sz="2800" dirty="0">
                  <a:latin typeface="Avenir Next LT Pro"/>
                  <a:hlinkClick r:id="rId6"/>
                </a:rPr>
                <a:t>https://youtu.be/nPRP8QTEA3M?si=F86mSpKIl41UOMHz</a:t>
              </a:r>
              <a:endParaRPr lang="en-US" dirty="0">
                <a:latin typeface="Avenir Next LT Pro"/>
              </a:endParaRPr>
            </a:p>
          </p:txBody>
        </p:sp>
      </p:grpSp>
      <p:pic>
        <p:nvPicPr>
          <p:cNvPr id="1026" name="Picture 2" descr="Hush Up and Hibernate (Hush Up, 1): Markle, Sandra, McWilliam, Howard ...">
            <a:extLst>
              <a:ext uri="{FF2B5EF4-FFF2-40B4-BE49-F238E27FC236}">
                <a16:creationId xmlns:a16="http://schemas.microsoft.com/office/drawing/2014/main" id="{218B04B9-18FB-ADA3-0B7F-AA8C12545F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659" y="248005"/>
            <a:ext cx="5730341" cy="570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134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46668-0B3D-3E4F-1E6F-3797446118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FBF848D-9C0C-AB0A-801F-747F4070E01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B3941AF-D723-58E8-1FC4-5E30F0E2EBBE}"/>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33</a:t>
            </a:r>
          </a:p>
        </p:txBody>
      </p:sp>
      <p:sp>
        <p:nvSpPr>
          <p:cNvPr id="5" name="TextBox 4">
            <a:extLst>
              <a:ext uri="{FF2B5EF4-FFF2-40B4-BE49-F238E27FC236}">
                <a16:creationId xmlns:a16="http://schemas.microsoft.com/office/drawing/2014/main" id="{535DAC2B-271E-7A9B-EAB8-E37BCCE3454E}"/>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Explain</a:t>
            </a:r>
          </a:p>
        </p:txBody>
      </p:sp>
      <p:pic>
        <p:nvPicPr>
          <p:cNvPr id="3" name="Picture 2">
            <a:extLst>
              <a:ext uri="{FF2B5EF4-FFF2-40B4-BE49-F238E27FC236}">
                <a16:creationId xmlns:a16="http://schemas.microsoft.com/office/drawing/2014/main" id="{0A1C2CEB-0F1E-1E72-2428-20D80792FF48}"/>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9" name="TextBox 8">
            <a:extLst>
              <a:ext uri="{FF2B5EF4-FFF2-40B4-BE49-F238E27FC236}">
                <a16:creationId xmlns:a16="http://schemas.microsoft.com/office/drawing/2014/main" id="{45616360-A98C-92CA-9E0A-136A50E688BE}"/>
              </a:ext>
            </a:extLst>
          </p:cNvPr>
          <p:cNvSpPr txBox="1"/>
          <p:nvPr/>
        </p:nvSpPr>
        <p:spPr>
          <a:xfrm>
            <a:off x="376759" y="1961802"/>
            <a:ext cx="6069761" cy="2308324"/>
          </a:xfrm>
          <a:prstGeom prst="rect">
            <a:avLst/>
          </a:prstGeom>
          <a:noFill/>
        </p:spPr>
        <p:txBody>
          <a:bodyPr wrap="square">
            <a:spAutoFit/>
          </a:bodyPr>
          <a:lstStyle/>
          <a:p>
            <a:pPr algn="ctr"/>
            <a:r>
              <a:rPr lang="en-US" sz="4800" dirty="0">
                <a:latin typeface="Avenir Next LT Pro" panose="020B0504020202020204" pitchFamily="34" charset="0"/>
              </a:rPr>
              <a:t>What do bears do in the wintertime to conserve energy?</a:t>
            </a:r>
            <a:endParaRPr lang="en-US" sz="4800" dirty="0"/>
          </a:p>
        </p:txBody>
      </p:sp>
      <p:pic>
        <p:nvPicPr>
          <p:cNvPr id="6146" name="Picture 2" descr="Black&amp;#95;Bear&amp;#95;Survey&amp;#95;1151.dng">
            <a:extLst>
              <a:ext uri="{FF2B5EF4-FFF2-40B4-BE49-F238E27FC236}">
                <a16:creationId xmlns:a16="http://schemas.microsoft.com/office/drawing/2014/main" id="{04952619-CACC-89B5-59ED-3170071931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150"/>
          <a:stretch/>
        </p:blipFill>
        <p:spPr bwMode="auto">
          <a:xfrm>
            <a:off x="6593788" y="0"/>
            <a:ext cx="5598212"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243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EEE72-D107-FE67-1876-6149589A99B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9001F1-BDF6-B3E4-6E10-AAAF6213DBE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E92F2A4-1DCB-7D4B-1974-53D96BEF42B6}"/>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34</a:t>
            </a:r>
          </a:p>
        </p:txBody>
      </p:sp>
      <p:sp>
        <p:nvSpPr>
          <p:cNvPr id="5" name="TextBox 4">
            <a:extLst>
              <a:ext uri="{FF2B5EF4-FFF2-40B4-BE49-F238E27FC236}">
                <a16:creationId xmlns:a16="http://schemas.microsoft.com/office/drawing/2014/main" id="{ECB4CC49-B29C-909E-9E4D-636CF6017682}"/>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Explain</a:t>
            </a:r>
          </a:p>
        </p:txBody>
      </p:sp>
      <p:pic>
        <p:nvPicPr>
          <p:cNvPr id="3" name="Picture 2">
            <a:extLst>
              <a:ext uri="{FF2B5EF4-FFF2-40B4-BE49-F238E27FC236}">
                <a16:creationId xmlns:a16="http://schemas.microsoft.com/office/drawing/2014/main" id="{483AB68F-3591-C19E-EB53-386C751EF0BB}"/>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9" name="TextBox 8">
            <a:extLst>
              <a:ext uri="{FF2B5EF4-FFF2-40B4-BE49-F238E27FC236}">
                <a16:creationId xmlns:a16="http://schemas.microsoft.com/office/drawing/2014/main" id="{3B6E2226-585F-BEE3-4773-7DE9DE93FB54}"/>
              </a:ext>
            </a:extLst>
          </p:cNvPr>
          <p:cNvSpPr txBox="1"/>
          <p:nvPr/>
        </p:nvSpPr>
        <p:spPr>
          <a:xfrm>
            <a:off x="7080500" y="853805"/>
            <a:ext cx="4905996" cy="4524315"/>
          </a:xfrm>
          <a:prstGeom prst="rect">
            <a:avLst/>
          </a:prstGeom>
          <a:noFill/>
        </p:spPr>
        <p:txBody>
          <a:bodyPr wrap="square">
            <a:spAutoFit/>
          </a:bodyPr>
          <a:lstStyle/>
          <a:p>
            <a:pPr algn="ctr"/>
            <a:r>
              <a:rPr lang="en-US" sz="4800" dirty="0">
                <a:latin typeface="Avenir Next LT Pro" panose="020B0504020202020204" pitchFamily="34" charset="0"/>
              </a:rPr>
              <a:t>What were some of the reasons Mama Bear said why bears needed to hibernate?</a:t>
            </a:r>
            <a:endParaRPr lang="en-US" sz="4800" dirty="0"/>
          </a:p>
        </p:txBody>
      </p:sp>
      <p:pic>
        <p:nvPicPr>
          <p:cNvPr id="2050" name="Picture 2" descr="Black&amp;#95;Bear&amp;#95;Survey&amp;#95;1147.dng">
            <a:extLst>
              <a:ext uri="{FF2B5EF4-FFF2-40B4-BE49-F238E27FC236}">
                <a16:creationId xmlns:a16="http://schemas.microsoft.com/office/drawing/2014/main" id="{529A6911-6B27-7FF9-5F2C-E3637D5085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500"/>
          <a:stretch/>
        </p:blipFill>
        <p:spPr bwMode="auto">
          <a:xfrm>
            <a:off x="0" y="0"/>
            <a:ext cx="6874996"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228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5148B-0384-8305-BECE-7975C83427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E14EBE-FF65-49D2-60FA-60BC10761DA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5C0F89F-459E-7F3E-EAE2-6C715EA67BF5}"/>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35</a:t>
            </a:r>
          </a:p>
        </p:txBody>
      </p:sp>
      <p:sp>
        <p:nvSpPr>
          <p:cNvPr id="5" name="TextBox 4">
            <a:extLst>
              <a:ext uri="{FF2B5EF4-FFF2-40B4-BE49-F238E27FC236}">
                <a16:creationId xmlns:a16="http://schemas.microsoft.com/office/drawing/2014/main" id="{B6FE4A84-9597-B9E2-3EAA-0A6746E493F7}"/>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Explain</a:t>
            </a:r>
          </a:p>
        </p:txBody>
      </p:sp>
      <p:pic>
        <p:nvPicPr>
          <p:cNvPr id="3" name="Picture 2">
            <a:extLst>
              <a:ext uri="{FF2B5EF4-FFF2-40B4-BE49-F238E27FC236}">
                <a16:creationId xmlns:a16="http://schemas.microsoft.com/office/drawing/2014/main" id="{4F9D17F4-A645-2F2F-0FC1-7F7CFADC9C28}"/>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9" name="TextBox 8">
            <a:extLst>
              <a:ext uri="{FF2B5EF4-FFF2-40B4-BE49-F238E27FC236}">
                <a16:creationId xmlns:a16="http://schemas.microsoft.com/office/drawing/2014/main" id="{4193AE01-8BD5-0153-39DD-CC7EA7F2B4AA}"/>
              </a:ext>
            </a:extLst>
          </p:cNvPr>
          <p:cNvSpPr txBox="1"/>
          <p:nvPr/>
        </p:nvSpPr>
        <p:spPr>
          <a:xfrm>
            <a:off x="252174" y="552989"/>
            <a:ext cx="5578415" cy="5262979"/>
          </a:xfrm>
          <a:prstGeom prst="rect">
            <a:avLst/>
          </a:prstGeom>
          <a:noFill/>
        </p:spPr>
        <p:txBody>
          <a:bodyPr wrap="square" lIns="91440" tIns="45720" rIns="91440" bIns="45720" anchor="t">
            <a:spAutoFit/>
          </a:bodyPr>
          <a:lstStyle/>
          <a:p>
            <a:pPr algn="ctr"/>
            <a:r>
              <a:rPr lang="en-US" sz="4800" b="1" dirty="0">
                <a:latin typeface="Avenir Next LT Pro" panose="020B0504020202020204" pitchFamily="34" charset="0"/>
              </a:rPr>
              <a:t>Hibernation</a:t>
            </a:r>
          </a:p>
          <a:p>
            <a:pPr algn="ctr"/>
            <a:r>
              <a:rPr lang="en-US" sz="4800" dirty="0">
                <a:latin typeface="Avenir Next LT Pro"/>
              </a:rPr>
              <a:t>Animals that hibernate go into a deep sleep all winter and don't wake up for days, weeks or months</a:t>
            </a:r>
          </a:p>
        </p:txBody>
      </p:sp>
      <p:sp>
        <p:nvSpPr>
          <p:cNvPr id="7" name="TextBox 6">
            <a:extLst>
              <a:ext uri="{FF2B5EF4-FFF2-40B4-BE49-F238E27FC236}">
                <a16:creationId xmlns:a16="http://schemas.microsoft.com/office/drawing/2014/main" id="{DA71CDA0-7CA2-F68E-D9F7-BFF31CE64B79}"/>
              </a:ext>
            </a:extLst>
          </p:cNvPr>
          <p:cNvSpPr txBox="1"/>
          <p:nvPr/>
        </p:nvSpPr>
        <p:spPr>
          <a:xfrm>
            <a:off x="5830589" y="4330727"/>
            <a:ext cx="6105212" cy="1569660"/>
          </a:xfrm>
          <a:prstGeom prst="rect">
            <a:avLst/>
          </a:prstGeom>
          <a:noFill/>
        </p:spPr>
        <p:txBody>
          <a:bodyPr wrap="square" lIns="91440" tIns="45720" rIns="91440" bIns="45720" anchor="t">
            <a:spAutoFit/>
          </a:bodyPr>
          <a:lstStyle/>
          <a:p>
            <a:pPr algn="ctr"/>
            <a:r>
              <a:rPr lang="en-US" sz="4800" b="1" dirty="0">
                <a:latin typeface="Avenir Next LT Pro"/>
              </a:rPr>
              <a:t>Chipmunks are true hibernators</a:t>
            </a:r>
          </a:p>
        </p:txBody>
      </p:sp>
      <p:pic>
        <p:nvPicPr>
          <p:cNvPr id="8" name="Picture 7">
            <a:extLst>
              <a:ext uri="{FF2B5EF4-FFF2-40B4-BE49-F238E27FC236}">
                <a16:creationId xmlns:a16="http://schemas.microsoft.com/office/drawing/2014/main" id="{332FEBB9-AAEE-7C96-AE81-2D77E8E2EA1E}"/>
              </a:ext>
            </a:extLst>
          </p:cNvPr>
          <p:cNvPicPr>
            <a:picLocks noChangeAspect="1"/>
          </p:cNvPicPr>
          <p:nvPr/>
        </p:nvPicPr>
        <p:blipFill>
          <a:blip r:embed="rId4"/>
          <a:stretch>
            <a:fillRect/>
          </a:stretch>
        </p:blipFill>
        <p:spPr>
          <a:xfrm>
            <a:off x="6984323" y="395953"/>
            <a:ext cx="4063581" cy="3868589"/>
          </a:xfrm>
          <a:prstGeom prst="rect">
            <a:avLst/>
          </a:prstGeom>
        </p:spPr>
      </p:pic>
    </p:spTree>
    <p:extLst>
      <p:ext uri="{BB962C8B-B14F-4D97-AF65-F5344CB8AC3E}">
        <p14:creationId xmlns:p14="http://schemas.microsoft.com/office/powerpoint/2010/main" val="676751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9D478-70BE-0407-EFB5-4FDCA7ECED0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B8D912-3F1A-9203-C98E-331441BE9CE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098BB18-2434-EAE0-38EA-E12B73A3EADB}"/>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36</a:t>
            </a:r>
          </a:p>
        </p:txBody>
      </p:sp>
      <p:sp>
        <p:nvSpPr>
          <p:cNvPr id="5" name="TextBox 4">
            <a:extLst>
              <a:ext uri="{FF2B5EF4-FFF2-40B4-BE49-F238E27FC236}">
                <a16:creationId xmlns:a16="http://schemas.microsoft.com/office/drawing/2014/main" id="{214B4D86-4BC8-CC54-1509-9F3CDA398181}"/>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Explain</a:t>
            </a:r>
          </a:p>
        </p:txBody>
      </p:sp>
      <p:pic>
        <p:nvPicPr>
          <p:cNvPr id="3" name="Picture 2">
            <a:extLst>
              <a:ext uri="{FF2B5EF4-FFF2-40B4-BE49-F238E27FC236}">
                <a16:creationId xmlns:a16="http://schemas.microsoft.com/office/drawing/2014/main" id="{4C3E8D60-CD35-A959-B6C5-4362733EA7EC}"/>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9" name="TextBox 8">
            <a:extLst>
              <a:ext uri="{FF2B5EF4-FFF2-40B4-BE49-F238E27FC236}">
                <a16:creationId xmlns:a16="http://schemas.microsoft.com/office/drawing/2014/main" id="{AB74AADD-1F05-09D2-3295-EDFCA764BD0C}"/>
              </a:ext>
            </a:extLst>
          </p:cNvPr>
          <p:cNvSpPr txBox="1"/>
          <p:nvPr/>
        </p:nvSpPr>
        <p:spPr>
          <a:xfrm>
            <a:off x="418123" y="542068"/>
            <a:ext cx="6780947" cy="3785652"/>
          </a:xfrm>
          <a:prstGeom prst="rect">
            <a:avLst/>
          </a:prstGeom>
          <a:noFill/>
        </p:spPr>
        <p:txBody>
          <a:bodyPr wrap="square" lIns="91440" tIns="45720" rIns="91440" bIns="45720" anchor="t">
            <a:spAutoFit/>
          </a:bodyPr>
          <a:lstStyle/>
          <a:p>
            <a:pPr algn="ctr"/>
            <a:r>
              <a:rPr lang="en-US" sz="4800" b="1" dirty="0">
                <a:latin typeface="Avenir Next LT Pro" panose="020B0504020202020204" pitchFamily="34" charset="0"/>
              </a:rPr>
              <a:t>Torpor</a:t>
            </a:r>
            <a:endParaRPr lang="en-US" sz="4800" b="1" dirty="0">
              <a:latin typeface="Aptos" panose="02110004020202020204"/>
            </a:endParaRPr>
          </a:p>
          <a:p>
            <a:pPr algn="ctr"/>
            <a:r>
              <a:rPr lang="en-US" sz="4800" dirty="0">
                <a:latin typeface="Avenir Next LT Pro"/>
              </a:rPr>
              <a:t>Animals go into torpor will sleep deeply but will wake up if needed.</a:t>
            </a:r>
          </a:p>
        </p:txBody>
      </p:sp>
      <p:pic>
        <p:nvPicPr>
          <p:cNvPr id="7" name="Picture 6">
            <a:extLst>
              <a:ext uri="{FF2B5EF4-FFF2-40B4-BE49-F238E27FC236}">
                <a16:creationId xmlns:a16="http://schemas.microsoft.com/office/drawing/2014/main" id="{C5404FE6-86AA-2B9F-C366-42AE0C5AAFB4}"/>
              </a:ext>
            </a:extLst>
          </p:cNvPr>
          <p:cNvPicPr>
            <a:picLocks noChangeAspect="1"/>
          </p:cNvPicPr>
          <p:nvPr/>
        </p:nvPicPr>
        <p:blipFill>
          <a:blip r:embed="rId4"/>
          <a:srcRect l="11613" r="9063"/>
          <a:stretch/>
        </p:blipFill>
        <p:spPr>
          <a:xfrm>
            <a:off x="7760043" y="122275"/>
            <a:ext cx="3441357" cy="4709304"/>
          </a:xfrm>
          <a:prstGeom prst="rect">
            <a:avLst/>
          </a:prstGeom>
        </p:spPr>
      </p:pic>
      <p:sp>
        <p:nvSpPr>
          <p:cNvPr id="10" name="TextBox 9">
            <a:extLst>
              <a:ext uri="{FF2B5EF4-FFF2-40B4-BE49-F238E27FC236}">
                <a16:creationId xmlns:a16="http://schemas.microsoft.com/office/drawing/2014/main" id="{5CA9024C-7CD9-163E-26EF-ADC22D9B63A6}"/>
              </a:ext>
            </a:extLst>
          </p:cNvPr>
          <p:cNvSpPr txBox="1"/>
          <p:nvPr/>
        </p:nvSpPr>
        <p:spPr>
          <a:xfrm>
            <a:off x="527356" y="4715590"/>
            <a:ext cx="11137287" cy="1200329"/>
          </a:xfrm>
          <a:prstGeom prst="rect">
            <a:avLst/>
          </a:prstGeom>
          <a:noFill/>
        </p:spPr>
        <p:txBody>
          <a:bodyPr wrap="square" lIns="91440" tIns="45720" rIns="91440" bIns="45720" anchor="t">
            <a:spAutoFit/>
          </a:bodyPr>
          <a:lstStyle/>
          <a:p>
            <a:pPr algn="ctr"/>
            <a:r>
              <a:rPr lang="en-US" sz="3600" b="1" dirty="0">
                <a:latin typeface="Avenir Next LT Pro"/>
              </a:rPr>
              <a:t>Bears do not hibernate because they will wake up if they sense food or to give birth!</a:t>
            </a:r>
            <a:endParaRPr lang="en-US" sz="4000" dirty="0"/>
          </a:p>
        </p:txBody>
      </p:sp>
    </p:spTree>
    <p:extLst>
      <p:ext uri="{BB962C8B-B14F-4D97-AF65-F5344CB8AC3E}">
        <p14:creationId xmlns:p14="http://schemas.microsoft.com/office/powerpoint/2010/main" val="3274655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ACCDD-0E36-314D-57D0-E11F04BF60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30AF37-3B8A-51E3-12CB-5D4CBAED471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D50F1F4-7CD0-06CB-9193-1EF188786579}"/>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37</a:t>
            </a:r>
          </a:p>
        </p:txBody>
      </p:sp>
      <p:sp>
        <p:nvSpPr>
          <p:cNvPr id="5" name="TextBox 4">
            <a:extLst>
              <a:ext uri="{FF2B5EF4-FFF2-40B4-BE49-F238E27FC236}">
                <a16:creationId xmlns:a16="http://schemas.microsoft.com/office/drawing/2014/main" id="{F25FF28B-3F2B-91A8-68DB-AF41358E6091}"/>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Explain</a:t>
            </a:r>
          </a:p>
        </p:txBody>
      </p:sp>
      <p:pic>
        <p:nvPicPr>
          <p:cNvPr id="3" name="Picture 2">
            <a:extLst>
              <a:ext uri="{FF2B5EF4-FFF2-40B4-BE49-F238E27FC236}">
                <a16:creationId xmlns:a16="http://schemas.microsoft.com/office/drawing/2014/main" id="{7CEBC286-528C-C8B7-8F52-6C255762EBF1}"/>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9" name="TextBox 8">
            <a:extLst>
              <a:ext uri="{FF2B5EF4-FFF2-40B4-BE49-F238E27FC236}">
                <a16:creationId xmlns:a16="http://schemas.microsoft.com/office/drawing/2014/main" id="{D535EF5A-1DB1-D35C-A89C-666745F0C60B}"/>
              </a:ext>
            </a:extLst>
          </p:cNvPr>
          <p:cNvSpPr txBox="1"/>
          <p:nvPr/>
        </p:nvSpPr>
        <p:spPr>
          <a:xfrm>
            <a:off x="597409" y="847711"/>
            <a:ext cx="5929121" cy="4524315"/>
          </a:xfrm>
          <a:prstGeom prst="rect">
            <a:avLst/>
          </a:prstGeom>
          <a:noFill/>
        </p:spPr>
        <p:txBody>
          <a:bodyPr wrap="square" lIns="91440" tIns="45720" rIns="91440" bIns="45720" anchor="t">
            <a:spAutoFit/>
          </a:bodyPr>
          <a:lstStyle/>
          <a:p>
            <a:pPr algn="ctr"/>
            <a:r>
              <a:rPr lang="en-US" sz="4800" dirty="0">
                <a:latin typeface="Avenir Next LT Pro"/>
              </a:rPr>
              <a:t>When did you use less energy?</a:t>
            </a:r>
            <a:endParaRPr lang="en-US" dirty="0"/>
          </a:p>
          <a:p>
            <a:pPr algn="ctr"/>
            <a:endParaRPr lang="en-US" sz="4800" dirty="0">
              <a:latin typeface="Avenir Next LT Pro"/>
            </a:endParaRPr>
          </a:p>
          <a:p>
            <a:pPr algn="ctr"/>
            <a:r>
              <a:rPr lang="en-US" sz="4800" dirty="0">
                <a:latin typeface="Avenir Next LT Pro"/>
              </a:rPr>
              <a:t> While you were sitting, walking, or running?</a:t>
            </a:r>
            <a:endParaRPr lang="en-US"/>
          </a:p>
        </p:txBody>
      </p:sp>
      <p:pic>
        <p:nvPicPr>
          <p:cNvPr id="6" name="Picture 5" descr="Table&#10;&#10;AI-generated content may be incorrect.">
            <a:extLst>
              <a:ext uri="{FF2B5EF4-FFF2-40B4-BE49-F238E27FC236}">
                <a16:creationId xmlns:a16="http://schemas.microsoft.com/office/drawing/2014/main" id="{63055783-51FC-08B9-0CDF-710B20FA6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8356" y="122275"/>
            <a:ext cx="4618076" cy="5975189"/>
          </a:xfrm>
          <a:prstGeom prst="rect">
            <a:avLst/>
          </a:prstGeom>
          <a:ln>
            <a:solidFill>
              <a:schemeClr val="tx1"/>
            </a:solidFill>
          </a:ln>
        </p:spPr>
      </p:pic>
    </p:spTree>
    <p:extLst>
      <p:ext uri="{BB962C8B-B14F-4D97-AF65-F5344CB8AC3E}">
        <p14:creationId xmlns:p14="http://schemas.microsoft.com/office/powerpoint/2010/main" val="254147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606B6-8BFD-1584-FDF5-D83FD03771B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B0C240-DC4A-4064-242B-F196B541E82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7DB2234-D3C1-AD77-54F5-F5F6C673522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38</a:t>
            </a:r>
          </a:p>
        </p:txBody>
      </p:sp>
      <p:sp>
        <p:nvSpPr>
          <p:cNvPr id="5" name="TextBox 4">
            <a:extLst>
              <a:ext uri="{FF2B5EF4-FFF2-40B4-BE49-F238E27FC236}">
                <a16:creationId xmlns:a16="http://schemas.microsoft.com/office/drawing/2014/main" id="{3024E0C0-D741-4608-0C57-9CF845A22255}"/>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Explain</a:t>
            </a:r>
          </a:p>
        </p:txBody>
      </p:sp>
      <p:pic>
        <p:nvPicPr>
          <p:cNvPr id="3" name="Picture 2">
            <a:extLst>
              <a:ext uri="{FF2B5EF4-FFF2-40B4-BE49-F238E27FC236}">
                <a16:creationId xmlns:a16="http://schemas.microsoft.com/office/drawing/2014/main" id="{B0DC38FC-FD71-0130-BC5C-EB868C71D829}"/>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D832F953-CBCA-403C-F4A0-C8DFD7A0F24B}"/>
              </a:ext>
            </a:extLst>
          </p:cNvPr>
          <p:cNvSpPr txBox="1"/>
          <p:nvPr/>
        </p:nvSpPr>
        <p:spPr>
          <a:xfrm>
            <a:off x="6560820" y="1536174"/>
            <a:ext cx="5234939" cy="3785652"/>
          </a:xfrm>
          <a:prstGeom prst="rect">
            <a:avLst/>
          </a:prstGeom>
          <a:noFill/>
        </p:spPr>
        <p:txBody>
          <a:bodyPr wrap="square">
            <a:spAutoFit/>
          </a:bodyPr>
          <a:lstStyle/>
          <a:p>
            <a:pPr algn="ctr"/>
            <a:r>
              <a:rPr lang="en-US" sz="4800" dirty="0">
                <a:latin typeface="Avenir Next LT Pro" panose="020B0504020202020204" pitchFamily="34" charset="0"/>
              </a:rPr>
              <a:t>When Mama Bear and cub finally went into their den, how did they act?</a:t>
            </a:r>
            <a:endParaRPr lang="en-US" sz="4800" dirty="0"/>
          </a:p>
        </p:txBody>
      </p:sp>
      <p:pic>
        <p:nvPicPr>
          <p:cNvPr id="8" name="Picture 2" descr="Hush Up and Hibernate (Hush Up, 1): Markle, Sandra, McWilliam, Howard ...">
            <a:extLst>
              <a:ext uri="{FF2B5EF4-FFF2-40B4-BE49-F238E27FC236}">
                <a16:creationId xmlns:a16="http://schemas.microsoft.com/office/drawing/2014/main" id="{A122BEB5-1897-C3DA-DD52-72F3FB40F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659" y="248005"/>
            <a:ext cx="5730341" cy="570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321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540C-309C-DD00-6F07-B03365C7C30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085F28-0042-C0D3-E436-541E4544553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59DA35D-0C91-7B38-D0B6-3905CA69FC30}"/>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39</a:t>
            </a:r>
          </a:p>
        </p:txBody>
      </p:sp>
      <p:sp>
        <p:nvSpPr>
          <p:cNvPr id="5" name="TextBox 4">
            <a:extLst>
              <a:ext uri="{FF2B5EF4-FFF2-40B4-BE49-F238E27FC236}">
                <a16:creationId xmlns:a16="http://schemas.microsoft.com/office/drawing/2014/main" id="{D5239E5F-C5F0-892C-01C3-A35942BB1774}"/>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Explain</a:t>
            </a:r>
          </a:p>
        </p:txBody>
      </p:sp>
      <p:pic>
        <p:nvPicPr>
          <p:cNvPr id="3" name="Picture 2">
            <a:extLst>
              <a:ext uri="{FF2B5EF4-FFF2-40B4-BE49-F238E27FC236}">
                <a16:creationId xmlns:a16="http://schemas.microsoft.com/office/drawing/2014/main" id="{BF4707DC-3693-3718-6BA4-2B4EA2A48CF8}"/>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C65C307A-C32E-DC57-0E97-9766E1BD08C6}"/>
              </a:ext>
            </a:extLst>
          </p:cNvPr>
          <p:cNvSpPr txBox="1"/>
          <p:nvPr/>
        </p:nvSpPr>
        <p:spPr>
          <a:xfrm>
            <a:off x="382151" y="2280998"/>
            <a:ext cx="4990848" cy="2308324"/>
          </a:xfrm>
          <a:prstGeom prst="rect">
            <a:avLst/>
          </a:prstGeom>
          <a:noFill/>
        </p:spPr>
        <p:txBody>
          <a:bodyPr wrap="square" lIns="91440" tIns="45720" rIns="91440" bIns="45720" anchor="t">
            <a:spAutoFit/>
          </a:bodyPr>
          <a:lstStyle/>
          <a:p>
            <a:pPr algn="ctr"/>
            <a:r>
              <a:rPr lang="en-US" sz="4800" dirty="0">
                <a:latin typeface="Avenir Next LT Pro"/>
              </a:rPr>
              <a:t>What causes bears to hibernate?</a:t>
            </a:r>
          </a:p>
        </p:txBody>
      </p:sp>
      <p:pic>
        <p:nvPicPr>
          <p:cNvPr id="6" name="Picture 5" descr="A picture containing graphical user interface&#10;&#10;AI-generated content may be incorrect.">
            <a:extLst>
              <a:ext uri="{FF2B5EF4-FFF2-40B4-BE49-F238E27FC236}">
                <a16:creationId xmlns:a16="http://schemas.microsoft.com/office/drawing/2014/main" id="{DECB143F-210C-A868-9597-536157D41C89}"/>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75538" y="56091"/>
            <a:ext cx="3744368" cy="890817"/>
          </a:xfrm>
          <a:prstGeom prst="rect">
            <a:avLst/>
          </a:prstGeom>
        </p:spPr>
      </p:pic>
      <p:pic>
        <p:nvPicPr>
          <p:cNvPr id="9" name="Picture 2" descr="Hush Up and Hibernate (Hush Up, 1): Markle, Sandra, McWilliam, Howard ...">
            <a:extLst>
              <a:ext uri="{FF2B5EF4-FFF2-40B4-BE49-F238E27FC236}">
                <a16:creationId xmlns:a16="http://schemas.microsoft.com/office/drawing/2014/main" id="{CE4553AA-8661-7149-FD7C-3C1DACAFA6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2225" y="248005"/>
            <a:ext cx="5730341" cy="570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265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B0680-573A-0DF9-C6C7-862AB4C1B6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E0193C9-DBBA-658E-765C-A437D09DD2B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F5D2E91-CEBA-2B8E-734F-7E8953DA8A85}"/>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6C62C7CE-9015-D765-AFA7-A03D78E0459E}"/>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Engage</a:t>
            </a:r>
          </a:p>
        </p:txBody>
      </p:sp>
      <p:sp>
        <p:nvSpPr>
          <p:cNvPr id="12" name="TextBox 11">
            <a:extLst>
              <a:ext uri="{FF2B5EF4-FFF2-40B4-BE49-F238E27FC236}">
                <a16:creationId xmlns:a16="http://schemas.microsoft.com/office/drawing/2014/main" id="{F08096A6-6765-1CAB-FE72-98CA96941A88}"/>
              </a:ext>
            </a:extLst>
          </p:cNvPr>
          <p:cNvSpPr txBox="1"/>
          <p:nvPr/>
        </p:nvSpPr>
        <p:spPr>
          <a:xfrm>
            <a:off x="4663116" y="1961801"/>
            <a:ext cx="6754305" cy="2308324"/>
          </a:xfrm>
          <a:prstGeom prst="rect">
            <a:avLst/>
          </a:prstGeom>
          <a:noFill/>
        </p:spPr>
        <p:txBody>
          <a:bodyPr wrap="square">
            <a:spAutoFit/>
          </a:bodyPr>
          <a:lstStyle/>
          <a:p>
            <a:pPr algn="ctr"/>
            <a:r>
              <a:rPr lang="en-US" sz="4800" dirty="0">
                <a:latin typeface="Avenir Next LT Pro" panose="020B0504020202020204" pitchFamily="34" charset="0"/>
              </a:rPr>
              <a:t>What do bears do in the fall to prepare for winter?</a:t>
            </a:r>
          </a:p>
        </p:txBody>
      </p:sp>
      <p:pic>
        <p:nvPicPr>
          <p:cNvPr id="3" name="Picture 2">
            <a:extLst>
              <a:ext uri="{FF2B5EF4-FFF2-40B4-BE49-F238E27FC236}">
                <a16:creationId xmlns:a16="http://schemas.microsoft.com/office/drawing/2014/main" id="{B11B8FB2-D8CE-3181-8ACF-5B26399A5575}"/>
              </a:ext>
            </a:extLst>
          </p:cNvPr>
          <p:cNvPicPr>
            <a:picLocks noChangeAspect="1"/>
          </p:cNvPicPr>
          <p:nvPr/>
        </p:nvPicPr>
        <p:blipFill>
          <a:blip r:embed="rId3"/>
          <a:srcRect l="18254" t="8576" r="8252" b="6814"/>
          <a:stretch/>
        </p:blipFill>
        <p:spPr>
          <a:xfrm>
            <a:off x="156109" y="6300208"/>
            <a:ext cx="441300" cy="501701"/>
          </a:xfrm>
          <a:prstGeom prst="rect">
            <a:avLst/>
          </a:prstGeom>
        </p:spPr>
      </p:pic>
      <p:pic>
        <p:nvPicPr>
          <p:cNvPr id="1026" name="Picture 2" descr="Black&amp;#95;Bear&amp;#95;0405-byn082323.dng">
            <a:extLst>
              <a:ext uri="{FF2B5EF4-FFF2-40B4-BE49-F238E27FC236}">
                <a16:creationId xmlns:a16="http://schemas.microsoft.com/office/drawing/2014/main" id="{9954D1FF-0670-137A-63E5-8CF382069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51733"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90082"/>
            <a:ext cx="3744368" cy="890817"/>
          </a:xfrm>
          <a:prstGeom prst="rect">
            <a:avLst/>
          </a:prstGeom>
        </p:spPr>
      </p:pic>
    </p:spTree>
    <p:extLst>
      <p:ext uri="{BB962C8B-B14F-4D97-AF65-F5344CB8AC3E}">
        <p14:creationId xmlns:p14="http://schemas.microsoft.com/office/powerpoint/2010/main" val="2107639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A2B5E-1A29-6695-F6BF-7165AF36DCE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CFA672-E6ED-BCF1-2271-6431FE630FE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99E8BFE-03F7-3777-C6C1-4F1FE91E2B92}"/>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40</a:t>
            </a:r>
          </a:p>
        </p:txBody>
      </p:sp>
      <p:sp>
        <p:nvSpPr>
          <p:cNvPr id="5" name="TextBox 4">
            <a:extLst>
              <a:ext uri="{FF2B5EF4-FFF2-40B4-BE49-F238E27FC236}">
                <a16:creationId xmlns:a16="http://schemas.microsoft.com/office/drawing/2014/main" id="{BC785E68-50B9-C783-2ECB-53A6BCD9FE46}"/>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Explain</a:t>
            </a:r>
          </a:p>
        </p:txBody>
      </p:sp>
      <p:pic>
        <p:nvPicPr>
          <p:cNvPr id="3" name="Picture 2">
            <a:extLst>
              <a:ext uri="{FF2B5EF4-FFF2-40B4-BE49-F238E27FC236}">
                <a16:creationId xmlns:a16="http://schemas.microsoft.com/office/drawing/2014/main" id="{F6380379-DE1B-6EAF-7AA8-AFE33148CFD6}"/>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1F88994E-DFDA-C5F4-8E24-6BFEDA6EC284}"/>
              </a:ext>
            </a:extLst>
          </p:cNvPr>
          <p:cNvSpPr txBox="1"/>
          <p:nvPr/>
        </p:nvSpPr>
        <p:spPr>
          <a:xfrm>
            <a:off x="4959666" y="2076956"/>
            <a:ext cx="6097904" cy="2308324"/>
          </a:xfrm>
          <a:prstGeom prst="rect">
            <a:avLst/>
          </a:prstGeom>
          <a:noFill/>
        </p:spPr>
        <p:txBody>
          <a:bodyPr wrap="square" lIns="91440" tIns="45720" rIns="91440" bIns="45720" anchor="t">
            <a:spAutoFit/>
          </a:bodyPr>
          <a:lstStyle/>
          <a:p>
            <a:pPr algn="ctr"/>
            <a:r>
              <a:rPr lang="en-US" sz="4800" dirty="0">
                <a:latin typeface="Avenir Next LT Pro"/>
              </a:rPr>
              <a:t>Why are they able to stay alive while they hibernate?</a:t>
            </a:r>
            <a:endParaRPr lang="en-US" sz="4800" dirty="0"/>
          </a:p>
        </p:txBody>
      </p:sp>
      <p:pic>
        <p:nvPicPr>
          <p:cNvPr id="5122" name="Picture 2" descr="Shumard&amp;#32;oak&amp;#32;acorn&amp;#95;09">
            <a:extLst>
              <a:ext uri="{FF2B5EF4-FFF2-40B4-BE49-F238E27FC236}">
                <a16:creationId xmlns:a16="http://schemas.microsoft.com/office/drawing/2014/main" id="{0032B366-8297-1F5E-0DF0-B97662E6B3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24422" y="1024422"/>
            <a:ext cx="6232228" cy="418338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588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44490-1834-4474-B9CE-E50F78DE834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478F14-A5CC-B1CD-BD48-F21F4B4A861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8FBEB02-EB16-C531-4B17-5754AB85AE89}"/>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41</a:t>
            </a:r>
          </a:p>
        </p:txBody>
      </p:sp>
      <p:sp>
        <p:nvSpPr>
          <p:cNvPr id="5" name="TextBox 4">
            <a:extLst>
              <a:ext uri="{FF2B5EF4-FFF2-40B4-BE49-F238E27FC236}">
                <a16:creationId xmlns:a16="http://schemas.microsoft.com/office/drawing/2014/main" id="{AC41D122-722E-53B0-BD5A-ACC0BE1EA7D2}"/>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Explain</a:t>
            </a:r>
          </a:p>
        </p:txBody>
      </p:sp>
      <p:pic>
        <p:nvPicPr>
          <p:cNvPr id="3" name="Picture 2">
            <a:extLst>
              <a:ext uri="{FF2B5EF4-FFF2-40B4-BE49-F238E27FC236}">
                <a16:creationId xmlns:a16="http://schemas.microsoft.com/office/drawing/2014/main" id="{BE3B0D10-E567-9E56-CAE7-4419659246B8}"/>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ED4F5E03-0C89-FEA1-E9D9-B112C0DD520B}"/>
              </a:ext>
            </a:extLst>
          </p:cNvPr>
          <p:cNvSpPr txBox="1"/>
          <p:nvPr/>
        </p:nvSpPr>
        <p:spPr>
          <a:xfrm>
            <a:off x="376759" y="1258945"/>
            <a:ext cx="7162634" cy="3785652"/>
          </a:xfrm>
          <a:prstGeom prst="rect">
            <a:avLst/>
          </a:prstGeom>
          <a:noFill/>
        </p:spPr>
        <p:txBody>
          <a:bodyPr wrap="square" lIns="91440" tIns="45720" rIns="91440" bIns="45720" anchor="t">
            <a:spAutoFit/>
          </a:bodyPr>
          <a:lstStyle/>
          <a:p>
            <a:pPr algn="ctr"/>
            <a:r>
              <a:rPr lang="en-US" sz="4800" dirty="0">
                <a:latin typeface="Avenir Next LT Pro"/>
              </a:rPr>
              <a:t>What was the weather like... </a:t>
            </a:r>
            <a:endParaRPr lang="en-US" dirty="0">
              <a:latin typeface="Aptos" panose="02110004020202020204"/>
            </a:endParaRPr>
          </a:p>
          <a:p>
            <a:pPr algn="ctr"/>
            <a:r>
              <a:rPr lang="en-US" sz="4800" dirty="0">
                <a:latin typeface="Avenir Next LT Pro"/>
              </a:rPr>
              <a:t>in the summer?</a:t>
            </a:r>
            <a:endParaRPr lang="en-US" dirty="0"/>
          </a:p>
          <a:p>
            <a:pPr algn="ctr"/>
            <a:r>
              <a:rPr lang="en-US" sz="4800" dirty="0">
                <a:latin typeface="Avenir Next LT Pro"/>
              </a:rPr>
              <a:t>in the fall?</a:t>
            </a:r>
          </a:p>
          <a:p>
            <a:pPr algn="ctr"/>
            <a:r>
              <a:rPr lang="en-US" sz="4800" dirty="0">
                <a:latin typeface="Avenir Next LT Pro"/>
              </a:rPr>
              <a:t>in the winter?</a:t>
            </a:r>
          </a:p>
        </p:txBody>
      </p:sp>
      <p:pic>
        <p:nvPicPr>
          <p:cNvPr id="6" name="Picture 5" descr="Table&#10;&#10;AI-generated content may be incorrect.">
            <a:extLst>
              <a:ext uri="{FF2B5EF4-FFF2-40B4-BE49-F238E27FC236}">
                <a16:creationId xmlns:a16="http://schemas.microsoft.com/office/drawing/2014/main" id="{24AAF1D3-3F05-62B3-528B-D24138D7F38B}"/>
              </a:ext>
            </a:extLst>
          </p:cNvPr>
          <p:cNvPicPr>
            <a:picLocks noChangeAspect="1"/>
          </p:cNvPicPr>
          <p:nvPr/>
        </p:nvPicPr>
        <p:blipFill>
          <a:blip r:embed="rId4">
            <a:extLst>
              <a:ext uri="{28A0092B-C50C-407E-A947-70E740481C1C}">
                <a14:useLocalDpi xmlns:a14="http://schemas.microsoft.com/office/drawing/2010/main" val="0"/>
              </a:ext>
            </a:extLst>
          </a:blip>
          <a:srcRect l="5432" r="3887"/>
          <a:stretch/>
        </p:blipFill>
        <p:spPr>
          <a:xfrm>
            <a:off x="7897726" y="218070"/>
            <a:ext cx="3898033" cy="3127630"/>
          </a:xfrm>
          <a:prstGeom prst="rect">
            <a:avLst/>
          </a:prstGeom>
        </p:spPr>
      </p:pic>
      <p:pic>
        <p:nvPicPr>
          <p:cNvPr id="8" name="Picture 7" descr="Graphical user interface, application&#10;&#10;AI-generated content may be incorrect.">
            <a:extLst>
              <a:ext uri="{FF2B5EF4-FFF2-40B4-BE49-F238E27FC236}">
                <a16:creationId xmlns:a16="http://schemas.microsoft.com/office/drawing/2014/main" id="{985BB477-A284-22FD-09F9-B82BEB0CC7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4628" y="3429000"/>
            <a:ext cx="2124228" cy="2748474"/>
          </a:xfrm>
          <a:prstGeom prst="rect">
            <a:avLst/>
          </a:prstGeom>
          <a:ln>
            <a:solidFill>
              <a:schemeClr val="tx1"/>
            </a:solidFill>
          </a:ln>
        </p:spPr>
      </p:pic>
    </p:spTree>
    <p:extLst>
      <p:ext uri="{BB962C8B-B14F-4D97-AF65-F5344CB8AC3E}">
        <p14:creationId xmlns:p14="http://schemas.microsoft.com/office/powerpoint/2010/main" val="3649384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BB5FA-B0E7-12FE-FF32-404CFF760BB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87B15DB-469D-C642-BFC4-2A02B288499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A7B0FA4-69F4-5F5E-8BDD-BC186270A546}"/>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42</a:t>
            </a:r>
          </a:p>
        </p:txBody>
      </p:sp>
      <p:sp>
        <p:nvSpPr>
          <p:cNvPr id="5" name="TextBox 4">
            <a:extLst>
              <a:ext uri="{FF2B5EF4-FFF2-40B4-BE49-F238E27FC236}">
                <a16:creationId xmlns:a16="http://schemas.microsoft.com/office/drawing/2014/main" id="{B87B011B-F812-44D1-C804-8D6A54AF921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Explain</a:t>
            </a:r>
          </a:p>
        </p:txBody>
      </p:sp>
      <p:pic>
        <p:nvPicPr>
          <p:cNvPr id="3" name="Picture 2">
            <a:extLst>
              <a:ext uri="{FF2B5EF4-FFF2-40B4-BE49-F238E27FC236}">
                <a16:creationId xmlns:a16="http://schemas.microsoft.com/office/drawing/2014/main" id="{C964F880-3101-14A1-2438-DB89EF14DC22}"/>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5E37D4D8-F08C-31FA-293C-425CB01AEC98}"/>
              </a:ext>
            </a:extLst>
          </p:cNvPr>
          <p:cNvSpPr txBox="1"/>
          <p:nvPr/>
        </p:nvSpPr>
        <p:spPr>
          <a:xfrm>
            <a:off x="4687989" y="576417"/>
            <a:ext cx="7162634" cy="5262979"/>
          </a:xfrm>
          <a:prstGeom prst="rect">
            <a:avLst/>
          </a:prstGeom>
          <a:noFill/>
        </p:spPr>
        <p:txBody>
          <a:bodyPr wrap="square" lIns="91440" tIns="45720" rIns="91440" bIns="45720" anchor="t">
            <a:spAutoFit/>
          </a:bodyPr>
          <a:lstStyle/>
          <a:p>
            <a:pPr algn="ctr"/>
            <a:r>
              <a:rPr lang="en-US" sz="4800" dirty="0">
                <a:latin typeface="Avenir Next LT Pro"/>
              </a:rPr>
              <a:t>How does weather in the changing seasons effect plants? </a:t>
            </a:r>
            <a:endParaRPr lang="en-US" dirty="0"/>
          </a:p>
          <a:p>
            <a:pPr algn="ctr"/>
            <a:endParaRPr lang="en-US" sz="4800" dirty="0">
              <a:latin typeface="Avenir Next LT Pro"/>
            </a:endParaRPr>
          </a:p>
          <a:p>
            <a:pPr algn="ctr"/>
            <a:r>
              <a:rPr lang="en-US" sz="4800" dirty="0">
                <a:latin typeface="Avenir Next LT Pro"/>
              </a:rPr>
              <a:t>How does having less food affect some animals?</a:t>
            </a:r>
            <a:endParaRPr lang="en-US" dirty="0"/>
          </a:p>
        </p:txBody>
      </p:sp>
      <p:pic>
        <p:nvPicPr>
          <p:cNvPr id="6" name="Picture 5">
            <a:extLst>
              <a:ext uri="{FF2B5EF4-FFF2-40B4-BE49-F238E27FC236}">
                <a16:creationId xmlns:a16="http://schemas.microsoft.com/office/drawing/2014/main" id="{E146526C-9242-012C-C732-29CAD2F0968F}"/>
              </a:ext>
            </a:extLst>
          </p:cNvPr>
          <p:cNvPicPr>
            <a:picLocks noChangeAspect="1"/>
          </p:cNvPicPr>
          <p:nvPr/>
        </p:nvPicPr>
        <p:blipFill>
          <a:blip r:embed="rId4"/>
          <a:stretch>
            <a:fillRect/>
          </a:stretch>
        </p:blipFill>
        <p:spPr>
          <a:xfrm>
            <a:off x="376759" y="1190043"/>
            <a:ext cx="4401269" cy="4035725"/>
          </a:xfrm>
          <a:prstGeom prst="rect">
            <a:avLst/>
          </a:prstGeom>
        </p:spPr>
      </p:pic>
    </p:spTree>
    <p:extLst>
      <p:ext uri="{BB962C8B-B14F-4D97-AF65-F5344CB8AC3E}">
        <p14:creationId xmlns:p14="http://schemas.microsoft.com/office/powerpoint/2010/main" val="1468498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93263-33E5-2B8C-467D-9F709550DE4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7DF8E3-ACD7-7AAC-941B-0DF8044F966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5854656-2AB6-F1C1-E911-4434FA554495}"/>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43</a:t>
            </a:r>
          </a:p>
        </p:txBody>
      </p:sp>
      <p:sp>
        <p:nvSpPr>
          <p:cNvPr id="5" name="TextBox 4">
            <a:extLst>
              <a:ext uri="{FF2B5EF4-FFF2-40B4-BE49-F238E27FC236}">
                <a16:creationId xmlns:a16="http://schemas.microsoft.com/office/drawing/2014/main" id="{4C0CEB32-D0CE-193B-423A-55F3E6AE3A7D}"/>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Elaborate</a:t>
            </a:r>
          </a:p>
        </p:txBody>
      </p:sp>
      <p:pic>
        <p:nvPicPr>
          <p:cNvPr id="3" name="Picture 2">
            <a:extLst>
              <a:ext uri="{FF2B5EF4-FFF2-40B4-BE49-F238E27FC236}">
                <a16:creationId xmlns:a16="http://schemas.microsoft.com/office/drawing/2014/main" id="{CF555F9F-B838-97C3-3A9C-4F3CDBF8057A}"/>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138E10D5-1AF4-FE8E-9B01-C297AF70E89B}"/>
              </a:ext>
            </a:extLst>
          </p:cNvPr>
          <p:cNvSpPr txBox="1"/>
          <p:nvPr/>
        </p:nvSpPr>
        <p:spPr>
          <a:xfrm>
            <a:off x="1119709" y="2327464"/>
            <a:ext cx="5315381" cy="1569660"/>
          </a:xfrm>
          <a:prstGeom prst="rect">
            <a:avLst/>
          </a:prstGeom>
          <a:noFill/>
        </p:spPr>
        <p:txBody>
          <a:bodyPr wrap="square" lIns="91440" tIns="45720" rIns="91440" bIns="45720" anchor="t">
            <a:spAutoFit/>
          </a:bodyPr>
          <a:lstStyle/>
          <a:p>
            <a:pPr algn="ctr"/>
            <a:r>
              <a:rPr lang="en-US" sz="4800" dirty="0">
                <a:latin typeface="Avenir Next LT Pro"/>
              </a:rPr>
              <a:t>Do </a:t>
            </a:r>
            <a:r>
              <a:rPr lang="en-US" sz="4800" b="1" dirty="0">
                <a:latin typeface="Avenir Next LT Pro"/>
              </a:rPr>
              <a:t>all </a:t>
            </a:r>
            <a:r>
              <a:rPr lang="en-US" sz="4800" dirty="0">
                <a:latin typeface="Avenir Next LT Pro"/>
              </a:rPr>
              <a:t>animals hibernate?</a:t>
            </a:r>
          </a:p>
        </p:txBody>
      </p:sp>
      <p:pic>
        <p:nvPicPr>
          <p:cNvPr id="7170" name="Picture 2" descr="Coyote&amp;#95;0308">
            <a:extLst>
              <a:ext uri="{FF2B5EF4-FFF2-40B4-BE49-F238E27FC236}">
                <a16:creationId xmlns:a16="http://schemas.microsoft.com/office/drawing/2014/main" id="{7DF84B6C-0F16-C0B9-54E3-293FFFD61F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00" r="27100"/>
          <a:stretch/>
        </p:blipFill>
        <p:spPr bwMode="auto">
          <a:xfrm>
            <a:off x="7212330" y="0"/>
            <a:ext cx="4979670" cy="622458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68910FFA-00A0-4A25-B748-1BA48C4F981B}"/>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156109" y="56091"/>
            <a:ext cx="3744368" cy="890817"/>
          </a:xfrm>
          <a:prstGeom prst="rect">
            <a:avLst/>
          </a:prstGeom>
        </p:spPr>
      </p:pic>
    </p:spTree>
    <p:extLst>
      <p:ext uri="{BB962C8B-B14F-4D97-AF65-F5344CB8AC3E}">
        <p14:creationId xmlns:p14="http://schemas.microsoft.com/office/powerpoint/2010/main" val="2618964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FCF03-9C13-B65A-532A-E98579E6F2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ECBC1D8-F0D6-539E-1058-1662A51F628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EF9BF25-1D4C-6A8E-4666-7ED0FB8ECE2A}"/>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44</a:t>
            </a:r>
          </a:p>
        </p:txBody>
      </p:sp>
      <p:sp>
        <p:nvSpPr>
          <p:cNvPr id="5" name="TextBox 4">
            <a:extLst>
              <a:ext uri="{FF2B5EF4-FFF2-40B4-BE49-F238E27FC236}">
                <a16:creationId xmlns:a16="http://schemas.microsoft.com/office/drawing/2014/main" id="{E4E8222D-093F-41B3-C2FB-D07AEB5F0F50}"/>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Elaborate</a:t>
            </a:r>
          </a:p>
        </p:txBody>
      </p:sp>
      <p:pic>
        <p:nvPicPr>
          <p:cNvPr id="3" name="Picture 2">
            <a:extLst>
              <a:ext uri="{FF2B5EF4-FFF2-40B4-BE49-F238E27FC236}">
                <a16:creationId xmlns:a16="http://schemas.microsoft.com/office/drawing/2014/main" id="{3C8BF75A-60B6-4B60-6519-B2A82B5C8EAC}"/>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8" name="TextBox 7">
            <a:extLst>
              <a:ext uri="{FF2B5EF4-FFF2-40B4-BE49-F238E27FC236}">
                <a16:creationId xmlns:a16="http://schemas.microsoft.com/office/drawing/2014/main" id="{1869A258-189C-094D-D7FD-8B2DCDEEF687}"/>
              </a:ext>
            </a:extLst>
          </p:cNvPr>
          <p:cNvSpPr txBox="1"/>
          <p:nvPr/>
        </p:nvSpPr>
        <p:spPr>
          <a:xfrm>
            <a:off x="6208394" y="324992"/>
            <a:ext cx="5774271" cy="2090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Avenir Next LT Pro"/>
              </a:rPr>
              <a:t>Read the book </a:t>
            </a:r>
            <a:r>
              <a:rPr lang="en-US" sz="3200" b="1" dirty="0">
                <a:latin typeface="Avenir Next LT Pro"/>
              </a:rPr>
              <a:t>What Happens in Winter? Animals in Winter </a:t>
            </a:r>
            <a:r>
              <a:rPr lang="en-US" sz="3200" dirty="0">
                <a:latin typeface="Avenir Next LT Pro"/>
              </a:rPr>
              <a:t>by Jennifer </a:t>
            </a:r>
            <a:r>
              <a:rPr lang="en-US" sz="3200" dirty="0" err="1">
                <a:latin typeface="Avenir Next LT Pro"/>
              </a:rPr>
              <a:t>Fretland</a:t>
            </a:r>
            <a:r>
              <a:rPr lang="en-US" sz="3200" dirty="0">
                <a:latin typeface="Avenir Next LT Pro"/>
              </a:rPr>
              <a:t> VanVoorst</a:t>
            </a:r>
            <a:endParaRPr lang="en-US" sz="2400" dirty="0"/>
          </a:p>
        </p:txBody>
      </p:sp>
      <p:sp>
        <p:nvSpPr>
          <p:cNvPr id="9" name="TextBox 8">
            <a:extLst>
              <a:ext uri="{FF2B5EF4-FFF2-40B4-BE49-F238E27FC236}">
                <a16:creationId xmlns:a16="http://schemas.microsoft.com/office/drawing/2014/main" id="{351B104B-30FB-AA96-20E9-5A024B23CE58}"/>
              </a:ext>
            </a:extLst>
          </p:cNvPr>
          <p:cNvSpPr txBox="1"/>
          <p:nvPr/>
        </p:nvSpPr>
        <p:spPr>
          <a:xfrm>
            <a:off x="6582204" y="2142261"/>
            <a:ext cx="515210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latin typeface="Avenir Next LT Pro"/>
            </a:endParaRPr>
          </a:p>
          <a:p>
            <a:r>
              <a:rPr lang="en-US" sz="2800" dirty="0">
                <a:latin typeface="Avenir Next LT Pro"/>
              </a:rPr>
              <a:t>Link to book on Epic!: </a:t>
            </a:r>
            <a:r>
              <a:rPr lang="en-US" sz="2800" dirty="0">
                <a:latin typeface="Avenir Next LT Pro"/>
                <a:hlinkClick r:id="rId4"/>
              </a:rPr>
              <a:t>Animals in Winter by Jennifer Fretland VanVoorst</a:t>
            </a:r>
            <a:endParaRPr lang="en-US" sz="2800">
              <a:effectLst/>
              <a:latin typeface="Avenir Next LT Pro"/>
            </a:endParaRPr>
          </a:p>
          <a:p>
            <a:r>
              <a:rPr lang="en-US" sz="1200" i="1" dirty="0">
                <a:latin typeface="Avenir Next LT Pro"/>
              </a:rPr>
              <a:t>Available for free to classroom teachers on Epic! (</a:t>
            </a:r>
            <a:r>
              <a:rPr lang="en-US" sz="1200" i="1" dirty="0">
                <a:latin typeface="Avenir Next LT Pro"/>
                <a:hlinkClick r:id="rId5"/>
              </a:rPr>
              <a:t>login required</a:t>
            </a:r>
            <a:r>
              <a:rPr lang="en-US" sz="1200" i="1" dirty="0">
                <a:latin typeface="Avenir Next LT Pro"/>
              </a:rPr>
              <a:t>)</a:t>
            </a:r>
            <a:endParaRPr lang="en-US" i="1" dirty="0"/>
          </a:p>
          <a:p>
            <a:pPr algn="ctr"/>
            <a:endParaRPr lang="en-US" sz="1200" i="1" dirty="0">
              <a:latin typeface="Avenir Next LT Pro"/>
            </a:endParaRPr>
          </a:p>
          <a:p>
            <a:pPr algn="ctr"/>
            <a:endParaRPr lang="en-US" sz="1200" i="1" dirty="0">
              <a:latin typeface="Avenir Next LT Pro"/>
            </a:endParaRPr>
          </a:p>
          <a:p>
            <a:r>
              <a:rPr lang="en-US" sz="2800" dirty="0">
                <a:latin typeface="Avenir Next LT Pro"/>
              </a:rPr>
              <a:t>Link to Read-Aloud: </a:t>
            </a:r>
            <a:r>
              <a:rPr lang="en-US" sz="2800" dirty="0">
                <a:latin typeface="Avenir Next LT Pro"/>
                <a:hlinkClick r:id="rId6"/>
              </a:rPr>
              <a:t>https://youtu.be/JdOIsEzImGU?si=L1xU8v75AbwtFcNK</a:t>
            </a:r>
            <a:endParaRPr lang="en-US" dirty="0">
              <a:latin typeface="Avenir Next LT Pro"/>
            </a:endParaRPr>
          </a:p>
        </p:txBody>
      </p:sp>
      <p:pic>
        <p:nvPicPr>
          <p:cNvPr id="8198" name="Picture 6" descr="Animals in Winter (Bullfrog Books: What Happens in Winter?)">
            <a:extLst>
              <a:ext uri="{FF2B5EF4-FFF2-40B4-BE49-F238E27FC236}">
                <a16:creationId xmlns:a16="http://schemas.microsoft.com/office/drawing/2014/main" id="{9BF5EA7C-3177-9D2A-99CC-8562A6540B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669" y="339368"/>
            <a:ext cx="5519331" cy="551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863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6D5D5-3C15-214A-1282-DB7EB2AAB3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4ED5D20-E192-B02C-2E46-C7B766171BF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F0EA182-420C-D680-5771-85B779453A0C}"/>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45</a:t>
            </a:r>
          </a:p>
        </p:txBody>
      </p:sp>
      <p:sp>
        <p:nvSpPr>
          <p:cNvPr id="5" name="TextBox 4">
            <a:extLst>
              <a:ext uri="{FF2B5EF4-FFF2-40B4-BE49-F238E27FC236}">
                <a16:creationId xmlns:a16="http://schemas.microsoft.com/office/drawing/2014/main" id="{10C43CA3-F424-EC59-D3EF-586179C84106}"/>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Elaborate</a:t>
            </a:r>
          </a:p>
        </p:txBody>
      </p:sp>
      <p:pic>
        <p:nvPicPr>
          <p:cNvPr id="3" name="Picture 2">
            <a:extLst>
              <a:ext uri="{FF2B5EF4-FFF2-40B4-BE49-F238E27FC236}">
                <a16:creationId xmlns:a16="http://schemas.microsoft.com/office/drawing/2014/main" id="{99428D56-C885-F8D9-C068-9134684479F9}"/>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C2916F09-99A5-823A-9070-7353E00D5A2F}"/>
              </a:ext>
            </a:extLst>
          </p:cNvPr>
          <p:cNvSpPr txBox="1"/>
          <p:nvPr/>
        </p:nvSpPr>
        <p:spPr>
          <a:xfrm>
            <a:off x="5937138" y="1594215"/>
            <a:ext cx="6080759" cy="3046988"/>
          </a:xfrm>
          <a:prstGeom prst="rect">
            <a:avLst/>
          </a:prstGeom>
          <a:noFill/>
        </p:spPr>
        <p:txBody>
          <a:bodyPr wrap="square">
            <a:spAutoFit/>
          </a:bodyPr>
          <a:lstStyle/>
          <a:p>
            <a:pPr algn="ctr"/>
            <a:r>
              <a:rPr lang="en-US" sz="4800" dirty="0">
                <a:latin typeface="Avenir Next LT Pro" panose="020B0504020202020204" pitchFamily="34" charset="0"/>
              </a:rPr>
              <a:t>What techniques have we learned that animals use to survive winter?</a:t>
            </a:r>
            <a:endParaRPr lang="en-US" sz="4800" dirty="0"/>
          </a:p>
        </p:txBody>
      </p:sp>
      <p:pic>
        <p:nvPicPr>
          <p:cNvPr id="8" name="Picture 6" descr="Animals in Winter (Bullfrog Books: What Happens in Winter?)">
            <a:extLst>
              <a:ext uri="{FF2B5EF4-FFF2-40B4-BE49-F238E27FC236}">
                <a16:creationId xmlns:a16="http://schemas.microsoft.com/office/drawing/2014/main" id="{CAEF7A3D-9498-DF65-5CBF-360A66B5E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03" y="353745"/>
            <a:ext cx="5519331" cy="551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459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9ACA3-5EF6-FE8A-8112-FA4DDC1E47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E41B90A-A10D-CFB2-A22C-EECCFB530D0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015D0ED-8A3B-6D92-AAAE-A6F6FA102699}"/>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46</a:t>
            </a:r>
          </a:p>
        </p:txBody>
      </p:sp>
      <p:sp>
        <p:nvSpPr>
          <p:cNvPr id="5" name="TextBox 4">
            <a:extLst>
              <a:ext uri="{FF2B5EF4-FFF2-40B4-BE49-F238E27FC236}">
                <a16:creationId xmlns:a16="http://schemas.microsoft.com/office/drawing/2014/main" id="{B0FA9ED1-062F-BDAD-8A74-F602F3B31532}"/>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Elaborate</a:t>
            </a:r>
          </a:p>
        </p:txBody>
      </p:sp>
      <p:pic>
        <p:nvPicPr>
          <p:cNvPr id="3" name="Picture 2">
            <a:extLst>
              <a:ext uri="{FF2B5EF4-FFF2-40B4-BE49-F238E27FC236}">
                <a16:creationId xmlns:a16="http://schemas.microsoft.com/office/drawing/2014/main" id="{7CAFA9CD-AD7E-EDDF-BCE8-209929849B2C}"/>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11081BF6-C74B-FEC4-DAC7-01377BF846A4}"/>
              </a:ext>
            </a:extLst>
          </p:cNvPr>
          <p:cNvSpPr txBox="1"/>
          <p:nvPr/>
        </p:nvSpPr>
        <p:spPr>
          <a:xfrm>
            <a:off x="5522005" y="2302273"/>
            <a:ext cx="7162634" cy="1569660"/>
          </a:xfrm>
          <a:prstGeom prst="rect">
            <a:avLst/>
          </a:prstGeom>
          <a:noFill/>
        </p:spPr>
        <p:txBody>
          <a:bodyPr wrap="square">
            <a:spAutoFit/>
          </a:bodyPr>
          <a:lstStyle/>
          <a:p>
            <a:pPr algn="ctr"/>
            <a:r>
              <a:rPr lang="en-US" sz="4800" dirty="0">
                <a:latin typeface="Avenir Next LT Pro" panose="020B0504020202020204" pitchFamily="34" charset="0"/>
              </a:rPr>
              <a:t>What do frogs do to survive the winter?</a:t>
            </a:r>
            <a:endParaRPr lang="en-US" sz="4800" dirty="0"/>
          </a:p>
        </p:txBody>
      </p:sp>
      <p:pic>
        <p:nvPicPr>
          <p:cNvPr id="8" name="Picture 6" descr="Animals in Winter (Bullfrog Books: What Happens in Winter?)">
            <a:extLst>
              <a:ext uri="{FF2B5EF4-FFF2-40B4-BE49-F238E27FC236}">
                <a16:creationId xmlns:a16="http://schemas.microsoft.com/office/drawing/2014/main" id="{159640E6-FF3E-8DBD-144D-F19ECCCC7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386" y="339368"/>
            <a:ext cx="5519331" cy="551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726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01D75-C427-2015-332C-DFFD15EB5A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A98BAC8-AC9A-F46F-A446-7AEF137A7D1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23F5022-ECF1-0145-C6D3-84984F01B9B0}"/>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47</a:t>
            </a:r>
          </a:p>
        </p:txBody>
      </p:sp>
      <p:sp>
        <p:nvSpPr>
          <p:cNvPr id="5" name="TextBox 4">
            <a:extLst>
              <a:ext uri="{FF2B5EF4-FFF2-40B4-BE49-F238E27FC236}">
                <a16:creationId xmlns:a16="http://schemas.microsoft.com/office/drawing/2014/main" id="{E50D8D9C-7CA4-E9EC-FD68-50A3674EFCF3}"/>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Elaborate</a:t>
            </a:r>
          </a:p>
        </p:txBody>
      </p:sp>
      <p:pic>
        <p:nvPicPr>
          <p:cNvPr id="3" name="Picture 2">
            <a:extLst>
              <a:ext uri="{FF2B5EF4-FFF2-40B4-BE49-F238E27FC236}">
                <a16:creationId xmlns:a16="http://schemas.microsoft.com/office/drawing/2014/main" id="{42980428-722D-DF3F-8338-9B84C2C3346C}"/>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04070029-E5EF-E46E-C3AD-DE4B7FF3D3CE}"/>
              </a:ext>
            </a:extLst>
          </p:cNvPr>
          <p:cNvSpPr txBox="1"/>
          <p:nvPr/>
        </p:nvSpPr>
        <p:spPr>
          <a:xfrm>
            <a:off x="5351325" y="2679794"/>
            <a:ext cx="7612811" cy="830997"/>
          </a:xfrm>
          <a:prstGeom prst="rect">
            <a:avLst/>
          </a:prstGeom>
          <a:noFill/>
        </p:spPr>
        <p:txBody>
          <a:bodyPr wrap="square" lIns="91440" tIns="45720" rIns="91440" bIns="45720" anchor="t">
            <a:spAutoFit/>
          </a:bodyPr>
          <a:lstStyle/>
          <a:p>
            <a:pPr algn="ctr"/>
            <a:r>
              <a:rPr lang="en-US" sz="4800">
                <a:latin typeface="Avenir Next LT Pro"/>
              </a:rPr>
              <a:t>What do foxes do? </a:t>
            </a:r>
          </a:p>
        </p:txBody>
      </p:sp>
      <p:pic>
        <p:nvPicPr>
          <p:cNvPr id="8" name="Picture 6" descr="Animals in Winter (Bullfrog Books: What Happens in Winter?)">
            <a:extLst>
              <a:ext uri="{FF2B5EF4-FFF2-40B4-BE49-F238E27FC236}">
                <a16:creationId xmlns:a16="http://schemas.microsoft.com/office/drawing/2014/main" id="{00A780B1-D368-2B6A-E5D3-526D601BC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386" y="339368"/>
            <a:ext cx="5519331" cy="551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01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9F73A-1C5D-4FAB-6941-35731736F2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81080A-844C-9738-98C8-9DDAAEAE174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3A849C8-1073-BB8A-596F-5500516B0B27}"/>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48</a:t>
            </a:r>
          </a:p>
        </p:txBody>
      </p:sp>
      <p:sp>
        <p:nvSpPr>
          <p:cNvPr id="5" name="TextBox 4">
            <a:extLst>
              <a:ext uri="{FF2B5EF4-FFF2-40B4-BE49-F238E27FC236}">
                <a16:creationId xmlns:a16="http://schemas.microsoft.com/office/drawing/2014/main" id="{21441046-D995-2AB8-E702-CCC54255D370}"/>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Elaborate</a:t>
            </a:r>
          </a:p>
        </p:txBody>
      </p:sp>
      <p:pic>
        <p:nvPicPr>
          <p:cNvPr id="3" name="Picture 2">
            <a:extLst>
              <a:ext uri="{FF2B5EF4-FFF2-40B4-BE49-F238E27FC236}">
                <a16:creationId xmlns:a16="http://schemas.microsoft.com/office/drawing/2014/main" id="{9153C890-2663-72BF-DE37-55463AF0460F}"/>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F9149A61-49E9-9659-765C-6005A2DBED70}"/>
              </a:ext>
            </a:extLst>
          </p:cNvPr>
          <p:cNvSpPr txBox="1"/>
          <p:nvPr/>
        </p:nvSpPr>
        <p:spPr>
          <a:xfrm>
            <a:off x="6156457" y="1198926"/>
            <a:ext cx="5945038" cy="3785652"/>
          </a:xfrm>
          <a:prstGeom prst="rect">
            <a:avLst/>
          </a:prstGeom>
          <a:noFill/>
        </p:spPr>
        <p:txBody>
          <a:bodyPr wrap="square" lIns="91440" tIns="45720" rIns="91440" bIns="45720" anchor="t">
            <a:spAutoFit/>
          </a:bodyPr>
          <a:lstStyle/>
          <a:p>
            <a:pPr algn="ctr"/>
            <a:r>
              <a:rPr lang="en-US" sz="4800" dirty="0">
                <a:latin typeface="Avenir Next LT Pro"/>
              </a:rPr>
              <a:t> Thinking back to Hush Up and Hibernate, what do wolves and mountain lions do?</a:t>
            </a:r>
          </a:p>
        </p:txBody>
      </p:sp>
      <p:pic>
        <p:nvPicPr>
          <p:cNvPr id="9" name="Picture 2" descr="Hush Up and Hibernate (Hush Up, 1): Markle, Sandra, McWilliam, Howard ...">
            <a:extLst>
              <a:ext uri="{FF2B5EF4-FFF2-40B4-BE49-F238E27FC236}">
                <a16:creationId xmlns:a16="http://schemas.microsoft.com/office/drawing/2014/main" id="{9622E473-605F-6459-4030-1F9F00B37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168" y="248005"/>
            <a:ext cx="5730341" cy="570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843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16288-5F1C-5F94-D1CF-6096ECB8B71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6968EDE-45F7-1B7F-FA2B-0BCAF6EE956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A57FF75-E2AE-E6F7-2287-7759658F35BF}"/>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49</a:t>
            </a:r>
          </a:p>
        </p:txBody>
      </p:sp>
      <p:sp>
        <p:nvSpPr>
          <p:cNvPr id="5" name="TextBox 4">
            <a:extLst>
              <a:ext uri="{FF2B5EF4-FFF2-40B4-BE49-F238E27FC236}">
                <a16:creationId xmlns:a16="http://schemas.microsoft.com/office/drawing/2014/main" id="{F9B7BF67-7CF5-55A7-D01D-2CB8D6E261FB}"/>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Elaborate</a:t>
            </a:r>
          </a:p>
        </p:txBody>
      </p:sp>
      <p:pic>
        <p:nvPicPr>
          <p:cNvPr id="3" name="Picture 2">
            <a:extLst>
              <a:ext uri="{FF2B5EF4-FFF2-40B4-BE49-F238E27FC236}">
                <a16:creationId xmlns:a16="http://schemas.microsoft.com/office/drawing/2014/main" id="{7499945B-8236-AAEA-353A-F2D19FF4105C}"/>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AB61DC7E-6584-C1E3-0D6B-A04AE2994FE2}"/>
              </a:ext>
            </a:extLst>
          </p:cNvPr>
          <p:cNvSpPr txBox="1"/>
          <p:nvPr/>
        </p:nvSpPr>
        <p:spPr>
          <a:xfrm>
            <a:off x="4518745" y="1961527"/>
            <a:ext cx="7162634" cy="2308324"/>
          </a:xfrm>
          <a:prstGeom prst="rect">
            <a:avLst/>
          </a:prstGeom>
          <a:noFill/>
        </p:spPr>
        <p:txBody>
          <a:bodyPr wrap="square">
            <a:spAutoFit/>
          </a:bodyPr>
          <a:lstStyle/>
          <a:p>
            <a:pPr algn="ctr"/>
            <a:r>
              <a:rPr lang="en-US" sz="4800" dirty="0">
                <a:latin typeface="Avenir Next LT Pro" panose="020B0504020202020204" pitchFamily="34" charset="0"/>
              </a:rPr>
              <a:t>Do all animals that we’ve discussed spend the winter here in Missouri?</a:t>
            </a:r>
            <a:endParaRPr lang="en-US" sz="4800" dirty="0"/>
          </a:p>
        </p:txBody>
      </p:sp>
      <p:pic>
        <p:nvPicPr>
          <p:cNvPr id="13314" name="Picture 2">
            <a:extLst>
              <a:ext uri="{FF2B5EF4-FFF2-40B4-BE49-F238E27FC236}">
                <a16:creationId xmlns:a16="http://schemas.microsoft.com/office/drawing/2014/main" id="{7FB04BEC-AF78-9377-D97B-450DFB8FA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091940" cy="623138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16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53DD0-F0D6-A193-2730-20C3A327F2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EA4C94-382D-067E-9881-BAC17045797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F56F7DE-BB6D-DE4D-5E3A-80AC56952E78}"/>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55DFAA6A-C188-66ED-344C-6E1DD7CD407F}"/>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Engage</a:t>
            </a:r>
          </a:p>
        </p:txBody>
      </p:sp>
      <p:sp>
        <p:nvSpPr>
          <p:cNvPr id="12" name="TextBox 11">
            <a:extLst>
              <a:ext uri="{FF2B5EF4-FFF2-40B4-BE49-F238E27FC236}">
                <a16:creationId xmlns:a16="http://schemas.microsoft.com/office/drawing/2014/main" id="{7363F154-7818-6572-94BC-5083EB5376B0}"/>
              </a:ext>
            </a:extLst>
          </p:cNvPr>
          <p:cNvSpPr txBox="1"/>
          <p:nvPr/>
        </p:nvSpPr>
        <p:spPr>
          <a:xfrm>
            <a:off x="844118" y="2331134"/>
            <a:ext cx="6352031" cy="1569660"/>
          </a:xfrm>
          <a:prstGeom prst="rect">
            <a:avLst/>
          </a:prstGeom>
          <a:noFill/>
        </p:spPr>
        <p:txBody>
          <a:bodyPr wrap="square">
            <a:spAutoFit/>
          </a:bodyPr>
          <a:lstStyle/>
          <a:p>
            <a:pPr algn="ctr"/>
            <a:r>
              <a:rPr lang="en-US" sz="4800" dirty="0">
                <a:latin typeface="Avenir Next LT Pro" panose="020B0504020202020204" pitchFamily="34" charset="0"/>
              </a:rPr>
              <a:t>Why do bears need to prepare for winter?</a:t>
            </a:r>
          </a:p>
        </p:txBody>
      </p:sp>
      <p:pic>
        <p:nvPicPr>
          <p:cNvPr id="3" name="Picture 2">
            <a:extLst>
              <a:ext uri="{FF2B5EF4-FFF2-40B4-BE49-F238E27FC236}">
                <a16:creationId xmlns:a16="http://schemas.microsoft.com/office/drawing/2014/main" id="{01D7DC16-B289-1BF6-181D-BC04C825375F}"/>
              </a:ext>
            </a:extLst>
          </p:cNvPr>
          <p:cNvPicPr>
            <a:picLocks noChangeAspect="1"/>
          </p:cNvPicPr>
          <p:nvPr/>
        </p:nvPicPr>
        <p:blipFill>
          <a:blip r:embed="rId3"/>
          <a:srcRect l="18254" t="8576" r="8252" b="6814"/>
          <a:stretch/>
        </p:blipFill>
        <p:spPr>
          <a:xfrm>
            <a:off x="156109" y="6300208"/>
            <a:ext cx="441300" cy="501701"/>
          </a:xfrm>
          <a:prstGeom prst="rect">
            <a:avLst/>
          </a:prstGeom>
        </p:spPr>
      </p:pic>
      <p:pic>
        <p:nvPicPr>
          <p:cNvPr id="2052" name="Picture 4" descr="henning&amp;#32;ca&amp;#32;snow&amp;#32;020108051">
            <a:extLst>
              <a:ext uri="{FF2B5EF4-FFF2-40B4-BE49-F238E27FC236}">
                <a16:creationId xmlns:a16="http://schemas.microsoft.com/office/drawing/2014/main" id="{9BA0518A-85D7-40D7-1A39-DB8655B625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147728" y="56091"/>
            <a:ext cx="3744368" cy="890817"/>
          </a:xfrm>
          <a:prstGeom prst="rect">
            <a:avLst/>
          </a:prstGeom>
        </p:spPr>
      </p:pic>
    </p:spTree>
    <p:extLst>
      <p:ext uri="{BB962C8B-B14F-4D97-AF65-F5344CB8AC3E}">
        <p14:creationId xmlns:p14="http://schemas.microsoft.com/office/powerpoint/2010/main" val="3498179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7EA48-D0FF-19C0-3794-46517D17017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DE931EF-146A-20DE-A67F-890F0DFDC75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38CCA2E-3D70-56A0-6145-3D3E35D8FDD9}"/>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50</a:t>
            </a:r>
          </a:p>
        </p:txBody>
      </p:sp>
      <p:sp>
        <p:nvSpPr>
          <p:cNvPr id="5" name="TextBox 4">
            <a:extLst>
              <a:ext uri="{FF2B5EF4-FFF2-40B4-BE49-F238E27FC236}">
                <a16:creationId xmlns:a16="http://schemas.microsoft.com/office/drawing/2014/main" id="{ED661C2B-245D-D294-9B59-5654F1F8F9F3}"/>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Elaborate</a:t>
            </a:r>
          </a:p>
        </p:txBody>
      </p:sp>
      <p:pic>
        <p:nvPicPr>
          <p:cNvPr id="3" name="Picture 2">
            <a:extLst>
              <a:ext uri="{FF2B5EF4-FFF2-40B4-BE49-F238E27FC236}">
                <a16:creationId xmlns:a16="http://schemas.microsoft.com/office/drawing/2014/main" id="{20823E5E-CBF7-683D-ED43-A4807BDC937C}"/>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2D385899-73F6-3ED3-A9CB-A98AA0E4E50D}"/>
              </a:ext>
            </a:extLst>
          </p:cNvPr>
          <p:cNvSpPr txBox="1"/>
          <p:nvPr/>
        </p:nvSpPr>
        <p:spPr>
          <a:xfrm>
            <a:off x="445829" y="1762819"/>
            <a:ext cx="5418560" cy="3046988"/>
          </a:xfrm>
          <a:prstGeom prst="rect">
            <a:avLst/>
          </a:prstGeom>
          <a:noFill/>
        </p:spPr>
        <p:txBody>
          <a:bodyPr wrap="square" lIns="91440" tIns="45720" rIns="91440" bIns="45720" anchor="t">
            <a:spAutoFit/>
          </a:bodyPr>
          <a:lstStyle/>
          <a:p>
            <a:pPr algn="ctr"/>
            <a:r>
              <a:rPr lang="en-US" sz="4800" dirty="0">
                <a:latin typeface="Avenir Next LT Pro"/>
              </a:rPr>
              <a:t>What were the geese doing in the beginning of the book? Why?</a:t>
            </a:r>
          </a:p>
        </p:txBody>
      </p:sp>
      <p:pic>
        <p:nvPicPr>
          <p:cNvPr id="8" name="Picture 6" descr="Animals in Winter (Bullfrog Books: What Happens in Winter?)">
            <a:extLst>
              <a:ext uri="{FF2B5EF4-FFF2-40B4-BE49-F238E27FC236}">
                <a16:creationId xmlns:a16="http://schemas.microsoft.com/office/drawing/2014/main" id="{9CC46051-F331-CEFB-2E9A-B3DDD87C7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612" y="368123"/>
            <a:ext cx="5519331" cy="551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30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5CCA5-7EC3-0EEA-F88A-1F702C323D1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C5E6B6-D4F5-DF69-1449-03381A85908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1056F57-F8F5-8020-99C6-94CEF656BFAC}"/>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51</a:t>
            </a:r>
          </a:p>
        </p:txBody>
      </p:sp>
      <p:sp>
        <p:nvSpPr>
          <p:cNvPr id="5" name="TextBox 4">
            <a:extLst>
              <a:ext uri="{FF2B5EF4-FFF2-40B4-BE49-F238E27FC236}">
                <a16:creationId xmlns:a16="http://schemas.microsoft.com/office/drawing/2014/main" id="{402C2446-C8EC-FC65-D15B-950B163168C2}"/>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Elaborate</a:t>
            </a:r>
          </a:p>
        </p:txBody>
      </p:sp>
      <p:pic>
        <p:nvPicPr>
          <p:cNvPr id="3" name="Picture 2">
            <a:extLst>
              <a:ext uri="{FF2B5EF4-FFF2-40B4-BE49-F238E27FC236}">
                <a16:creationId xmlns:a16="http://schemas.microsoft.com/office/drawing/2014/main" id="{AB448705-93CD-9FB0-AED5-86263597EC1D}"/>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E329001C-3B12-4B88-B13A-A056C76583E3}"/>
              </a:ext>
            </a:extLst>
          </p:cNvPr>
          <p:cNvSpPr txBox="1"/>
          <p:nvPr/>
        </p:nvSpPr>
        <p:spPr>
          <a:xfrm>
            <a:off x="4311016" y="1628355"/>
            <a:ext cx="7440929" cy="3046988"/>
          </a:xfrm>
          <a:prstGeom prst="rect">
            <a:avLst/>
          </a:prstGeom>
          <a:noFill/>
        </p:spPr>
        <p:txBody>
          <a:bodyPr wrap="square">
            <a:spAutoFit/>
          </a:bodyPr>
          <a:lstStyle/>
          <a:p>
            <a:pPr algn="ctr"/>
            <a:r>
              <a:rPr lang="en-US" sz="4800" dirty="0">
                <a:latin typeface="Avenir Next LT Pro" panose="020B0504020202020204" pitchFamily="34" charset="0"/>
              </a:rPr>
              <a:t>What is happening around them that makes them change their behavior?</a:t>
            </a:r>
            <a:endParaRPr lang="en-US" sz="4800" dirty="0"/>
          </a:p>
        </p:txBody>
      </p:sp>
      <p:pic>
        <p:nvPicPr>
          <p:cNvPr id="14340" name="Picture 4" descr="010121&amp;#32;grand&amp;#32;pass&amp;#32;duck&amp;#32;hunt-312">
            <a:extLst>
              <a:ext uri="{FF2B5EF4-FFF2-40B4-BE49-F238E27FC236}">
                <a16:creationId xmlns:a16="http://schemas.microsoft.com/office/drawing/2014/main" id="{0A88B1E6-B3B4-1EE1-6807-614ACDE64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60520" cy="624511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514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92506-239C-8FA3-5A65-E53C14BABA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7B5F59-EFFC-A478-565C-70F38413D10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7D35B85-52E2-C7D6-4EBB-7533BDEBA34C}"/>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52</a:t>
            </a:r>
          </a:p>
        </p:txBody>
      </p:sp>
      <p:sp>
        <p:nvSpPr>
          <p:cNvPr id="5" name="TextBox 4">
            <a:extLst>
              <a:ext uri="{FF2B5EF4-FFF2-40B4-BE49-F238E27FC236}">
                <a16:creationId xmlns:a16="http://schemas.microsoft.com/office/drawing/2014/main" id="{173003ED-718A-561A-B3F1-DD4C7E422F9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Elaborate</a:t>
            </a:r>
          </a:p>
        </p:txBody>
      </p:sp>
      <p:pic>
        <p:nvPicPr>
          <p:cNvPr id="3" name="Picture 2">
            <a:extLst>
              <a:ext uri="{FF2B5EF4-FFF2-40B4-BE49-F238E27FC236}">
                <a16:creationId xmlns:a16="http://schemas.microsoft.com/office/drawing/2014/main" id="{36F31589-C938-A6E6-4A28-F865ED6EB70C}"/>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749EA0BB-F155-DA72-A65D-A665FD06FE47}"/>
              </a:ext>
            </a:extLst>
          </p:cNvPr>
          <p:cNvSpPr txBox="1"/>
          <p:nvPr/>
        </p:nvSpPr>
        <p:spPr>
          <a:xfrm>
            <a:off x="107953" y="980004"/>
            <a:ext cx="7321023" cy="4524315"/>
          </a:xfrm>
          <a:prstGeom prst="rect">
            <a:avLst/>
          </a:prstGeom>
          <a:noFill/>
        </p:spPr>
        <p:txBody>
          <a:bodyPr wrap="square">
            <a:spAutoFit/>
          </a:bodyPr>
          <a:lstStyle/>
          <a:p>
            <a:pPr algn="ctr"/>
            <a:r>
              <a:rPr lang="en-US" sz="4800" dirty="0">
                <a:latin typeface="Avenir Next LT Pro" panose="020B0504020202020204" pitchFamily="34" charset="0"/>
              </a:rPr>
              <a:t>Think about our weather data we’ve taken earlier this lesson. How is this different from our weather data in the fall and summer?</a:t>
            </a:r>
            <a:endParaRPr lang="en-US" sz="4800" dirty="0"/>
          </a:p>
        </p:txBody>
      </p:sp>
      <p:pic>
        <p:nvPicPr>
          <p:cNvPr id="12" name="Picture 11" descr="Graphical user interface, application&#10;&#10;AI-generated content may be incorrect.">
            <a:extLst>
              <a:ext uri="{FF2B5EF4-FFF2-40B4-BE49-F238E27FC236}">
                <a16:creationId xmlns:a16="http://schemas.microsoft.com/office/drawing/2014/main" id="{6CA7F2E2-88B5-68BE-704D-972217C70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8553" y="323491"/>
            <a:ext cx="2124228" cy="2748474"/>
          </a:xfrm>
          <a:prstGeom prst="rect">
            <a:avLst/>
          </a:prstGeom>
          <a:ln>
            <a:solidFill>
              <a:schemeClr val="tx1"/>
            </a:solidFill>
          </a:ln>
        </p:spPr>
      </p:pic>
      <p:pic>
        <p:nvPicPr>
          <p:cNvPr id="13" name="Picture 12" descr="Graphical user interface&#10;&#10;AI-generated content may be incorrect.">
            <a:extLst>
              <a:ext uri="{FF2B5EF4-FFF2-40B4-BE49-F238E27FC236}">
                <a16:creationId xmlns:a16="http://schemas.microsoft.com/office/drawing/2014/main" id="{A9A1A448-C364-74D4-BA4D-87FF8CDF373A}"/>
              </a:ext>
            </a:extLst>
          </p:cNvPr>
          <p:cNvPicPr>
            <a:picLocks noChangeAspect="1"/>
          </p:cNvPicPr>
          <p:nvPr/>
        </p:nvPicPr>
        <p:blipFill>
          <a:blip r:embed="rId5"/>
          <a:stretch>
            <a:fillRect/>
          </a:stretch>
        </p:blipFill>
        <p:spPr>
          <a:xfrm>
            <a:off x="7380527" y="308754"/>
            <a:ext cx="2261739" cy="2775549"/>
          </a:xfrm>
          <a:prstGeom prst="rect">
            <a:avLst/>
          </a:prstGeom>
        </p:spPr>
      </p:pic>
      <p:pic>
        <p:nvPicPr>
          <p:cNvPr id="15" name="Picture 14" descr="Graphical user interface, application&#10;&#10;AI-generated content may be incorrect.">
            <a:extLst>
              <a:ext uri="{FF2B5EF4-FFF2-40B4-BE49-F238E27FC236}">
                <a16:creationId xmlns:a16="http://schemas.microsoft.com/office/drawing/2014/main" id="{E4652C78-3C87-CB80-F53E-D2276DEA20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1777" y="3242162"/>
            <a:ext cx="2274567" cy="2826548"/>
          </a:xfrm>
          <a:prstGeom prst="rect">
            <a:avLst/>
          </a:prstGeom>
          <a:ln>
            <a:solidFill>
              <a:schemeClr val="tx1"/>
            </a:solidFill>
          </a:ln>
        </p:spPr>
      </p:pic>
    </p:spTree>
    <p:extLst>
      <p:ext uri="{BB962C8B-B14F-4D97-AF65-F5344CB8AC3E}">
        <p14:creationId xmlns:p14="http://schemas.microsoft.com/office/powerpoint/2010/main" val="3232942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5687B-60C4-C38C-5C88-7F8DB68EA31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BD0BB59-3705-E801-28EC-0A5D6CE7869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0CB353F-5BE1-BEEB-9950-0D217F5F6EC6}"/>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53</a:t>
            </a:r>
          </a:p>
        </p:txBody>
      </p:sp>
      <p:sp>
        <p:nvSpPr>
          <p:cNvPr id="5" name="TextBox 4">
            <a:extLst>
              <a:ext uri="{FF2B5EF4-FFF2-40B4-BE49-F238E27FC236}">
                <a16:creationId xmlns:a16="http://schemas.microsoft.com/office/drawing/2014/main" id="{BF9B60C0-F1B6-1239-D0D0-3EDAFC8B600A}"/>
              </a:ext>
            </a:extLst>
          </p:cNvPr>
          <p:cNvSpPr txBox="1"/>
          <p:nvPr/>
        </p:nvSpPr>
        <p:spPr>
          <a:xfrm>
            <a:off x="597408" y="6366393"/>
            <a:ext cx="7137921"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Elaborate</a:t>
            </a:r>
          </a:p>
        </p:txBody>
      </p:sp>
      <p:pic>
        <p:nvPicPr>
          <p:cNvPr id="3" name="Picture 2">
            <a:extLst>
              <a:ext uri="{FF2B5EF4-FFF2-40B4-BE49-F238E27FC236}">
                <a16:creationId xmlns:a16="http://schemas.microsoft.com/office/drawing/2014/main" id="{1B477C8C-B7F5-E879-641F-7D085786111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6" name="Picture 5">
            <a:extLst>
              <a:ext uri="{FF2B5EF4-FFF2-40B4-BE49-F238E27FC236}">
                <a16:creationId xmlns:a16="http://schemas.microsoft.com/office/drawing/2014/main" id="{66C35BAE-6A9E-7FB2-A6D0-20962A60B700}"/>
              </a:ext>
            </a:extLst>
          </p:cNvPr>
          <p:cNvPicPr>
            <a:picLocks noChangeAspect="1"/>
          </p:cNvPicPr>
          <p:nvPr/>
        </p:nvPicPr>
        <p:blipFill>
          <a:blip r:embed="rId5"/>
          <a:srcRect l="18254" t="8576" r="8252" b="6814"/>
          <a:stretch/>
        </p:blipFill>
        <p:spPr>
          <a:xfrm>
            <a:off x="156109" y="6300208"/>
            <a:ext cx="441300" cy="501701"/>
          </a:xfrm>
          <a:prstGeom prst="rect">
            <a:avLst/>
          </a:prstGeom>
        </p:spPr>
      </p:pic>
    </p:spTree>
    <p:extLst>
      <p:ext uri="{BB962C8B-B14F-4D97-AF65-F5344CB8AC3E}">
        <p14:creationId xmlns:p14="http://schemas.microsoft.com/office/powerpoint/2010/main" val="2154775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9B21C-9217-40E9-0398-76009C88C7F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A16F9CE-97E6-E13A-5F75-D2B70C3C547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FD4DB22-72FE-84F6-F9C5-5A9164AC9178}"/>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54</a:t>
            </a:r>
          </a:p>
        </p:txBody>
      </p:sp>
      <p:sp>
        <p:nvSpPr>
          <p:cNvPr id="5" name="TextBox 4">
            <a:extLst>
              <a:ext uri="{FF2B5EF4-FFF2-40B4-BE49-F238E27FC236}">
                <a16:creationId xmlns:a16="http://schemas.microsoft.com/office/drawing/2014/main" id="{561C7284-3FB1-DE6A-84AD-FA0079220CE7}"/>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Evaluate</a:t>
            </a:r>
          </a:p>
        </p:txBody>
      </p:sp>
      <p:pic>
        <p:nvPicPr>
          <p:cNvPr id="3" name="Picture 2">
            <a:extLst>
              <a:ext uri="{FF2B5EF4-FFF2-40B4-BE49-F238E27FC236}">
                <a16:creationId xmlns:a16="http://schemas.microsoft.com/office/drawing/2014/main" id="{C7944A4C-D83C-0846-4398-164A61AD361B}"/>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0210454A-404D-BC95-1901-352082E14744}"/>
              </a:ext>
            </a:extLst>
          </p:cNvPr>
          <p:cNvSpPr txBox="1"/>
          <p:nvPr/>
        </p:nvSpPr>
        <p:spPr>
          <a:xfrm>
            <a:off x="1101593" y="522831"/>
            <a:ext cx="5875451" cy="5262979"/>
          </a:xfrm>
          <a:prstGeom prst="rect">
            <a:avLst/>
          </a:prstGeom>
          <a:noFill/>
        </p:spPr>
        <p:txBody>
          <a:bodyPr wrap="square" lIns="91440" tIns="45720" rIns="91440" bIns="45720" anchor="t">
            <a:spAutoFit/>
          </a:bodyPr>
          <a:lstStyle/>
          <a:p>
            <a:pPr algn="ctr"/>
            <a:r>
              <a:rPr lang="en-US" sz="4800" dirty="0">
                <a:latin typeface="Avenir Next LT Pro"/>
              </a:rPr>
              <a:t>Draw a picture of what a bear does in the winter. </a:t>
            </a:r>
            <a:endParaRPr lang="en-US"/>
          </a:p>
          <a:p>
            <a:pPr algn="ctr"/>
            <a:endParaRPr lang="en-US" sz="4800" dirty="0">
              <a:latin typeface="Avenir Next LT Pro"/>
            </a:endParaRPr>
          </a:p>
          <a:p>
            <a:pPr algn="ctr"/>
            <a:r>
              <a:rPr lang="en-US" sz="4800" dirty="0">
                <a:latin typeface="Avenir Next LT Pro"/>
              </a:rPr>
              <a:t>Draw a picture of what you do in the winter. </a:t>
            </a:r>
            <a:endParaRPr lang="en-US"/>
          </a:p>
        </p:txBody>
      </p:sp>
      <p:pic>
        <p:nvPicPr>
          <p:cNvPr id="8" name="Picture 7" descr="A picture containing square&#10;&#10;AI-generated content may be incorrect.">
            <a:extLst>
              <a:ext uri="{FF2B5EF4-FFF2-40B4-BE49-F238E27FC236}">
                <a16:creationId xmlns:a16="http://schemas.microsoft.com/office/drawing/2014/main" id="{DF698CBF-7AC1-A225-AA0E-C2323B5AF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8699" y="122275"/>
            <a:ext cx="4617192" cy="5975189"/>
          </a:xfrm>
          <a:prstGeom prst="rect">
            <a:avLst/>
          </a:prstGeom>
          <a:ln>
            <a:solidFill>
              <a:schemeClr val="tx1"/>
            </a:solidFill>
          </a:ln>
        </p:spPr>
      </p:pic>
      <p:pic>
        <p:nvPicPr>
          <p:cNvPr id="9" name="Picture 8" descr="A picture containing text, silhouette&#10;&#10;AI-generated content may be incorrect.">
            <a:extLst>
              <a:ext uri="{FF2B5EF4-FFF2-40B4-BE49-F238E27FC236}">
                <a16:creationId xmlns:a16="http://schemas.microsoft.com/office/drawing/2014/main" id="{536AC301-7CAF-3056-3B41-069B30C41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09" y="122275"/>
            <a:ext cx="950409" cy="1293930"/>
          </a:xfrm>
          <a:prstGeom prst="rect">
            <a:avLst/>
          </a:prstGeom>
        </p:spPr>
      </p:pic>
    </p:spTree>
    <p:extLst>
      <p:ext uri="{BB962C8B-B14F-4D97-AF65-F5344CB8AC3E}">
        <p14:creationId xmlns:p14="http://schemas.microsoft.com/office/powerpoint/2010/main" val="922137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BA168-DB97-C6D4-5C14-7077C17859F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2912945-308D-9D00-1D10-F802EF4E0B4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B4FC291-F3AE-CB20-8B45-DA731F45FF08}"/>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55</a:t>
            </a:r>
          </a:p>
        </p:txBody>
      </p:sp>
      <p:sp>
        <p:nvSpPr>
          <p:cNvPr id="5" name="TextBox 4">
            <a:extLst>
              <a:ext uri="{FF2B5EF4-FFF2-40B4-BE49-F238E27FC236}">
                <a16:creationId xmlns:a16="http://schemas.microsoft.com/office/drawing/2014/main" id="{530D7A6E-6A53-6F3C-BA9C-0C28CF7451B4}"/>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Evaluate</a:t>
            </a:r>
          </a:p>
        </p:txBody>
      </p:sp>
      <p:pic>
        <p:nvPicPr>
          <p:cNvPr id="3" name="Picture 2">
            <a:extLst>
              <a:ext uri="{FF2B5EF4-FFF2-40B4-BE49-F238E27FC236}">
                <a16:creationId xmlns:a16="http://schemas.microsoft.com/office/drawing/2014/main" id="{291F3A4A-6EB0-3CF4-7DA6-29D81D951056}"/>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D58242F9-B0B2-F701-408C-FAE79D6EC226}"/>
              </a:ext>
            </a:extLst>
          </p:cNvPr>
          <p:cNvSpPr txBox="1"/>
          <p:nvPr/>
        </p:nvSpPr>
        <p:spPr>
          <a:xfrm>
            <a:off x="1101593" y="853510"/>
            <a:ext cx="5875451" cy="3785652"/>
          </a:xfrm>
          <a:prstGeom prst="rect">
            <a:avLst/>
          </a:prstGeom>
          <a:noFill/>
        </p:spPr>
        <p:txBody>
          <a:bodyPr wrap="square" lIns="91440" tIns="45720" rIns="91440" bIns="45720" anchor="t">
            <a:spAutoFit/>
          </a:bodyPr>
          <a:lstStyle/>
          <a:p>
            <a:pPr algn="ctr"/>
            <a:r>
              <a:rPr lang="en-US" sz="4800" dirty="0">
                <a:latin typeface="Avenir Next LT Pro"/>
              </a:rPr>
              <a:t>How are our activities the same?</a:t>
            </a:r>
            <a:endParaRPr lang="en-US" dirty="0">
              <a:latin typeface="Aptos" panose="02110004020202020204"/>
            </a:endParaRPr>
          </a:p>
          <a:p>
            <a:pPr algn="ctr"/>
            <a:endParaRPr lang="en-US" sz="4800" dirty="0">
              <a:latin typeface="Avenir Next LT Pro"/>
            </a:endParaRPr>
          </a:p>
          <a:p>
            <a:pPr algn="ctr"/>
            <a:r>
              <a:rPr lang="en-US" sz="4800" dirty="0">
                <a:latin typeface="Avenir Next LT Pro"/>
              </a:rPr>
              <a:t> How are they </a:t>
            </a:r>
            <a:r>
              <a:rPr lang="en-US" sz="4800">
                <a:latin typeface="Avenir Next LT Pro"/>
              </a:rPr>
              <a:t>different?</a:t>
            </a:r>
            <a:endParaRPr lang="en-US"/>
          </a:p>
        </p:txBody>
      </p:sp>
      <p:pic>
        <p:nvPicPr>
          <p:cNvPr id="8" name="Picture 7" descr="A picture containing square&#10;&#10;AI-generated content may be incorrect.">
            <a:extLst>
              <a:ext uri="{FF2B5EF4-FFF2-40B4-BE49-F238E27FC236}">
                <a16:creationId xmlns:a16="http://schemas.microsoft.com/office/drawing/2014/main" id="{9C67EAA3-DFB1-17E6-73B3-0186A4BF6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8699" y="122275"/>
            <a:ext cx="4617192" cy="5975189"/>
          </a:xfrm>
          <a:prstGeom prst="rect">
            <a:avLst/>
          </a:prstGeom>
          <a:ln>
            <a:solidFill>
              <a:schemeClr val="tx1"/>
            </a:solidFill>
          </a:ln>
        </p:spPr>
      </p:pic>
      <p:pic>
        <p:nvPicPr>
          <p:cNvPr id="9" name="Picture 8" descr="A picture containing text, silhouette&#10;&#10;AI-generated content may be incorrect.">
            <a:extLst>
              <a:ext uri="{FF2B5EF4-FFF2-40B4-BE49-F238E27FC236}">
                <a16:creationId xmlns:a16="http://schemas.microsoft.com/office/drawing/2014/main" id="{B73BE3E8-8B7E-24E5-4F2A-BCC5DF43B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09" y="122275"/>
            <a:ext cx="950409" cy="1293930"/>
          </a:xfrm>
          <a:prstGeom prst="rect">
            <a:avLst/>
          </a:prstGeom>
        </p:spPr>
      </p:pic>
    </p:spTree>
    <p:extLst>
      <p:ext uri="{BB962C8B-B14F-4D97-AF65-F5344CB8AC3E}">
        <p14:creationId xmlns:p14="http://schemas.microsoft.com/office/powerpoint/2010/main" val="461457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10347-E903-5A3D-D629-3935B8CE49C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23BC002-0A79-A047-45E0-28A3186EEA5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21668DF-38D5-9532-A6B4-F01C537F22A5}"/>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56</a:t>
            </a:r>
          </a:p>
        </p:txBody>
      </p:sp>
      <p:sp>
        <p:nvSpPr>
          <p:cNvPr id="5" name="TextBox 4">
            <a:extLst>
              <a:ext uri="{FF2B5EF4-FFF2-40B4-BE49-F238E27FC236}">
                <a16:creationId xmlns:a16="http://schemas.microsoft.com/office/drawing/2014/main" id="{C612BA59-7D3E-251E-9555-E62B45D19CDE}"/>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Evaluate</a:t>
            </a:r>
          </a:p>
        </p:txBody>
      </p:sp>
      <p:pic>
        <p:nvPicPr>
          <p:cNvPr id="3" name="Picture 2">
            <a:extLst>
              <a:ext uri="{FF2B5EF4-FFF2-40B4-BE49-F238E27FC236}">
                <a16:creationId xmlns:a16="http://schemas.microsoft.com/office/drawing/2014/main" id="{1C8FC8DE-905B-5A16-AE88-6FF2317CD860}"/>
              </a:ext>
            </a:extLst>
          </p:cNvPr>
          <p:cNvPicPr>
            <a:picLocks noChangeAspect="1"/>
          </p:cNvPicPr>
          <p:nvPr/>
        </p:nvPicPr>
        <p:blipFill>
          <a:blip r:embed="rId3"/>
          <a:srcRect l="18254" t="8576" r="8252" b="6814"/>
          <a:stretch/>
        </p:blipFill>
        <p:spPr>
          <a:xfrm>
            <a:off x="156109" y="6300208"/>
            <a:ext cx="441300" cy="501701"/>
          </a:xfrm>
          <a:prstGeom prst="rect">
            <a:avLst/>
          </a:prstGeom>
        </p:spPr>
      </p:pic>
      <p:sp>
        <p:nvSpPr>
          <p:cNvPr id="7" name="TextBox 6">
            <a:extLst>
              <a:ext uri="{FF2B5EF4-FFF2-40B4-BE49-F238E27FC236}">
                <a16:creationId xmlns:a16="http://schemas.microsoft.com/office/drawing/2014/main" id="{199A3924-979A-4C6F-DFEF-6E307B370FAC}"/>
              </a:ext>
            </a:extLst>
          </p:cNvPr>
          <p:cNvSpPr txBox="1"/>
          <p:nvPr/>
        </p:nvSpPr>
        <p:spPr>
          <a:xfrm>
            <a:off x="1101593" y="1716152"/>
            <a:ext cx="5875451" cy="2308324"/>
          </a:xfrm>
          <a:prstGeom prst="rect">
            <a:avLst/>
          </a:prstGeom>
          <a:noFill/>
        </p:spPr>
        <p:txBody>
          <a:bodyPr wrap="square" lIns="91440" tIns="45720" rIns="91440" bIns="45720" anchor="t">
            <a:spAutoFit/>
          </a:bodyPr>
          <a:lstStyle/>
          <a:p>
            <a:pPr algn="ctr"/>
            <a:r>
              <a:rPr lang="en-US" sz="4800" dirty="0">
                <a:latin typeface="Avenir Next LT Pro"/>
              </a:rPr>
              <a:t>Why are we different from what a bear does?</a:t>
            </a:r>
            <a:endParaRPr lang="en-US" dirty="0"/>
          </a:p>
        </p:txBody>
      </p:sp>
      <p:pic>
        <p:nvPicPr>
          <p:cNvPr id="8" name="Picture 7" descr="A picture containing square&#10;&#10;AI-generated content may be incorrect.">
            <a:extLst>
              <a:ext uri="{FF2B5EF4-FFF2-40B4-BE49-F238E27FC236}">
                <a16:creationId xmlns:a16="http://schemas.microsoft.com/office/drawing/2014/main" id="{C70EB555-0DEA-CCDE-816C-1D784D816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8699" y="122275"/>
            <a:ext cx="4617192" cy="5975189"/>
          </a:xfrm>
          <a:prstGeom prst="rect">
            <a:avLst/>
          </a:prstGeom>
          <a:ln>
            <a:solidFill>
              <a:schemeClr val="tx1"/>
            </a:solidFill>
          </a:ln>
        </p:spPr>
      </p:pic>
      <p:pic>
        <p:nvPicPr>
          <p:cNvPr id="9" name="Picture 8" descr="A picture containing text, silhouette&#10;&#10;AI-generated content may be incorrect.">
            <a:extLst>
              <a:ext uri="{FF2B5EF4-FFF2-40B4-BE49-F238E27FC236}">
                <a16:creationId xmlns:a16="http://schemas.microsoft.com/office/drawing/2014/main" id="{45D8B796-A4C4-7F17-491D-EEC399B0BF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09" y="122275"/>
            <a:ext cx="950409" cy="1293930"/>
          </a:xfrm>
          <a:prstGeom prst="rect">
            <a:avLst/>
          </a:prstGeom>
        </p:spPr>
      </p:pic>
    </p:spTree>
    <p:extLst>
      <p:ext uri="{BB962C8B-B14F-4D97-AF65-F5344CB8AC3E}">
        <p14:creationId xmlns:p14="http://schemas.microsoft.com/office/powerpoint/2010/main" val="4003637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65A09-3798-0805-35A8-66873956A40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0D4C1C-9FF2-AF72-88FB-04B74882F83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8EDBB51-CB1C-607D-AA7F-D61AD9290827}"/>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57</a:t>
            </a:r>
          </a:p>
        </p:txBody>
      </p:sp>
      <p:sp>
        <p:nvSpPr>
          <p:cNvPr id="5" name="TextBox 4">
            <a:extLst>
              <a:ext uri="{FF2B5EF4-FFF2-40B4-BE49-F238E27FC236}">
                <a16:creationId xmlns:a16="http://schemas.microsoft.com/office/drawing/2014/main" id="{AFB84ECE-E4A6-A641-62ED-828FE717F9C1}"/>
              </a:ext>
            </a:extLst>
          </p:cNvPr>
          <p:cNvSpPr txBox="1"/>
          <p:nvPr/>
        </p:nvSpPr>
        <p:spPr>
          <a:xfrm>
            <a:off x="597408" y="6366393"/>
            <a:ext cx="8912351"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Cross-Curricular Extension</a:t>
            </a:r>
          </a:p>
        </p:txBody>
      </p:sp>
      <p:pic>
        <p:nvPicPr>
          <p:cNvPr id="3" name="Picture 2">
            <a:extLst>
              <a:ext uri="{FF2B5EF4-FFF2-40B4-BE49-F238E27FC236}">
                <a16:creationId xmlns:a16="http://schemas.microsoft.com/office/drawing/2014/main" id="{CD3978B8-DA07-B487-E013-48C0142A0D21}"/>
              </a:ext>
            </a:extLst>
          </p:cNvPr>
          <p:cNvPicPr>
            <a:picLocks noChangeAspect="1"/>
          </p:cNvPicPr>
          <p:nvPr/>
        </p:nvPicPr>
        <p:blipFill>
          <a:blip r:embed="rId3"/>
          <a:srcRect l="18254" t="8576" r="8252" b="6814"/>
          <a:stretch/>
        </p:blipFill>
        <p:spPr>
          <a:xfrm>
            <a:off x="156109" y="6300208"/>
            <a:ext cx="441300" cy="501701"/>
          </a:xfrm>
          <a:prstGeom prst="rect">
            <a:avLst/>
          </a:prstGeom>
        </p:spPr>
      </p:pic>
      <p:grpSp>
        <p:nvGrpSpPr>
          <p:cNvPr id="6" name="Group 5">
            <a:extLst>
              <a:ext uri="{FF2B5EF4-FFF2-40B4-BE49-F238E27FC236}">
                <a16:creationId xmlns:a16="http://schemas.microsoft.com/office/drawing/2014/main" id="{3985D667-AC65-0255-54E8-E487A9B5815F}"/>
              </a:ext>
            </a:extLst>
          </p:cNvPr>
          <p:cNvGrpSpPr/>
          <p:nvPr/>
        </p:nvGrpSpPr>
        <p:grpSpPr>
          <a:xfrm>
            <a:off x="1949300" y="220720"/>
            <a:ext cx="8293399" cy="657225"/>
            <a:chOff x="1733481" y="200089"/>
            <a:chExt cx="8293399" cy="657225"/>
          </a:xfrm>
        </p:grpSpPr>
        <p:sp>
          <p:nvSpPr>
            <p:cNvPr id="10" name="TextBox 9">
              <a:extLst>
                <a:ext uri="{FF2B5EF4-FFF2-40B4-BE49-F238E27FC236}">
                  <a16:creationId xmlns:a16="http://schemas.microsoft.com/office/drawing/2014/main" id="{B501D6DD-6AC4-09DA-A558-B8C462D41004}"/>
                </a:ext>
              </a:extLst>
            </p:cNvPr>
            <p:cNvSpPr txBox="1"/>
            <p:nvPr/>
          </p:nvSpPr>
          <p:spPr>
            <a:xfrm>
              <a:off x="1733481" y="236313"/>
              <a:ext cx="7410519" cy="584775"/>
            </a:xfrm>
            <a:prstGeom prst="rect">
              <a:avLst/>
            </a:prstGeom>
            <a:noFill/>
          </p:spPr>
          <p:txBody>
            <a:bodyPr wrap="square">
              <a:spAutoFit/>
            </a:bodyPr>
            <a:lstStyle/>
            <a:p>
              <a:pPr algn="ctr"/>
              <a:r>
                <a:rPr lang="en-US" sz="3200" b="1" dirty="0">
                  <a:latin typeface="Avenir Next LT Pro"/>
                </a:rPr>
                <a:t>Optional: Cross-Curricular Extension</a:t>
              </a:r>
              <a:endParaRPr lang="en-US" sz="3200" dirty="0"/>
            </a:p>
          </p:txBody>
        </p:sp>
        <p:pic>
          <p:nvPicPr>
            <p:cNvPr id="11" name="Picture 10" descr="A picture containing clipart&#10;&#10;AI-generated content may be incorrect.">
              <a:extLst>
                <a:ext uri="{FF2B5EF4-FFF2-40B4-BE49-F238E27FC236}">
                  <a16:creationId xmlns:a16="http://schemas.microsoft.com/office/drawing/2014/main" id="{14F37552-5D2C-6F9B-56AD-AEDDB8543290}"/>
                </a:ext>
              </a:extLst>
            </p:cNvPr>
            <p:cNvPicPr>
              <a:picLocks noChangeAspect="1"/>
            </p:cNvPicPr>
            <p:nvPr/>
          </p:nvPicPr>
          <p:blipFill>
            <a:blip r:embed="rId4"/>
            <a:stretch>
              <a:fillRect/>
            </a:stretch>
          </p:blipFill>
          <p:spPr>
            <a:xfrm>
              <a:off x="9293455" y="200089"/>
              <a:ext cx="733425" cy="657225"/>
            </a:xfrm>
            <a:prstGeom prst="rect">
              <a:avLst/>
            </a:prstGeom>
          </p:spPr>
        </p:pic>
      </p:grpSp>
      <p:pic>
        <p:nvPicPr>
          <p:cNvPr id="13" name="Picture 12" descr="A picture containing text&#10;&#10;AI-generated content may be incorrect.">
            <a:extLst>
              <a:ext uri="{FF2B5EF4-FFF2-40B4-BE49-F238E27FC236}">
                <a16:creationId xmlns:a16="http://schemas.microsoft.com/office/drawing/2014/main" id="{05DB2DB5-7A1C-7FFD-448E-3962FBABC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861" y="2309334"/>
            <a:ext cx="1674877" cy="1828067"/>
          </a:xfrm>
          <a:prstGeom prst="rect">
            <a:avLst/>
          </a:prstGeom>
        </p:spPr>
      </p:pic>
      <p:sp>
        <p:nvSpPr>
          <p:cNvPr id="15" name="TextBox 14">
            <a:extLst>
              <a:ext uri="{FF2B5EF4-FFF2-40B4-BE49-F238E27FC236}">
                <a16:creationId xmlns:a16="http://schemas.microsoft.com/office/drawing/2014/main" id="{8B0CE154-9A7E-425F-98BA-E76494FA331B}"/>
              </a:ext>
            </a:extLst>
          </p:cNvPr>
          <p:cNvSpPr txBox="1"/>
          <p:nvPr/>
        </p:nvSpPr>
        <p:spPr>
          <a:xfrm>
            <a:off x="3435947" y="1963547"/>
            <a:ext cx="7644192" cy="2800767"/>
          </a:xfrm>
          <a:prstGeom prst="rect">
            <a:avLst/>
          </a:prstGeom>
          <a:noFill/>
        </p:spPr>
        <p:txBody>
          <a:bodyPr wrap="square" lIns="91440" tIns="45720" rIns="91440" bIns="45720" anchor="t">
            <a:spAutoFit/>
          </a:bodyPr>
          <a:lstStyle/>
          <a:p>
            <a:pPr algn="ctr"/>
            <a:r>
              <a:rPr lang="en-US" sz="4400" dirty="0">
                <a:latin typeface="Avenir Next LT Pro"/>
              </a:rPr>
              <a:t>Act It Out! Grab your bear headbands and perform the actions from </a:t>
            </a:r>
            <a:r>
              <a:rPr lang="en-US" sz="4400" i="1" dirty="0">
                <a:latin typeface="Avenir Next LT Pro"/>
                <a:hlinkClick r:id="rId6"/>
              </a:rPr>
              <a:t>Hush Up and Hibernate</a:t>
            </a:r>
            <a:r>
              <a:rPr lang="en-US" sz="4400" dirty="0">
                <a:latin typeface="Avenir Next LT Pro"/>
                <a:hlinkClick r:id="rId6"/>
              </a:rPr>
              <a:t> by Sandra Markle.</a:t>
            </a:r>
            <a:endParaRPr lang="en-US" sz="4400" dirty="0"/>
          </a:p>
        </p:txBody>
      </p:sp>
    </p:spTree>
    <p:extLst>
      <p:ext uri="{BB962C8B-B14F-4D97-AF65-F5344CB8AC3E}">
        <p14:creationId xmlns:p14="http://schemas.microsoft.com/office/powerpoint/2010/main" val="1899962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0AAEA-7E49-1C29-EC54-D193BC83A5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032B16-E593-BA20-7512-79C2F2B6755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9795E5A-6613-3398-E536-333DD4C15A69}"/>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6ED9E17A-FD4C-F69A-B329-7167F1496859}"/>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Engage</a:t>
            </a:r>
          </a:p>
        </p:txBody>
      </p:sp>
      <p:sp>
        <p:nvSpPr>
          <p:cNvPr id="12" name="TextBox 11">
            <a:extLst>
              <a:ext uri="{FF2B5EF4-FFF2-40B4-BE49-F238E27FC236}">
                <a16:creationId xmlns:a16="http://schemas.microsoft.com/office/drawing/2014/main" id="{36CBE986-B1DE-EFD1-DF71-198BCA4BB7F3}"/>
              </a:ext>
            </a:extLst>
          </p:cNvPr>
          <p:cNvSpPr txBox="1"/>
          <p:nvPr/>
        </p:nvSpPr>
        <p:spPr>
          <a:xfrm>
            <a:off x="4914900" y="2331133"/>
            <a:ext cx="6880859" cy="1569660"/>
          </a:xfrm>
          <a:prstGeom prst="rect">
            <a:avLst/>
          </a:prstGeom>
          <a:noFill/>
        </p:spPr>
        <p:txBody>
          <a:bodyPr wrap="square">
            <a:spAutoFit/>
          </a:bodyPr>
          <a:lstStyle/>
          <a:p>
            <a:pPr algn="ctr"/>
            <a:r>
              <a:rPr lang="en-US" sz="4800" dirty="0">
                <a:latin typeface="Avenir Next LT Pro" panose="020B0504020202020204" pitchFamily="34" charset="0"/>
              </a:rPr>
              <a:t>What do people do to survive in the winter?</a:t>
            </a:r>
          </a:p>
        </p:txBody>
      </p:sp>
      <p:pic>
        <p:nvPicPr>
          <p:cNvPr id="3" name="Picture 2">
            <a:extLst>
              <a:ext uri="{FF2B5EF4-FFF2-40B4-BE49-F238E27FC236}">
                <a16:creationId xmlns:a16="http://schemas.microsoft.com/office/drawing/2014/main" id="{D85BA11A-71B9-1D1F-2AAC-58FE0387C7E1}"/>
              </a:ext>
            </a:extLst>
          </p:cNvPr>
          <p:cNvPicPr>
            <a:picLocks noChangeAspect="1"/>
          </p:cNvPicPr>
          <p:nvPr/>
        </p:nvPicPr>
        <p:blipFill>
          <a:blip r:embed="rId3"/>
          <a:srcRect l="18254" t="8576" r="8252" b="6814"/>
          <a:stretch/>
        </p:blipFill>
        <p:spPr>
          <a:xfrm>
            <a:off x="156109" y="6300208"/>
            <a:ext cx="441300" cy="501701"/>
          </a:xfrm>
          <a:prstGeom prst="rect">
            <a:avLst/>
          </a:prstGeom>
        </p:spPr>
      </p:pic>
      <p:pic>
        <p:nvPicPr>
          <p:cNvPr id="3074" name="Picture 2" descr="021415&amp;#32;kids&amp;#32;in&amp;#32;snow-16">
            <a:extLst>
              <a:ext uri="{FF2B5EF4-FFF2-40B4-BE49-F238E27FC236}">
                <a16:creationId xmlns:a16="http://schemas.microsoft.com/office/drawing/2014/main" id="{E8C137D5-BD6D-9F21-B3F4-433513C0DA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50" r="24850"/>
          <a:stretch/>
        </p:blipFill>
        <p:spPr bwMode="auto">
          <a:xfrm>
            <a:off x="0" y="0"/>
            <a:ext cx="4602038"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122275"/>
            <a:ext cx="3744368" cy="890817"/>
          </a:xfrm>
          <a:prstGeom prst="rect">
            <a:avLst/>
          </a:prstGeom>
        </p:spPr>
      </p:pic>
    </p:spTree>
    <p:extLst>
      <p:ext uri="{BB962C8B-B14F-4D97-AF65-F5344CB8AC3E}">
        <p14:creationId xmlns:p14="http://schemas.microsoft.com/office/powerpoint/2010/main" val="1352444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D94F6-2425-285B-B609-68785F69F3D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2C86EE6-2D0E-FC86-B905-56D01480556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757A0B7-EDA0-477B-A57B-EFC610A05D42}"/>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481E2EC1-8765-7F33-340B-FC1170976D9B}"/>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Engage</a:t>
            </a:r>
          </a:p>
        </p:txBody>
      </p:sp>
      <p:sp>
        <p:nvSpPr>
          <p:cNvPr id="12" name="TextBox 11">
            <a:extLst>
              <a:ext uri="{FF2B5EF4-FFF2-40B4-BE49-F238E27FC236}">
                <a16:creationId xmlns:a16="http://schemas.microsoft.com/office/drawing/2014/main" id="{94AF3EC8-4250-7099-AD77-960EBAAAF8C2}"/>
              </a:ext>
            </a:extLst>
          </p:cNvPr>
          <p:cNvSpPr txBox="1"/>
          <p:nvPr/>
        </p:nvSpPr>
        <p:spPr>
          <a:xfrm>
            <a:off x="376759" y="528209"/>
            <a:ext cx="5655766" cy="5262979"/>
          </a:xfrm>
          <a:prstGeom prst="rect">
            <a:avLst/>
          </a:prstGeom>
          <a:noFill/>
        </p:spPr>
        <p:txBody>
          <a:bodyPr wrap="square">
            <a:spAutoFit/>
          </a:bodyPr>
          <a:lstStyle/>
          <a:p>
            <a:pPr algn="ctr"/>
            <a:r>
              <a:rPr lang="en-US" sz="4800" dirty="0">
                <a:latin typeface="Avenir Next LT Pro" panose="020B0504020202020204" pitchFamily="34" charset="0"/>
              </a:rPr>
              <a:t>What season is this?</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How do you know?</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Will this season be different for bears?</a:t>
            </a:r>
          </a:p>
        </p:txBody>
      </p:sp>
      <p:pic>
        <p:nvPicPr>
          <p:cNvPr id="3" name="Picture 2">
            <a:extLst>
              <a:ext uri="{FF2B5EF4-FFF2-40B4-BE49-F238E27FC236}">
                <a16:creationId xmlns:a16="http://schemas.microsoft.com/office/drawing/2014/main" id="{FFB6DA96-2A9F-1962-CF8A-1237B7CA50E0}"/>
              </a:ext>
            </a:extLst>
          </p:cNvPr>
          <p:cNvPicPr>
            <a:picLocks noChangeAspect="1"/>
          </p:cNvPicPr>
          <p:nvPr/>
        </p:nvPicPr>
        <p:blipFill>
          <a:blip r:embed="rId3"/>
          <a:srcRect l="18254" t="8576" r="8252" b="6814"/>
          <a:stretch/>
        </p:blipFill>
        <p:spPr>
          <a:xfrm>
            <a:off x="156109" y="6300208"/>
            <a:ext cx="441300" cy="501701"/>
          </a:xfrm>
          <a:prstGeom prst="rect">
            <a:avLst/>
          </a:prstGeom>
        </p:spPr>
      </p:pic>
      <p:pic>
        <p:nvPicPr>
          <p:cNvPr id="7" name="Picture 6" descr="A picture containing text&#10;&#10;AI-generated content may be incorrect.">
            <a:extLst>
              <a:ext uri="{FF2B5EF4-FFF2-40B4-BE49-F238E27FC236}">
                <a16:creationId xmlns:a16="http://schemas.microsoft.com/office/drawing/2014/main" id="{07B099CC-A51F-8761-2282-92F8C8674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263" y="1269184"/>
            <a:ext cx="2760711" cy="3572684"/>
          </a:xfrm>
          <a:prstGeom prst="rect">
            <a:avLst/>
          </a:prstGeom>
          <a:ln>
            <a:solidFill>
              <a:schemeClr val="tx1"/>
            </a:solidFill>
          </a:ln>
        </p:spPr>
      </p:pic>
      <p:pic>
        <p:nvPicPr>
          <p:cNvPr id="9" name="Picture 8" descr="Text&#10;&#10;AI-generated content may be incorrect.">
            <a:extLst>
              <a:ext uri="{FF2B5EF4-FFF2-40B4-BE49-F238E27FC236}">
                <a16:creationId xmlns:a16="http://schemas.microsoft.com/office/drawing/2014/main" id="{F806202F-1155-9B2A-A6D2-B5A97369C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9556" y="1269184"/>
            <a:ext cx="2760711" cy="3572684"/>
          </a:xfrm>
          <a:prstGeom prst="rect">
            <a:avLst/>
          </a:prstGeom>
          <a:ln>
            <a:solidFill>
              <a:schemeClr val="tx1"/>
            </a:solidFill>
          </a:ln>
        </p:spPr>
      </p:pic>
      <p:pic>
        <p:nvPicPr>
          <p:cNvPr id="10" name="Picture 9" descr="A picture containing silhouette, night sky&#10;&#10;AI-generated content may be incorrect.">
            <a:extLst>
              <a:ext uri="{FF2B5EF4-FFF2-40B4-BE49-F238E27FC236}">
                <a16:creationId xmlns:a16="http://schemas.microsoft.com/office/drawing/2014/main" id="{3680E72A-76D9-F81D-EBD6-228C5852E9D4}"/>
              </a:ext>
            </a:extLst>
          </p:cNvPr>
          <p:cNvPicPr>
            <a:picLocks noChangeAspect="1"/>
          </p:cNvPicPr>
          <p:nvPr/>
        </p:nvPicPr>
        <p:blipFill>
          <a:blip r:embed="rId6">
            <a:extLst>
              <a:ext uri="{28A0092B-C50C-407E-A947-70E740481C1C}">
                <a14:useLocalDpi xmlns:a14="http://schemas.microsoft.com/office/drawing/2010/main" val="0"/>
              </a:ext>
            </a:extLst>
          </a:blip>
          <a:srcRect t="18950"/>
          <a:stretch/>
        </p:blipFill>
        <p:spPr>
          <a:xfrm>
            <a:off x="82643" y="73937"/>
            <a:ext cx="1029532" cy="1447145"/>
          </a:xfrm>
          <a:prstGeom prst="rect">
            <a:avLst/>
          </a:prstGeom>
        </p:spPr>
      </p:pic>
    </p:spTree>
    <p:extLst>
      <p:ext uri="{BB962C8B-B14F-4D97-AF65-F5344CB8AC3E}">
        <p14:creationId xmlns:p14="http://schemas.microsoft.com/office/powerpoint/2010/main" val="3202429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00557-085D-0F7F-9EB8-4281134D25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8B4C52-548E-D57B-267C-F136687DBE3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4E26879-E8E3-9559-85B4-0185D9372904}"/>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0E4DD269-6566-DFF1-01C4-72C4C92476A2}"/>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Engage</a:t>
            </a:r>
          </a:p>
        </p:txBody>
      </p:sp>
      <p:sp>
        <p:nvSpPr>
          <p:cNvPr id="12" name="TextBox 11">
            <a:extLst>
              <a:ext uri="{FF2B5EF4-FFF2-40B4-BE49-F238E27FC236}">
                <a16:creationId xmlns:a16="http://schemas.microsoft.com/office/drawing/2014/main" id="{1FB73C62-3C7F-A262-D977-2B6A222A1C23}"/>
              </a:ext>
            </a:extLst>
          </p:cNvPr>
          <p:cNvSpPr txBox="1"/>
          <p:nvPr/>
        </p:nvSpPr>
        <p:spPr>
          <a:xfrm>
            <a:off x="4919241" y="1080706"/>
            <a:ext cx="7116650" cy="5016758"/>
          </a:xfrm>
          <a:prstGeom prst="rect">
            <a:avLst/>
          </a:prstGeom>
          <a:noFill/>
        </p:spPr>
        <p:txBody>
          <a:bodyPr wrap="square">
            <a:spAutoFit/>
          </a:bodyPr>
          <a:lstStyle/>
          <a:p>
            <a:r>
              <a:rPr lang="en-US" sz="3200" dirty="0">
                <a:latin typeface="Avenir Next LT Pro" panose="020B0504020202020204" pitchFamily="34" charset="0"/>
              </a:rPr>
              <a:t>In the winter, it is cold.</a:t>
            </a:r>
          </a:p>
          <a:p>
            <a:endParaRPr lang="en-US" sz="3200" dirty="0">
              <a:latin typeface="Avenir Next LT Pro" panose="020B0504020202020204" pitchFamily="34" charset="0"/>
            </a:endParaRPr>
          </a:p>
          <a:p>
            <a:r>
              <a:rPr lang="en-US" sz="3200" dirty="0">
                <a:latin typeface="Avenir Next LT Pro" panose="020B0504020202020204" pitchFamily="34" charset="0"/>
              </a:rPr>
              <a:t>In winter, there is less sunlight.</a:t>
            </a:r>
          </a:p>
          <a:p>
            <a:endParaRPr lang="en-US" sz="3200" dirty="0">
              <a:latin typeface="Avenir Next LT Pro" panose="020B0504020202020204" pitchFamily="34" charset="0"/>
            </a:endParaRPr>
          </a:p>
          <a:p>
            <a:r>
              <a:rPr lang="en-US" sz="3200" dirty="0">
                <a:latin typeface="Avenir Next LT Pro" panose="020B0504020202020204" pitchFamily="34" charset="0"/>
              </a:rPr>
              <a:t>Many animals need plants to eat to live.</a:t>
            </a:r>
          </a:p>
          <a:p>
            <a:endParaRPr lang="en-US" sz="3200" dirty="0">
              <a:latin typeface="Avenir Next LT Pro" panose="020B0504020202020204" pitchFamily="34" charset="0"/>
            </a:endParaRPr>
          </a:p>
          <a:p>
            <a:r>
              <a:rPr lang="en-US" sz="3200" dirty="0">
                <a:latin typeface="Avenir Next LT Pro" panose="020B0504020202020204" pitchFamily="34" charset="0"/>
              </a:rPr>
              <a:t>With less sunlight and warmth, there are less plants for animals to eat in winter. </a:t>
            </a:r>
          </a:p>
        </p:txBody>
      </p:sp>
      <p:pic>
        <p:nvPicPr>
          <p:cNvPr id="3" name="Picture 2">
            <a:extLst>
              <a:ext uri="{FF2B5EF4-FFF2-40B4-BE49-F238E27FC236}">
                <a16:creationId xmlns:a16="http://schemas.microsoft.com/office/drawing/2014/main" id="{6F64FC05-E9FC-58BA-F2DE-8A407EC6DECF}"/>
              </a:ext>
            </a:extLst>
          </p:cNvPr>
          <p:cNvPicPr>
            <a:picLocks noChangeAspect="1"/>
          </p:cNvPicPr>
          <p:nvPr/>
        </p:nvPicPr>
        <p:blipFill>
          <a:blip r:embed="rId3"/>
          <a:srcRect l="18254" t="8576" r="8252" b="6814"/>
          <a:stretch/>
        </p:blipFill>
        <p:spPr>
          <a:xfrm>
            <a:off x="156109" y="6300208"/>
            <a:ext cx="441300" cy="501701"/>
          </a:xfrm>
          <a:prstGeom prst="rect">
            <a:avLst/>
          </a:prstGeom>
        </p:spPr>
      </p:pic>
      <p:pic>
        <p:nvPicPr>
          <p:cNvPr id="8" name="Picture 7" descr="A picture containing text&#10;&#10;AI-generated content may be incorrect.">
            <a:extLst>
              <a:ext uri="{FF2B5EF4-FFF2-40B4-BE49-F238E27FC236}">
                <a16:creationId xmlns:a16="http://schemas.microsoft.com/office/drawing/2014/main" id="{DD35405D-2AB6-1729-6AEE-2EEEFF542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275"/>
            <a:ext cx="4617192" cy="5975189"/>
          </a:xfrm>
          <a:prstGeom prst="rect">
            <a:avLst/>
          </a:prstGeom>
          <a:ln>
            <a:solidFill>
              <a:schemeClr val="tx1"/>
            </a:solidFill>
          </a:ln>
        </p:spPr>
      </p:pic>
      <p:pic>
        <p:nvPicPr>
          <p:cNvPr id="11" name="Picture 10" descr="A picture containing text&#10;&#10;AI-generated content may be incorrect.">
            <a:extLst>
              <a:ext uri="{FF2B5EF4-FFF2-40B4-BE49-F238E27FC236}">
                <a16:creationId xmlns:a16="http://schemas.microsoft.com/office/drawing/2014/main" id="{DE5AC979-0D21-6D10-80F3-0BF709A07D1F}"/>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0841075" y="122275"/>
            <a:ext cx="1194816" cy="1205896"/>
          </a:xfrm>
          <a:prstGeom prst="rect">
            <a:avLst/>
          </a:prstGeom>
        </p:spPr>
      </p:pic>
      <p:sp>
        <p:nvSpPr>
          <p:cNvPr id="14" name="TextBox 13">
            <a:extLst>
              <a:ext uri="{FF2B5EF4-FFF2-40B4-BE49-F238E27FC236}">
                <a16:creationId xmlns:a16="http://schemas.microsoft.com/office/drawing/2014/main" id="{65727831-0212-3D61-F15B-B53856F4E18D}"/>
              </a:ext>
            </a:extLst>
          </p:cNvPr>
          <p:cNvSpPr txBox="1"/>
          <p:nvPr/>
        </p:nvSpPr>
        <p:spPr>
          <a:xfrm>
            <a:off x="4919241" y="196536"/>
            <a:ext cx="6094070" cy="707886"/>
          </a:xfrm>
          <a:prstGeom prst="rect">
            <a:avLst/>
          </a:prstGeom>
          <a:noFill/>
        </p:spPr>
        <p:txBody>
          <a:bodyPr wrap="square">
            <a:spAutoFit/>
          </a:bodyPr>
          <a:lstStyle/>
          <a:p>
            <a:r>
              <a:rPr lang="en-US" sz="4000" dirty="0">
                <a:solidFill>
                  <a:schemeClr val="accent2"/>
                </a:solidFill>
                <a:latin typeface="Shadows Into Light Two" panose="02000506000000020004" pitchFamily="2" charset="0"/>
              </a:rPr>
              <a:t>Surviving the Cold</a:t>
            </a:r>
          </a:p>
        </p:txBody>
      </p:sp>
    </p:spTree>
    <p:extLst>
      <p:ext uri="{BB962C8B-B14F-4D97-AF65-F5344CB8AC3E}">
        <p14:creationId xmlns:p14="http://schemas.microsoft.com/office/powerpoint/2010/main" val="1305959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2C5D5-95A2-22D4-7413-C428C6D2910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759635E-5B1C-86CC-7D03-DA0AE3206F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531DEB0-BFF9-9EE8-25A1-62ED089EA21D}"/>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87A3CE92-5296-7087-2C0B-C3B6C6FE4463}"/>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3A Surviving the Cold: Engage</a:t>
            </a:r>
          </a:p>
        </p:txBody>
      </p:sp>
      <p:sp>
        <p:nvSpPr>
          <p:cNvPr id="12" name="TextBox 11">
            <a:extLst>
              <a:ext uri="{FF2B5EF4-FFF2-40B4-BE49-F238E27FC236}">
                <a16:creationId xmlns:a16="http://schemas.microsoft.com/office/drawing/2014/main" id="{6F09348E-4821-C7F7-9C47-54050B207620}"/>
              </a:ext>
            </a:extLst>
          </p:cNvPr>
          <p:cNvSpPr txBox="1"/>
          <p:nvPr/>
        </p:nvSpPr>
        <p:spPr>
          <a:xfrm>
            <a:off x="170334" y="1477007"/>
            <a:ext cx="7154697" cy="4293483"/>
          </a:xfrm>
          <a:prstGeom prst="rect">
            <a:avLst/>
          </a:prstGeom>
          <a:noFill/>
        </p:spPr>
        <p:txBody>
          <a:bodyPr wrap="square" lIns="91440" tIns="45720" rIns="91440" bIns="45720" anchor="t">
            <a:spAutoFit/>
          </a:bodyPr>
          <a:lstStyle/>
          <a:p>
            <a:r>
              <a:rPr lang="en-US" sz="3900" b="1" dirty="0">
                <a:latin typeface="Avenir Next LT Pro"/>
              </a:rPr>
              <a:t>Directions</a:t>
            </a:r>
            <a:r>
              <a:rPr lang="en-US" sz="3900" dirty="0">
                <a:latin typeface="Avenir Next LT Pro"/>
              </a:rPr>
              <a:t>:</a:t>
            </a:r>
          </a:p>
          <a:p>
            <a:pPr marL="914400" indent="-914400">
              <a:buAutoNum type="arabicPeriod"/>
            </a:pPr>
            <a:r>
              <a:rPr lang="en-US" sz="3900" dirty="0">
                <a:latin typeface="Avenir Next LT Pro"/>
              </a:rPr>
              <a:t>Collect weather data each day for 3-4 weeks.</a:t>
            </a:r>
          </a:p>
          <a:p>
            <a:pPr marL="914400" indent="-914400">
              <a:buAutoNum type="arabicPeriod"/>
            </a:pPr>
            <a:r>
              <a:rPr lang="en-US" sz="3900" dirty="0">
                <a:latin typeface="Avenir Next LT Pro"/>
              </a:rPr>
              <a:t>Put a thermometer outside the window.</a:t>
            </a:r>
          </a:p>
          <a:p>
            <a:pPr marL="914400" indent="-914400">
              <a:buAutoNum type="arabicPeriod"/>
            </a:pPr>
            <a:r>
              <a:rPr lang="en-US" sz="3900" dirty="0">
                <a:latin typeface="Avenir Next LT Pro"/>
              </a:rPr>
              <a:t>Look at the sky.</a:t>
            </a:r>
          </a:p>
          <a:p>
            <a:pPr marL="914400" indent="-914400">
              <a:buAutoNum type="arabicPeriod"/>
            </a:pPr>
            <a:r>
              <a:rPr lang="en-US" sz="3900" dirty="0">
                <a:latin typeface="Avenir Next LT Pro"/>
              </a:rPr>
              <a:t>Record what you see.</a:t>
            </a:r>
            <a:endParaRPr lang="en-US" sz="3900"/>
          </a:p>
        </p:txBody>
      </p:sp>
      <p:pic>
        <p:nvPicPr>
          <p:cNvPr id="3" name="Picture 2">
            <a:extLst>
              <a:ext uri="{FF2B5EF4-FFF2-40B4-BE49-F238E27FC236}">
                <a16:creationId xmlns:a16="http://schemas.microsoft.com/office/drawing/2014/main" id="{5ADDDDD2-3CA1-9238-3900-766F600C92BA}"/>
              </a:ext>
            </a:extLst>
          </p:cNvPr>
          <p:cNvPicPr>
            <a:picLocks noChangeAspect="1"/>
          </p:cNvPicPr>
          <p:nvPr/>
        </p:nvPicPr>
        <p:blipFill>
          <a:blip r:embed="rId3"/>
          <a:srcRect l="18254" t="8576" r="8252" b="6814"/>
          <a:stretch/>
        </p:blipFill>
        <p:spPr>
          <a:xfrm>
            <a:off x="156109" y="6300208"/>
            <a:ext cx="441300" cy="501701"/>
          </a:xfrm>
          <a:prstGeom prst="rect">
            <a:avLst/>
          </a:prstGeom>
        </p:spPr>
      </p:pic>
      <p:pic>
        <p:nvPicPr>
          <p:cNvPr id="7" name="Picture 6" descr="Graphical user interface, application&#10;&#10;AI-generated content may be incorrect.">
            <a:extLst>
              <a:ext uri="{FF2B5EF4-FFF2-40B4-BE49-F238E27FC236}">
                <a16:creationId xmlns:a16="http://schemas.microsoft.com/office/drawing/2014/main" id="{140CF852-7C94-B27B-1600-4517F9370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815" y="122275"/>
            <a:ext cx="4618076" cy="5975189"/>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3A992820-122F-FF52-A8D1-BB2BE3F222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053" y="122275"/>
            <a:ext cx="967027" cy="1356836"/>
          </a:xfrm>
          <a:prstGeom prst="rect">
            <a:avLst/>
          </a:prstGeom>
        </p:spPr>
      </p:pic>
      <p:grpSp>
        <p:nvGrpSpPr>
          <p:cNvPr id="17" name="Group 16">
            <a:extLst>
              <a:ext uri="{FF2B5EF4-FFF2-40B4-BE49-F238E27FC236}">
                <a16:creationId xmlns:a16="http://schemas.microsoft.com/office/drawing/2014/main" id="{63FF32F1-D41A-4939-1B8A-FA835BC30C8D}"/>
              </a:ext>
            </a:extLst>
          </p:cNvPr>
          <p:cNvGrpSpPr/>
          <p:nvPr/>
        </p:nvGrpSpPr>
        <p:grpSpPr>
          <a:xfrm>
            <a:off x="1399824" y="427879"/>
            <a:ext cx="2778902" cy="745627"/>
            <a:chOff x="9621449" y="141817"/>
            <a:chExt cx="2778902" cy="745627"/>
          </a:xfrm>
        </p:grpSpPr>
        <p:sp>
          <p:nvSpPr>
            <p:cNvPr id="9" name="TextBox 14">
              <a:extLst>
                <a:ext uri="{FF2B5EF4-FFF2-40B4-BE49-F238E27FC236}">
                  <a16:creationId xmlns:a16="http://schemas.microsoft.com/office/drawing/2014/main" id="{66108DF3-A53C-6D59-357B-D3BFB60D11E1}"/>
                </a:ext>
              </a:extLst>
            </p:cNvPr>
            <p:cNvSpPr txBox="1"/>
            <p:nvPr/>
          </p:nvSpPr>
          <p:spPr>
            <a:xfrm>
              <a:off x="10953750" y="179558"/>
              <a:ext cx="1123950"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A4BD5C"/>
                  </a:solidFill>
                  <a:latin typeface="Avenir Next LT Pro" panose="020B0504020202020204" pitchFamily="34" charset="0"/>
                </a:rPr>
                <a:t>X</a:t>
              </a:r>
              <a:endParaRPr lang="en-US" sz="4000" b="1" dirty="0">
                <a:solidFill>
                  <a:srgbClr val="A4BD5C"/>
                </a:solidFill>
              </a:endParaRPr>
            </a:p>
          </p:txBody>
        </p:sp>
        <p:grpSp>
          <p:nvGrpSpPr>
            <p:cNvPr id="10" name="Group 9">
              <a:extLst>
                <a:ext uri="{FF2B5EF4-FFF2-40B4-BE49-F238E27FC236}">
                  <a16:creationId xmlns:a16="http://schemas.microsoft.com/office/drawing/2014/main" id="{65E76E97-B20C-BB5C-06B1-36C13A5A0A25}"/>
                </a:ext>
              </a:extLst>
            </p:cNvPr>
            <p:cNvGrpSpPr/>
            <p:nvPr/>
          </p:nvGrpSpPr>
          <p:grpSpPr>
            <a:xfrm>
              <a:off x="9621449" y="141817"/>
              <a:ext cx="2541976" cy="729562"/>
              <a:chOff x="191699" y="97370"/>
              <a:chExt cx="2541976" cy="729562"/>
            </a:xfrm>
          </p:grpSpPr>
          <p:pic>
            <p:nvPicPr>
              <p:cNvPr id="13" name="Picture 12" descr="A picture containing text, clipart&#10;&#10;AI-generated content may be incorrect.">
                <a:extLst>
                  <a:ext uri="{FF2B5EF4-FFF2-40B4-BE49-F238E27FC236}">
                    <a16:creationId xmlns:a16="http://schemas.microsoft.com/office/drawing/2014/main" id="{7D21E0B7-194A-7A30-0E7B-A2C7465AAD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99" y="97370"/>
                <a:ext cx="610701" cy="729562"/>
              </a:xfrm>
              <a:prstGeom prst="rect">
                <a:avLst/>
              </a:prstGeom>
            </p:spPr>
          </p:pic>
          <p:sp>
            <p:nvSpPr>
              <p:cNvPr id="14" name="TextBox 10">
                <a:extLst>
                  <a:ext uri="{FF2B5EF4-FFF2-40B4-BE49-F238E27FC236}">
                    <a16:creationId xmlns:a16="http://schemas.microsoft.com/office/drawing/2014/main" id="{EFC794A0-F5D0-93A1-BF3D-E8A3EA93FB48}"/>
                  </a:ext>
                </a:extLst>
              </p:cNvPr>
              <p:cNvSpPr txBox="1"/>
              <p:nvPr/>
            </p:nvSpPr>
            <p:spPr>
              <a:xfrm>
                <a:off x="802400" y="135111"/>
                <a:ext cx="7216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dirty="0">
                    <a:latin typeface="Avenir Next LT Pro" panose="020B0504020202020204" pitchFamily="34" charset="0"/>
                  </a:rPr>
                  <a:t>10</a:t>
                </a:r>
                <a:endParaRPr lang="en-US" sz="2800" b="1" i="1" dirty="0"/>
              </a:p>
            </p:txBody>
          </p:sp>
          <p:sp>
            <p:nvSpPr>
              <p:cNvPr id="15" name="TextBox 12">
                <a:extLst>
                  <a:ext uri="{FF2B5EF4-FFF2-40B4-BE49-F238E27FC236}">
                    <a16:creationId xmlns:a16="http://schemas.microsoft.com/office/drawing/2014/main" id="{D2AAC800-EBDC-1267-B048-3FD80700E90D}"/>
                  </a:ext>
                </a:extLst>
              </p:cNvPr>
              <p:cNvSpPr txBox="1"/>
              <p:nvPr/>
            </p:nvSpPr>
            <p:spPr>
              <a:xfrm>
                <a:off x="688100" y="519831"/>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latin typeface="Avenir Next LT Pro" panose="020B0504020202020204" pitchFamily="34" charset="0"/>
                  </a:rPr>
                  <a:t>MINUTES</a:t>
                </a:r>
                <a:endParaRPr lang="en-US" sz="1200" b="1" i="1" dirty="0"/>
              </a:p>
            </p:txBody>
          </p:sp>
          <p:sp>
            <p:nvSpPr>
              <p:cNvPr id="16" name="TextBox 16">
                <a:extLst>
                  <a:ext uri="{FF2B5EF4-FFF2-40B4-BE49-F238E27FC236}">
                    <a16:creationId xmlns:a16="http://schemas.microsoft.com/office/drawing/2014/main" id="{9C9E1811-8A0B-F556-5A14-54927C3C667B}"/>
                  </a:ext>
                </a:extLst>
              </p:cNvPr>
              <p:cNvSpPr txBox="1"/>
              <p:nvPr/>
            </p:nvSpPr>
            <p:spPr>
              <a:xfrm>
                <a:off x="2012075" y="135110"/>
                <a:ext cx="7216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dirty="0">
                    <a:latin typeface="Avenir Next LT Pro" panose="020B0504020202020204" pitchFamily="34" charset="0"/>
                  </a:rPr>
                  <a:t>20</a:t>
                </a:r>
                <a:endParaRPr lang="en-US" sz="2800" b="1" i="1" dirty="0"/>
              </a:p>
            </p:txBody>
          </p:sp>
        </p:grpSp>
        <p:sp>
          <p:nvSpPr>
            <p:cNvPr id="11" name="TextBox 17">
              <a:extLst>
                <a:ext uri="{FF2B5EF4-FFF2-40B4-BE49-F238E27FC236}">
                  <a16:creationId xmlns:a16="http://schemas.microsoft.com/office/drawing/2014/main" id="{BD98A41C-122E-59CD-B3C4-B73D161BB334}"/>
                </a:ext>
              </a:extLst>
            </p:cNvPr>
            <p:cNvSpPr txBox="1"/>
            <p:nvPr/>
          </p:nvSpPr>
          <p:spPr>
            <a:xfrm>
              <a:off x="11450151" y="572060"/>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latin typeface="Avenir Next LT Pro" panose="020B0504020202020204" pitchFamily="34" charset="0"/>
                </a:rPr>
                <a:t>DAYS</a:t>
              </a:r>
              <a:endParaRPr lang="en-US" sz="1200" b="1" i="1" dirty="0"/>
            </a:p>
          </p:txBody>
        </p:sp>
      </p:grpSp>
    </p:spTree>
    <p:extLst>
      <p:ext uri="{BB962C8B-B14F-4D97-AF65-F5344CB8AC3E}">
        <p14:creationId xmlns:p14="http://schemas.microsoft.com/office/powerpoint/2010/main" val="1849623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627</TotalTime>
  <Words>2906</Words>
  <Application>Microsoft Office PowerPoint</Application>
  <PresentationFormat>Widescreen</PresentationFormat>
  <Paragraphs>344</Paragraphs>
  <Slides>57</Slides>
  <Notes>56</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Lydia Princ</cp:lastModifiedBy>
  <cp:revision>260</cp:revision>
  <dcterms:created xsi:type="dcterms:W3CDTF">2025-06-06T13:51:35Z</dcterms:created>
  <dcterms:modified xsi:type="dcterms:W3CDTF">2025-07-18T16:32:21Z</dcterms:modified>
</cp:coreProperties>
</file>