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7" r:id="rId2"/>
    <p:sldId id="301" r:id="rId3"/>
    <p:sldId id="299" r:id="rId4"/>
    <p:sldId id="320" r:id="rId5"/>
    <p:sldId id="321" r:id="rId6"/>
    <p:sldId id="322" r:id="rId7"/>
    <p:sldId id="263" r:id="rId8"/>
    <p:sldId id="324" r:id="rId9"/>
    <p:sldId id="325" r:id="rId10"/>
    <p:sldId id="326" r:id="rId11"/>
    <p:sldId id="328" r:id="rId12"/>
    <p:sldId id="327" r:id="rId13"/>
    <p:sldId id="323" r:id="rId14"/>
    <p:sldId id="329" r:id="rId15"/>
    <p:sldId id="330" r:id="rId16"/>
    <p:sldId id="331" r:id="rId17"/>
    <p:sldId id="364" r:id="rId18"/>
    <p:sldId id="332" r:id="rId19"/>
    <p:sldId id="370" r:id="rId20"/>
    <p:sldId id="366" r:id="rId21"/>
    <p:sldId id="369" r:id="rId22"/>
    <p:sldId id="368" r:id="rId23"/>
    <p:sldId id="367" r:id="rId24"/>
    <p:sldId id="363" r:id="rId25"/>
    <p:sldId id="371" r:id="rId26"/>
    <p:sldId id="335" r:id="rId27"/>
    <p:sldId id="336" r:id="rId28"/>
    <p:sldId id="337" r:id="rId29"/>
    <p:sldId id="338" r:id="rId30"/>
    <p:sldId id="339" r:id="rId31"/>
    <p:sldId id="340" r:id="rId32"/>
    <p:sldId id="341" r:id="rId33"/>
    <p:sldId id="342" r:id="rId34"/>
    <p:sldId id="343" r:id="rId35"/>
    <p:sldId id="344" r:id="rId36"/>
    <p:sldId id="345" r:id="rId37"/>
    <p:sldId id="346" r:id="rId38"/>
    <p:sldId id="347" r:id="rId39"/>
    <p:sldId id="348" r:id="rId40"/>
    <p:sldId id="349" r:id="rId41"/>
    <p:sldId id="350" r:id="rId42"/>
    <p:sldId id="359" r:id="rId43"/>
    <p:sldId id="351" r:id="rId44"/>
    <p:sldId id="353" r:id="rId45"/>
    <p:sldId id="352" r:id="rId46"/>
    <p:sldId id="354" r:id="rId47"/>
    <p:sldId id="355" r:id="rId48"/>
    <p:sldId id="356" r:id="rId49"/>
    <p:sldId id="357" r:id="rId50"/>
    <p:sldId id="358" r:id="rId51"/>
    <p:sldId id="360" r:id="rId52"/>
    <p:sldId id="361" r:id="rId53"/>
    <p:sldId id="362"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FC2786-F008-0EB2-D9A8-1F12EEA6CE5B}" name="Wendy Parrett" initials="WP" userId="S::wendy.parrett@mdc.mo.gov::e75cd84c-1935-4997-9548-8fd9dced76a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90F291-8BCB-A656-20F6-70CC43B5C335}" v="1" dt="2025-07-17T18:08:59.945"/>
    <p1510:client id="{9E810324-49D3-6DE2-4B53-4D1E69EF5357}" v="240" dt="2025-07-18T13:53:28.008"/>
    <p1510:client id="{F7DA50E3-FC75-B25B-720B-611A3FE9F550}" v="35" dt="2025-07-18T13:49:42.1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61" Type="http://schemas.microsoft.com/office/2018/10/relationships/authors" Targe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06D04B-C582-423C-A375-3780414DFD7A}" type="datetimeFigureOut">
              <a:rPr lang="en-US" smtClean="0"/>
              <a:t>7/18/2025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E4AC23-FD99-47C9-B54A-48FD569B0B48}" type="slidenum">
              <a:rPr lang="en-US" smtClean="0"/>
              <a:t>‹#›</a:t>
            </a:fld>
            <a:endParaRPr lang="en-US"/>
          </a:p>
        </p:txBody>
      </p:sp>
    </p:spTree>
    <p:extLst>
      <p:ext uri="{BB962C8B-B14F-4D97-AF65-F5344CB8AC3E}">
        <p14:creationId xmlns:p14="http://schemas.microsoft.com/office/powerpoint/2010/main" val="1422538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61DEC-EEE5-BA18-231D-5214A95F35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4F9006-F413-A364-544A-2CB974419D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576CED-7937-41AB-F675-F9B8D1CD2A6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9E275F6-0F04-1486-9510-B13BE3BC43C6}"/>
              </a:ext>
            </a:extLst>
          </p:cNvPr>
          <p:cNvSpPr>
            <a:spLocks noGrp="1"/>
          </p:cNvSpPr>
          <p:nvPr>
            <p:ph type="sldNum" sz="quarter" idx="5"/>
          </p:nvPr>
        </p:nvSpPr>
        <p:spPr/>
        <p:txBody>
          <a:bodyPr/>
          <a:lstStyle/>
          <a:p>
            <a:fld id="{F7C19E1B-9841-4947-956E-4E7489943B16}" type="slidenum">
              <a:rPr lang="en-US" smtClean="0"/>
              <a:t>2</a:t>
            </a:fld>
            <a:endParaRPr lang="en-US"/>
          </a:p>
        </p:txBody>
      </p:sp>
    </p:spTree>
    <p:extLst>
      <p:ext uri="{BB962C8B-B14F-4D97-AF65-F5344CB8AC3E}">
        <p14:creationId xmlns:p14="http://schemas.microsoft.com/office/powerpoint/2010/main" val="4182936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1A338-C404-FFDA-6DF0-9E3EBB2CB9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84A7AF-4083-9C97-8EE0-A852DA537F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704A21-F89B-A810-1197-25C4902CAA47}"/>
              </a:ext>
            </a:extLst>
          </p:cNvPr>
          <p:cNvSpPr>
            <a:spLocks noGrp="1"/>
          </p:cNvSpPr>
          <p:nvPr>
            <p:ph type="body" idx="1"/>
          </p:nvPr>
        </p:nvSpPr>
        <p:spPr/>
        <p:txBody>
          <a:bodyPr/>
          <a:lstStyle/>
          <a:p>
            <a:endParaRPr lang="en-US"/>
          </a:p>
          <a:p>
            <a:r>
              <a:rPr lang="en-US"/>
              <a:t>List student suggestions on the board and begin creating a evaluation tool using those suggestions (stays together, keeps the bear hidden, keeps out bad weather, etc.) Students should also use their observation skills to see which dens hid the bear the best and which den was the strongest (most sturdy).</a:t>
            </a:r>
          </a:p>
        </p:txBody>
      </p:sp>
      <p:sp>
        <p:nvSpPr>
          <p:cNvPr id="4" name="Slide Number Placeholder 3">
            <a:extLst>
              <a:ext uri="{FF2B5EF4-FFF2-40B4-BE49-F238E27FC236}">
                <a16:creationId xmlns:a16="http://schemas.microsoft.com/office/drawing/2014/main" id="{FE39CE17-7673-55C7-4B88-9AD17E2799A0}"/>
              </a:ext>
            </a:extLst>
          </p:cNvPr>
          <p:cNvSpPr>
            <a:spLocks noGrp="1"/>
          </p:cNvSpPr>
          <p:nvPr>
            <p:ph type="sldNum" sz="quarter" idx="5"/>
          </p:nvPr>
        </p:nvSpPr>
        <p:spPr/>
        <p:txBody>
          <a:bodyPr/>
          <a:lstStyle/>
          <a:p>
            <a:fld id="{F7C19E1B-9841-4947-956E-4E7489943B16}" type="slidenum">
              <a:rPr lang="en-US" smtClean="0"/>
              <a:t>11</a:t>
            </a:fld>
            <a:endParaRPr lang="en-US"/>
          </a:p>
        </p:txBody>
      </p:sp>
    </p:spTree>
    <p:extLst>
      <p:ext uri="{BB962C8B-B14F-4D97-AF65-F5344CB8AC3E}">
        <p14:creationId xmlns:p14="http://schemas.microsoft.com/office/powerpoint/2010/main" val="3045708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923E0-726C-0452-C2DD-665891C27C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B55A7D-3916-601A-A426-F5A7958E63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45B1A0-78C6-AB6C-E84D-D3BEAB0FD8B2}"/>
              </a:ext>
            </a:extLst>
          </p:cNvPr>
          <p:cNvSpPr>
            <a:spLocks noGrp="1"/>
          </p:cNvSpPr>
          <p:nvPr>
            <p:ph type="body" idx="1"/>
          </p:nvPr>
        </p:nvSpPr>
        <p:spPr/>
        <p:txBody>
          <a:bodyPr/>
          <a:lstStyle/>
          <a:p>
            <a:r>
              <a:rPr lang="en-US"/>
              <a:t>Students should work in small groups to create a den model for their bear puppets. </a:t>
            </a:r>
          </a:p>
        </p:txBody>
      </p:sp>
      <p:sp>
        <p:nvSpPr>
          <p:cNvPr id="4" name="Slide Number Placeholder 3">
            <a:extLst>
              <a:ext uri="{FF2B5EF4-FFF2-40B4-BE49-F238E27FC236}">
                <a16:creationId xmlns:a16="http://schemas.microsoft.com/office/drawing/2014/main" id="{4BF4B50C-6203-A5D6-6A7C-D6EBBE250577}"/>
              </a:ext>
            </a:extLst>
          </p:cNvPr>
          <p:cNvSpPr>
            <a:spLocks noGrp="1"/>
          </p:cNvSpPr>
          <p:nvPr>
            <p:ph type="sldNum" sz="quarter" idx="5"/>
          </p:nvPr>
        </p:nvSpPr>
        <p:spPr/>
        <p:txBody>
          <a:bodyPr/>
          <a:lstStyle/>
          <a:p>
            <a:fld id="{F7C19E1B-9841-4947-956E-4E7489943B16}" type="slidenum">
              <a:rPr lang="en-US" smtClean="0"/>
              <a:t>12</a:t>
            </a:fld>
            <a:endParaRPr lang="en-US"/>
          </a:p>
        </p:txBody>
      </p:sp>
    </p:spTree>
    <p:extLst>
      <p:ext uri="{BB962C8B-B14F-4D97-AF65-F5344CB8AC3E}">
        <p14:creationId xmlns:p14="http://schemas.microsoft.com/office/powerpoint/2010/main" val="486653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555E6-B8C5-9245-8213-6BFD6A4D51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DC25BB-07F7-F65C-01CD-B3A9508737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07C872-1F5E-CDCC-B0C3-2074BC342F9F}"/>
              </a:ext>
            </a:extLst>
          </p:cNvPr>
          <p:cNvSpPr>
            <a:spLocks noGrp="1"/>
          </p:cNvSpPr>
          <p:nvPr>
            <p:ph type="body" idx="1"/>
          </p:nvPr>
        </p:nvSpPr>
        <p:spPr/>
        <p:txBody>
          <a:bodyPr/>
          <a:lstStyle/>
          <a:p>
            <a:r>
              <a:rPr lang="en-US"/>
              <a:t>Go outside for students to make their first bear den. When they are done with their first prototype, have students do a gallery walk to look at other students’ dens. The gallery walk consists of one or two students staying with the group’s den to explain their reason for building and shaping their bear den model and to answer questions. The other group member(s) will go to one or two other dens to ask questions and learn about the other dens. </a:t>
            </a:r>
          </a:p>
        </p:txBody>
      </p:sp>
      <p:sp>
        <p:nvSpPr>
          <p:cNvPr id="4" name="Slide Number Placeholder 3">
            <a:extLst>
              <a:ext uri="{FF2B5EF4-FFF2-40B4-BE49-F238E27FC236}">
                <a16:creationId xmlns:a16="http://schemas.microsoft.com/office/drawing/2014/main" id="{109C6B4E-167B-0A2D-C388-14238D6A9C1D}"/>
              </a:ext>
            </a:extLst>
          </p:cNvPr>
          <p:cNvSpPr>
            <a:spLocks noGrp="1"/>
          </p:cNvSpPr>
          <p:nvPr>
            <p:ph type="sldNum" sz="quarter" idx="5"/>
          </p:nvPr>
        </p:nvSpPr>
        <p:spPr/>
        <p:txBody>
          <a:bodyPr/>
          <a:lstStyle/>
          <a:p>
            <a:fld id="{F7C19E1B-9841-4947-956E-4E7489943B16}" type="slidenum">
              <a:rPr lang="en-US" smtClean="0"/>
              <a:t>13</a:t>
            </a:fld>
            <a:endParaRPr lang="en-US"/>
          </a:p>
        </p:txBody>
      </p:sp>
    </p:spTree>
    <p:extLst>
      <p:ext uri="{BB962C8B-B14F-4D97-AF65-F5344CB8AC3E}">
        <p14:creationId xmlns:p14="http://schemas.microsoft.com/office/powerpoint/2010/main" val="1768812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22217-68E2-6401-CF73-00E57A2C03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D05289-22D0-9CA1-A5A0-3E4258CA40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7B243B-0FCF-4EC8-A29C-0E443F5B30A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20D8DF2-37E3-852B-519F-FCD3DF2357F3}"/>
              </a:ext>
            </a:extLst>
          </p:cNvPr>
          <p:cNvSpPr>
            <a:spLocks noGrp="1"/>
          </p:cNvSpPr>
          <p:nvPr>
            <p:ph type="sldNum" sz="quarter" idx="5"/>
          </p:nvPr>
        </p:nvSpPr>
        <p:spPr/>
        <p:txBody>
          <a:bodyPr/>
          <a:lstStyle/>
          <a:p>
            <a:fld id="{F7C19E1B-9841-4947-956E-4E7489943B16}" type="slidenum">
              <a:rPr lang="en-US" smtClean="0"/>
              <a:t>14</a:t>
            </a:fld>
            <a:endParaRPr lang="en-US"/>
          </a:p>
        </p:txBody>
      </p:sp>
    </p:spTree>
    <p:extLst>
      <p:ext uri="{BB962C8B-B14F-4D97-AF65-F5344CB8AC3E}">
        <p14:creationId xmlns:p14="http://schemas.microsoft.com/office/powerpoint/2010/main" val="1488326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EBDF5-7689-0E3F-BB41-3EC7D88D5F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0C1307-3C56-3005-3AB9-6111A221F8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708FD1-AE7D-3442-7F33-56BAD3F8F897}"/>
              </a:ext>
            </a:extLst>
          </p:cNvPr>
          <p:cNvSpPr>
            <a:spLocks noGrp="1"/>
          </p:cNvSpPr>
          <p:nvPr>
            <p:ph type="body" idx="1"/>
          </p:nvPr>
        </p:nvSpPr>
        <p:spPr/>
        <p:txBody>
          <a:bodyPr/>
          <a:lstStyle/>
          <a:p>
            <a:r>
              <a:rPr lang="en-US"/>
              <a:t>Let’s test our criteria. Take a paper plate and wave it to make wind. </a:t>
            </a:r>
          </a:p>
        </p:txBody>
      </p:sp>
      <p:sp>
        <p:nvSpPr>
          <p:cNvPr id="4" name="Slide Number Placeholder 3">
            <a:extLst>
              <a:ext uri="{FF2B5EF4-FFF2-40B4-BE49-F238E27FC236}">
                <a16:creationId xmlns:a16="http://schemas.microsoft.com/office/drawing/2014/main" id="{C350FCF7-D058-E69A-C472-1E96215B527D}"/>
              </a:ext>
            </a:extLst>
          </p:cNvPr>
          <p:cNvSpPr>
            <a:spLocks noGrp="1"/>
          </p:cNvSpPr>
          <p:nvPr>
            <p:ph type="sldNum" sz="quarter" idx="5"/>
          </p:nvPr>
        </p:nvSpPr>
        <p:spPr/>
        <p:txBody>
          <a:bodyPr/>
          <a:lstStyle/>
          <a:p>
            <a:fld id="{F7C19E1B-9841-4947-956E-4E7489943B16}" type="slidenum">
              <a:rPr lang="en-US" smtClean="0"/>
              <a:t>15</a:t>
            </a:fld>
            <a:endParaRPr lang="en-US"/>
          </a:p>
        </p:txBody>
      </p:sp>
    </p:spTree>
    <p:extLst>
      <p:ext uri="{BB962C8B-B14F-4D97-AF65-F5344CB8AC3E}">
        <p14:creationId xmlns:p14="http://schemas.microsoft.com/office/powerpoint/2010/main" val="2118293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0DC3E-E9F1-35CC-30DA-F94E158198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6A96A6-E4BC-9284-5230-A27CF9746E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DA50DD-C036-3465-7E9E-916BC045F079}"/>
              </a:ext>
            </a:extLst>
          </p:cNvPr>
          <p:cNvSpPr>
            <a:spLocks noGrp="1"/>
          </p:cNvSpPr>
          <p:nvPr>
            <p:ph type="body" idx="1"/>
          </p:nvPr>
        </p:nvSpPr>
        <p:spPr/>
        <p:txBody>
          <a:bodyPr/>
          <a:lstStyle/>
          <a:p>
            <a:r>
              <a:rPr lang="en-US"/>
              <a:t>Use a mister or spray bottle. Spray water over the den. To represent snow, use shredded paper or leaves or flour, and sprinkle over the bear den.</a:t>
            </a:r>
          </a:p>
        </p:txBody>
      </p:sp>
      <p:sp>
        <p:nvSpPr>
          <p:cNvPr id="4" name="Slide Number Placeholder 3">
            <a:extLst>
              <a:ext uri="{FF2B5EF4-FFF2-40B4-BE49-F238E27FC236}">
                <a16:creationId xmlns:a16="http://schemas.microsoft.com/office/drawing/2014/main" id="{2373AD1A-21F1-80AF-EF13-E0BC4F84C628}"/>
              </a:ext>
            </a:extLst>
          </p:cNvPr>
          <p:cNvSpPr>
            <a:spLocks noGrp="1"/>
          </p:cNvSpPr>
          <p:nvPr>
            <p:ph type="sldNum" sz="quarter" idx="5"/>
          </p:nvPr>
        </p:nvSpPr>
        <p:spPr/>
        <p:txBody>
          <a:bodyPr/>
          <a:lstStyle/>
          <a:p>
            <a:fld id="{F7C19E1B-9841-4947-956E-4E7489943B16}" type="slidenum">
              <a:rPr lang="en-US" smtClean="0"/>
              <a:t>16</a:t>
            </a:fld>
            <a:endParaRPr lang="en-US"/>
          </a:p>
        </p:txBody>
      </p:sp>
    </p:spTree>
    <p:extLst>
      <p:ext uri="{BB962C8B-B14F-4D97-AF65-F5344CB8AC3E}">
        <p14:creationId xmlns:p14="http://schemas.microsoft.com/office/powerpoint/2010/main" val="1502026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43A33-BF36-210B-65D3-371561348B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A1AAA3-49C9-EE8C-9C42-2617FE192B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7B0F36-F45B-ACDF-83B7-121327622FD7}"/>
              </a:ext>
            </a:extLst>
          </p:cNvPr>
          <p:cNvSpPr>
            <a:spLocks noGrp="1"/>
          </p:cNvSpPr>
          <p:nvPr>
            <p:ph type="body" idx="1"/>
          </p:nvPr>
        </p:nvSpPr>
        <p:spPr/>
        <p:txBody>
          <a:bodyPr/>
          <a:lstStyle/>
          <a:p>
            <a:r>
              <a:rPr lang="en-US"/>
              <a:t>Using flour or potato flakes, sprinkle some flour or flakes over the den. To represent snow, use shredded paper or leaves or flour, and sprinkle over the bear den.</a:t>
            </a:r>
          </a:p>
        </p:txBody>
      </p:sp>
      <p:sp>
        <p:nvSpPr>
          <p:cNvPr id="4" name="Slide Number Placeholder 3">
            <a:extLst>
              <a:ext uri="{FF2B5EF4-FFF2-40B4-BE49-F238E27FC236}">
                <a16:creationId xmlns:a16="http://schemas.microsoft.com/office/drawing/2014/main" id="{303E8797-B810-2C09-606E-90403EDE0768}"/>
              </a:ext>
            </a:extLst>
          </p:cNvPr>
          <p:cNvSpPr>
            <a:spLocks noGrp="1"/>
          </p:cNvSpPr>
          <p:nvPr>
            <p:ph type="sldNum" sz="quarter" idx="5"/>
          </p:nvPr>
        </p:nvSpPr>
        <p:spPr/>
        <p:txBody>
          <a:bodyPr/>
          <a:lstStyle/>
          <a:p>
            <a:fld id="{F7C19E1B-9841-4947-956E-4E7489943B16}" type="slidenum">
              <a:rPr lang="en-US" smtClean="0"/>
              <a:t>17</a:t>
            </a:fld>
            <a:endParaRPr lang="en-US"/>
          </a:p>
        </p:txBody>
      </p:sp>
    </p:spTree>
    <p:extLst>
      <p:ext uri="{BB962C8B-B14F-4D97-AF65-F5344CB8AC3E}">
        <p14:creationId xmlns:p14="http://schemas.microsoft.com/office/powerpoint/2010/main" val="3870251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9E10B-A21C-E292-5E7C-1F79A7E8AB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EE8A3-3B45-98DB-9627-A693A4D5B3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0C8686-8E89-D574-2246-BBAB9E03B0A8}"/>
              </a:ext>
            </a:extLst>
          </p:cNvPr>
          <p:cNvSpPr>
            <a:spLocks noGrp="1"/>
          </p:cNvSpPr>
          <p:nvPr>
            <p:ph type="body" idx="1"/>
          </p:nvPr>
        </p:nvSpPr>
        <p:spPr/>
        <p:txBody>
          <a:bodyPr/>
          <a:lstStyle/>
          <a:p>
            <a:r>
              <a:rPr lang="en-US"/>
              <a:t>After the first test is done, ask students: What was one strength of your design? What is one weakness?</a:t>
            </a:r>
          </a:p>
          <a:p>
            <a:endParaRPr lang="en-US"/>
          </a:p>
          <a:p>
            <a:r>
              <a:rPr lang="en-US"/>
              <a:t>Allow students time to modify their bear den again for a second test. Ask the same questions again.</a:t>
            </a:r>
          </a:p>
        </p:txBody>
      </p:sp>
      <p:sp>
        <p:nvSpPr>
          <p:cNvPr id="4" name="Slide Number Placeholder 3">
            <a:extLst>
              <a:ext uri="{FF2B5EF4-FFF2-40B4-BE49-F238E27FC236}">
                <a16:creationId xmlns:a16="http://schemas.microsoft.com/office/drawing/2014/main" id="{C8DD8640-005A-3216-5BE5-61322F593264}"/>
              </a:ext>
            </a:extLst>
          </p:cNvPr>
          <p:cNvSpPr>
            <a:spLocks noGrp="1"/>
          </p:cNvSpPr>
          <p:nvPr>
            <p:ph type="sldNum" sz="quarter" idx="5"/>
          </p:nvPr>
        </p:nvSpPr>
        <p:spPr/>
        <p:txBody>
          <a:bodyPr/>
          <a:lstStyle/>
          <a:p>
            <a:fld id="{F7C19E1B-9841-4947-956E-4E7489943B16}" type="slidenum">
              <a:rPr lang="en-US" smtClean="0"/>
              <a:t>18</a:t>
            </a:fld>
            <a:endParaRPr lang="en-US"/>
          </a:p>
        </p:txBody>
      </p:sp>
    </p:spTree>
    <p:extLst>
      <p:ext uri="{BB962C8B-B14F-4D97-AF65-F5344CB8AC3E}">
        <p14:creationId xmlns:p14="http://schemas.microsoft.com/office/powerpoint/2010/main" val="7420811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A02A7-BAA3-1A2E-5F2D-6187592898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887075-7DC7-0E03-61A4-A6DC560BD5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8E685C-1232-C375-4F2C-D0DF0609F620}"/>
              </a:ext>
            </a:extLst>
          </p:cNvPr>
          <p:cNvSpPr>
            <a:spLocks noGrp="1"/>
          </p:cNvSpPr>
          <p:nvPr>
            <p:ph type="body" idx="1"/>
          </p:nvPr>
        </p:nvSpPr>
        <p:spPr/>
        <p:txBody>
          <a:bodyPr/>
          <a:lstStyle/>
          <a:p>
            <a:r>
              <a:rPr lang="en-US"/>
              <a:t>After the first test is done, ask students: What was one strength of your design? What is one weakness?</a:t>
            </a:r>
          </a:p>
          <a:p>
            <a:endParaRPr lang="en-US"/>
          </a:p>
          <a:p>
            <a:r>
              <a:rPr lang="en-US"/>
              <a:t>Allow students time to modify their bear den again for a second test. Ask the same questions again.</a:t>
            </a:r>
          </a:p>
        </p:txBody>
      </p:sp>
      <p:sp>
        <p:nvSpPr>
          <p:cNvPr id="4" name="Slide Number Placeholder 3">
            <a:extLst>
              <a:ext uri="{FF2B5EF4-FFF2-40B4-BE49-F238E27FC236}">
                <a16:creationId xmlns:a16="http://schemas.microsoft.com/office/drawing/2014/main" id="{5C81AB91-D5B6-0142-36DF-E7779B18CBB9}"/>
              </a:ext>
            </a:extLst>
          </p:cNvPr>
          <p:cNvSpPr>
            <a:spLocks noGrp="1"/>
          </p:cNvSpPr>
          <p:nvPr>
            <p:ph type="sldNum" sz="quarter" idx="5"/>
          </p:nvPr>
        </p:nvSpPr>
        <p:spPr/>
        <p:txBody>
          <a:bodyPr/>
          <a:lstStyle/>
          <a:p>
            <a:fld id="{F7C19E1B-9841-4947-956E-4E7489943B16}" type="slidenum">
              <a:rPr lang="en-US" smtClean="0"/>
              <a:t>19</a:t>
            </a:fld>
            <a:endParaRPr lang="en-US"/>
          </a:p>
        </p:txBody>
      </p:sp>
    </p:spTree>
    <p:extLst>
      <p:ext uri="{BB962C8B-B14F-4D97-AF65-F5344CB8AC3E}">
        <p14:creationId xmlns:p14="http://schemas.microsoft.com/office/powerpoint/2010/main" val="3106116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33368-8F7A-99A0-513D-12A479867F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D951D5-015D-BCDF-F106-6302AA7AAC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0D414A-EFDC-BC2A-425C-D9D015774872}"/>
              </a:ext>
            </a:extLst>
          </p:cNvPr>
          <p:cNvSpPr>
            <a:spLocks noGrp="1"/>
          </p:cNvSpPr>
          <p:nvPr>
            <p:ph type="body" idx="1"/>
          </p:nvPr>
        </p:nvSpPr>
        <p:spPr/>
        <p:txBody>
          <a:bodyPr/>
          <a:lstStyle/>
          <a:p>
            <a:r>
              <a:rPr lang="en-US"/>
              <a:t>Allow students time to modify their bear den again for a second test. Ask the same questions again.</a:t>
            </a:r>
          </a:p>
        </p:txBody>
      </p:sp>
      <p:sp>
        <p:nvSpPr>
          <p:cNvPr id="4" name="Slide Number Placeholder 3">
            <a:extLst>
              <a:ext uri="{FF2B5EF4-FFF2-40B4-BE49-F238E27FC236}">
                <a16:creationId xmlns:a16="http://schemas.microsoft.com/office/drawing/2014/main" id="{D4E2EDDB-2E01-47D4-9BBA-A8BB555B2AA3}"/>
              </a:ext>
            </a:extLst>
          </p:cNvPr>
          <p:cNvSpPr>
            <a:spLocks noGrp="1"/>
          </p:cNvSpPr>
          <p:nvPr>
            <p:ph type="sldNum" sz="quarter" idx="5"/>
          </p:nvPr>
        </p:nvSpPr>
        <p:spPr/>
        <p:txBody>
          <a:bodyPr/>
          <a:lstStyle/>
          <a:p>
            <a:fld id="{F7C19E1B-9841-4947-956E-4E7489943B16}" type="slidenum">
              <a:rPr lang="en-US" smtClean="0"/>
              <a:t>20</a:t>
            </a:fld>
            <a:endParaRPr lang="en-US"/>
          </a:p>
        </p:txBody>
      </p:sp>
    </p:spTree>
    <p:extLst>
      <p:ext uri="{BB962C8B-B14F-4D97-AF65-F5344CB8AC3E}">
        <p14:creationId xmlns:p14="http://schemas.microsoft.com/office/powerpoint/2010/main" val="4255044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0853D-B36E-5DE9-4B7B-84985C8572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ABD8C6-5127-4BD3-426E-259F305ADC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0A0C1C-8157-D42A-E4CE-EB1A42ACB92C}"/>
              </a:ext>
            </a:extLst>
          </p:cNvPr>
          <p:cNvSpPr>
            <a:spLocks noGrp="1"/>
          </p:cNvSpPr>
          <p:nvPr>
            <p:ph type="body" idx="1"/>
          </p:nvPr>
        </p:nvSpPr>
        <p:spPr/>
        <p:txBody>
          <a:bodyPr/>
          <a:lstStyle/>
          <a:p>
            <a:r>
              <a:rPr lang="en-US"/>
              <a:t>Prepare and display your </a:t>
            </a:r>
            <a:r>
              <a:rPr lang="en-US" b="1" err="1"/>
              <a:t>Noticings</a:t>
            </a:r>
            <a:r>
              <a:rPr lang="en-US" b="1"/>
              <a:t> and Wonderings Chart </a:t>
            </a:r>
            <a:r>
              <a:rPr lang="en-US"/>
              <a:t>for this lesson. Add student observations and/or questions to the chart as the lesson proceeds in reference to the phenomenon studied.</a:t>
            </a:r>
          </a:p>
        </p:txBody>
      </p:sp>
      <p:sp>
        <p:nvSpPr>
          <p:cNvPr id="4" name="Slide Number Placeholder 3">
            <a:extLst>
              <a:ext uri="{FF2B5EF4-FFF2-40B4-BE49-F238E27FC236}">
                <a16:creationId xmlns:a16="http://schemas.microsoft.com/office/drawing/2014/main" id="{BB934D3B-D08A-C685-455A-740C2D66E5CC}"/>
              </a:ext>
            </a:extLst>
          </p:cNvPr>
          <p:cNvSpPr>
            <a:spLocks noGrp="1"/>
          </p:cNvSpPr>
          <p:nvPr>
            <p:ph type="sldNum" sz="quarter" idx="5"/>
          </p:nvPr>
        </p:nvSpPr>
        <p:spPr/>
        <p:txBody>
          <a:bodyPr/>
          <a:lstStyle/>
          <a:p>
            <a:fld id="{F7C19E1B-9841-4947-956E-4E7489943B16}" type="slidenum">
              <a:rPr lang="en-US" smtClean="0"/>
              <a:t>3</a:t>
            </a:fld>
            <a:endParaRPr lang="en-US"/>
          </a:p>
        </p:txBody>
      </p:sp>
    </p:spTree>
    <p:extLst>
      <p:ext uri="{BB962C8B-B14F-4D97-AF65-F5344CB8AC3E}">
        <p14:creationId xmlns:p14="http://schemas.microsoft.com/office/powerpoint/2010/main" val="2760524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9EBA1-FD50-6DC7-8014-473C9E2E43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850B18-919B-35F7-285B-4B2BCF1F69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F3553B-0A4D-3BC1-7081-486BDE3B7DD5}"/>
              </a:ext>
            </a:extLst>
          </p:cNvPr>
          <p:cNvSpPr>
            <a:spLocks noGrp="1"/>
          </p:cNvSpPr>
          <p:nvPr>
            <p:ph type="body" idx="1"/>
          </p:nvPr>
        </p:nvSpPr>
        <p:spPr/>
        <p:txBody>
          <a:bodyPr/>
          <a:lstStyle/>
          <a:p>
            <a:r>
              <a:rPr lang="en-US"/>
              <a:t>Let’s test our criteria. Take a paper plate and wave it to make wind. </a:t>
            </a:r>
          </a:p>
        </p:txBody>
      </p:sp>
      <p:sp>
        <p:nvSpPr>
          <p:cNvPr id="4" name="Slide Number Placeholder 3">
            <a:extLst>
              <a:ext uri="{FF2B5EF4-FFF2-40B4-BE49-F238E27FC236}">
                <a16:creationId xmlns:a16="http://schemas.microsoft.com/office/drawing/2014/main" id="{94E9E47A-CF86-6640-4DBC-85C37601EE85}"/>
              </a:ext>
            </a:extLst>
          </p:cNvPr>
          <p:cNvSpPr>
            <a:spLocks noGrp="1"/>
          </p:cNvSpPr>
          <p:nvPr>
            <p:ph type="sldNum" sz="quarter" idx="5"/>
          </p:nvPr>
        </p:nvSpPr>
        <p:spPr/>
        <p:txBody>
          <a:bodyPr/>
          <a:lstStyle/>
          <a:p>
            <a:fld id="{F7C19E1B-9841-4947-956E-4E7489943B16}" type="slidenum">
              <a:rPr lang="en-US" smtClean="0"/>
              <a:t>21</a:t>
            </a:fld>
            <a:endParaRPr lang="en-US"/>
          </a:p>
        </p:txBody>
      </p:sp>
    </p:spTree>
    <p:extLst>
      <p:ext uri="{BB962C8B-B14F-4D97-AF65-F5344CB8AC3E}">
        <p14:creationId xmlns:p14="http://schemas.microsoft.com/office/powerpoint/2010/main" val="19315251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1A290-1B13-51C9-22FB-31C92D4142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9A63C0-EADA-0199-E645-51BCF83584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1CCC10-AF5C-5295-10B3-FD1232C78579}"/>
              </a:ext>
            </a:extLst>
          </p:cNvPr>
          <p:cNvSpPr>
            <a:spLocks noGrp="1"/>
          </p:cNvSpPr>
          <p:nvPr>
            <p:ph type="body" idx="1"/>
          </p:nvPr>
        </p:nvSpPr>
        <p:spPr/>
        <p:txBody>
          <a:bodyPr/>
          <a:lstStyle/>
          <a:p>
            <a:r>
              <a:rPr lang="en-US"/>
              <a:t>Use a mister or spray bottle. Spray water over the den. To represent snow, use shredded paper or leaves or flour, and sprinkle over the bear den.</a:t>
            </a:r>
          </a:p>
        </p:txBody>
      </p:sp>
      <p:sp>
        <p:nvSpPr>
          <p:cNvPr id="4" name="Slide Number Placeholder 3">
            <a:extLst>
              <a:ext uri="{FF2B5EF4-FFF2-40B4-BE49-F238E27FC236}">
                <a16:creationId xmlns:a16="http://schemas.microsoft.com/office/drawing/2014/main" id="{66918A25-FA61-52CF-84EA-C6D4BAD1D153}"/>
              </a:ext>
            </a:extLst>
          </p:cNvPr>
          <p:cNvSpPr>
            <a:spLocks noGrp="1"/>
          </p:cNvSpPr>
          <p:nvPr>
            <p:ph type="sldNum" sz="quarter" idx="5"/>
          </p:nvPr>
        </p:nvSpPr>
        <p:spPr/>
        <p:txBody>
          <a:bodyPr/>
          <a:lstStyle/>
          <a:p>
            <a:fld id="{F7C19E1B-9841-4947-956E-4E7489943B16}" type="slidenum">
              <a:rPr lang="en-US" smtClean="0"/>
              <a:t>22</a:t>
            </a:fld>
            <a:endParaRPr lang="en-US"/>
          </a:p>
        </p:txBody>
      </p:sp>
    </p:spTree>
    <p:extLst>
      <p:ext uri="{BB962C8B-B14F-4D97-AF65-F5344CB8AC3E}">
        <p14:creationId xmlns:p14="http://schemas.microsoft.com/office/powerpoint/2010/main" val="35006298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65171-B7E7-4F9A-1C22-19702370D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D6B513-C432-681E-EE5F-EAE66B3A18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EE4CF0-196A-18C5-7480-5C5132D64506}"/>
              </a:ext>
            </a:extLst>
          </p:cNvPr>
          <p:cNvSpPr>
            <a:spLocks noGrp="1"/>
          </p:cNvSpPr>
          <p:nvPr>
            <p:ph type="body" idx="1"/>
          </p:nvPr>
        </p:nvSpPr>
        <p:spPr/>
        <p:txBody>
          <a:bodyPr/>
          <a:lstStyle/>
          <a:p>
            <a:r>
              <a:rPr lang="en-US"/>
              <a:t>Using flour or potato flakes, sprinkle some flour or flakes over the den. To represent snow, use shredded paper or leaves or flour, and sprinkle over the bear den.</a:t>
            </a:r>
          </a:p>
        </p:txBody>
      </p:sp>
      <p:sp>
        <p:nvSpPr>
          <p:cNvPr id="4" name="Slide Number Placeholder 3">
            <a:extLst>
              <a:ext uri="{FF2B5EF4-FFF2-40B4-BE49-F238E27FC236}">
                <a16:creationId xmlns:a16="http://schemas.microsoft.com/office/drawing/2014/main" id="{B3B6E748-2133-EA0B-1FE8-9F90573DD4BA}"/>
              </a:ext>
            </a:extLst>
          </p:cNvPr>
          <p:cNvSpPr>
            <a:spLocks noGrp="1"/>
          </p:cNvSpPr>
          <p:nvPr>
            <p:ph type="sldNum" sz="quarter" idx="5"/>
          </p:nvPr>
        </p:nvSpPr>
        <p:spPr/>
        <p:txBody>
          <a:bodyPr/>
          <a:lstStyle/>
          <a:p>
            <a:fld id="{F7C19E1B-9841-4947-956E-4E7489943B16}" type="slidenum">
              <a:rPr lang="en-US" smtClean="0"/>
              <a:t>23</a:t>
            </a:fld>
            <a:endParaRPr lang="en-US"/>
          </a:p>
        </p:txBody>
      </p:sp>
    </p:spTree>
    <p:extLst>
      <p:ext uri="{BB962C8B-B14F-4D97-AF65-F5344CB8AC3E}">
        <p14:creationId xmlns:p14="http://schemas.microsoft.com/office/powerpoint/2010/main" val="38009042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CE506-28B6-C9D9-9B2B-3F697C12DF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BF6740-9785-0E00-6B04-14C84E7612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1CA212-BCBC-EF4F-C3E3-4210C37AB98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8EE1899-CD72-71FF-8CEE-C3E18140221E}"/>
              </a:ext>
            </a:extLst>
          </p:cNvPr>
          <p:cNvSpPr>
            <a:spLocks noGrp="1"/>
          </p:cNvSpPr>
          <p:nvPr>
            <p:ph type="sldNum" sz="quarter" idx="5"/>
          </p:nvPr>
        </p:nvSpPr>
        <p:spPr/>
        <p:txBody>
          <a:bodyPr/>
          <a:lstStyle/>
          <a:p>
            <a:fld id="{F7C19E1B-9841-4947-956E-4E7489943B16}" type="slidenum">
              <a:rPr lang="en-US" smtClean="0"/>
              <a:t>24</a:t>
            </a:fld>
            <a:endParaRPr lang="en-US"/>
          </a:p>
        </p:txBody>
      </p:sp>
    </p:spTree>
    <p:extLst>
      <p:ext uri="{BB962C8B-B14F-4D97-AF65-F5344CB8AC3E}">
        <p14:creationId xmlns:p14="http://schemas.microsoft.com/office/powerpoint/2010/main" val="4958788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97C7E-049B-08F3-1B61-8FF3691613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AC0D41-CABE-E243-0B5B-DCAB193C55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7BBAAD-BF94-1665-1C8D-B77DB45411C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BBFE074-05F9-AFE2-AF59-608849F24BCB}"/>
              </a:ext>
            </a:extLst>
          </p:cNvPr>
          <p:cNvSpPr>
            <a:spLocks noGrp="1"/>
          </p:cNvSpPr>
          <p:nvPr>
            <p:ph type="sldNum" sz="quarter" idx="5"/>
          </p:nvPr>
        </p:nvSpPr>
        <p:spPr/>
        <p:txBody>
          <a:bodyPr/>
          <a:lstStyle/>
          <a:p>
            <a:fld id="{F7C19E1B-9841-4947-956E-4E7489943B16}" type="slidenum">
              <a:rPr lang="en-US" smtClean="0"/>
              <a:t>25</a:t>
            </a:fld>
            <a:endParaRPr lang="en-US"/>
          </a:p>
        </p:txBody>
      </p:sp>
    </p:spTree>
    <p:extLst>
      <p:ext uri="{BB962C8B-B14F-4D97-AF65-F5344CB8AC3E}">
        <p14:creationId xmlns:p14="http://schemas.microsoft.com/office/powerpoint/2010/main" val="32292991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6D71D-F520-1A04-D4C7-7A181AB197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50E828-832E-9B59-66F3-1D582412E9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DE8FD1-D879-72B7-5EA2-C02987DBFDA2}"/>
              </a:ext>
            </a:extLst>
          </p:cNvPr>
          <p:cNvSpPr>
            <a:spLocks noGrp="1"/>
          </p:cNvSpPr>
          <p:nvPr>
            <p:ph type="body" idx="1"/>
          </p:nvPr>
        </p:nvSpPr>
        <p:spPr/>
        <p:txBody>
          <a:bodyPr/>
          <a:lstStyle/>
          <a:p>
            <a:r>
              <a:rPr lang="en-US"/>
              <a:t>Discuss with the class why some dens worked better than others.</a:t>
            </a:r>
          </a:p>
        </p:txBody>
      </p:sp>
      <p:sp>
        <p:nvSpPr>
          <p:cNvPr id="4" name="Slide Number Placeholder 3">
            <a:extLst>
              <a:ext uri="{FF2B5EF4-FFF2-40B4-BE49-F238E27FC236}">
                <a16:creationId xmlns:a16="http://schemas.microsoft.com/office/drawing/2014/main" id="{857C8AB0-11C0-89DB-F825-1A75528DADF4}"/>
              </a:ext>
            </a:extLst>
          </p:cNvPr>
          <p:cNvSpPr>
            <a:spLocks noGrp="1"/>
          </p:cNvSpPr>
          <p:nvPr>
            <p:ph type="sldNum" sz="quarter" idx="5"/>
          </p:nvPr>
        </p:nvSpPr>
        <p:spPr/>
        <p:txBody>
          <a:bodyPr/>
          <a:lstStyle/>
          <a:p>
            <a:fld id="{F7C19E1B-9841-4947-956E-4E7489943B16}" type="slidenum">
              <a:rPr lang="en-US" smtClean="0"/>
              <a:t>26</a:t>
            </a:fld>
            <a:endParaRPr lang="en-US"/>
          </a:p>
        </p:txBody>
      </p:sp>
    </p:spTree>
    <p:extLst>
      <p:ext uri="{BB962C8B-B14F-4D97-AF65-F5344CB8AC3E}">
        <p14:creationId xmlns:p14="http://schemas.microsoft.com/office/powerpoint/2010/main" val="457454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9DDD9-4AED-2016-04DB-F999BAE074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F41CCD-E461-2628-44C4-F30B61A0C2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7D8456-52ED-4B2B-2B56-354CDE3E9775}"/>
              </a:ext>
            </a:extLst>
          </p:cNvPr>
          <p:cNvSpPr>
            <a:spLocks noGrp="1"/>
          </p:cNvSpPr>
          <p:nvPr>
            <p:ph type="body" idx="1"/>
          </p:nvPr>
        </p:nvSpPr>
        <p:spPr/>
        <p:txBody>
          <a:bodyPr/>
          <a:lstStyle/>
          <a:p>
            <a:r>
              <a:rPr lang="en-US"/>
              <a:t>Have students open their student guide </a:t>
            </a:r>
            <a:r>
              <a:rPr lang="en-US" b="1"/>
              <a:t>Draw It! This Den for the Win! </a:t>
            </a:r>
            <a:r>
              <a:rPr lang="en-US"/>
              <a:t>on Page 67. </a:t>
            </a:r>
          </a:p>
          <a:p>
            <a:endParaRPr lang="en-US"/>
          </a:p>
          <a:p>
            <a:r>
              <a:rPr lang="en-US"/>
              <a:t>On the science notebook page, have students draw the den that was best designed to withstand the weather. Discuss class drawings and have students share which den was a win.</a:t>
            </a:r>
          </a:p>
        </p:txBody>
      </p:sp>
      <p:sp>
        <p:nvSpPr>
          <p:cNvPr id="4" name="Slide Number Placeholder 3">
            <a:extLst>
              <a:ext uri="{FF2B5EF4-FFF2-40B4-BE49-F238E27FC236}">
                <a16:creationId xmlns:a16="http://schemas.microsoft.com/office/drawing/2014/main" id="{AA5772AE-8064-A184-699C-A90B0AF8D69B}"/>
              </a:ext>
            </a:extLst>
          </p:cNvPr>
          <p:cNvSpPr>
            <a:spLocks noGrp="1"/>
          </p:cNvSpPr>
          <p:nvPr>
            <p:ph type="sldNum" sz="quarter" idx="5"/>
          </p:nvPr>
        </p:nvSpPr>
        <p:spPr/>
        <p:txBody>
          <a:bodyPr/>
          <a:lstStyle/>
          <a:p>
            <a:fld id="{F7C19E1B-9841-4947-956E-4E7489943B16}" type="slidenum">
              <a:rPr lang="en-US" smtClean="0"/>
              <a:t>27</a:t>
            </a:fld>
            <a:endParaRPr lang="en-US"/>
          </a:p>
        </p:txBody>
      </p:sp>
    </p:spTree>
    <p:extLst>
      <p:ext uri="{BB962C8B-B14F-4D97-AF65-F5344CB8AC3E}">
        <p14:creationId xmlns:p14="http://schemas.microsoft.com/office/powerpoint/2010/main" val="36814673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5D297-13D1-210C-CC31-713E5D89E9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5B250D-91DE-6B6F-7F9E-73CA6CD0EB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ED1EA8-C0C0-E20C-7E79-23782639C5F1}"/>
              </a:ext>
            </a:extLst>
          </p:cNvPr>
          <p:cNvSpPr>
            <a:spLocks noGrp="1"/>
          </p:cNvSpPr>
          <p:nvPr>
            <p:ph type="body" idx="1"/>
          </p:nvPr>
        </p:nvSpPr>
        <p:spPr/>
        <p:txBody>
          <a:bodyPr/>
          <a:lstStyle/>
          <a:p>
            <a:r>
              <a:rPr lang="en-US"/>
              <a:t>Read the </a:t>
            </a:r>
            <a:r>
              <a:rPr lang="en-US" b="1"/>
              <a:t>Read Together Bears Use Dens </a:t>
            </a:r>
            <a:r>
              <a:rPr lang="en-US"/>
              <a:t>on Page 68. Have students sign this to the tune of Frere Jacques (Are you Sleeping, Brother John?)</a:t>
            </a:r>
          </a:p>
        </p:txBody>
      </p:sp>
      <p:sp>
        <p:nvSpPr>
          <p:cNvPr id="4" name="Slide Number Placeholder 3">
            <a:extLst>
              <a:ext uri="{FF2B5EF4-FFF2-40B4-BE49-F238E27FC236}">
                <a16:creationId xmlns:a16="http://schemas.microsoft.com/office/drawing/2014/main" id="{1A8DB4C2-B641-A0BF-602E-2CD53280F0EC}"/>
              </a:ext>
            </a:extLst>
          </p:cNvPr>
          <p:cNvSpPr>
            <a:spLocks noGrp="1"/>
          </p:cNvSpPr>
          <p:nvPr>
            <p:ph type="sldNum" sz="quarter" idx="5"/>
          </p:nvPr>
        </p:nvSpPr>
        <p:spPr/>
        <p:txBody>
          <a:bodyPr/>
          <a:lstStyle/>
          <a:p>
            <a:fld id="{F7C19E1B-9841-4947-956E-4E7489943B16}" type="slidenum">
              <a:rPr lang="en-US" smtClean="0"/>
              <a:t>28</a:t>
            </a:fld>
            <a:endParaRPr lang="en-US"/>
          </a:p>
        </p:txBody>
      </p:sp>
    </p:spTree>
    <p:extLst>
      <p:ext uri="{BB962C8B-B14F-4D97-AF65-F5344CB8AC3E}">
        <p14:creationId xmlns:p14="http://schemas.microsoft.com/office/powerpoint/2010/main" val="14301109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B19FF-FC78-BB7D-2386-CA86170992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D26B8A-6D24-95FD-5D28-5355D2B4C2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472E3D-BA06-847E-13E4-A28FD63B2A8B}"/>
              </a:ext>
            </a:extLst>
          </p:cNvPr>
          <p:cNvSpPr>
            <a:spLocks noGrp="1"/>
          </p:cNvSpPr>
          <p:nvPr>
            <p:ph type="body" idx="1"/>
          </p:nvPr>
        </p:nvSpPr>
        <p:spPr/>
        <p:txBody>
          <a:bodyPr/>
          <a:lstStyle/>
          <a:p>
            <a:r>
              <a:rPr lang="en-US"/>
              <a:t>Show </a:t>
            </a:r>
            <a:r>
              <a:rPr lang="en-US" b="1"/>
              <a:t>2E Bear Dens Photo </a:t>
            </a:r>
            <a:r>
              <a:rPr lang="en-US"/>
              <a:t>to the students</a:t>
            </a:r>
          </a:p>
          <a:p>
            <a:endParaRPr lang="en-US"/>
          </a:p>
          <a:p>
            <a:r>
              <a:rPr lang="en-US"/>
              <a:t>What types of dens are bears sleeping in? What types of materials from these photos are bears using?</a:t>
            </a:r>
          </a:p>
        </p:txBody>
      </p:sp>
      <p:sp>
        <p:nvSpPr>
          <p:cNvPr id="4" name="Slide Number Placeholder 3">
            <a:extLst>
              <a:ext uri="{FF2B5EF4-FFF2-40B4-BE49-F238E27FC236}">
                <a16:creationId xmlns:a16="http://schemas.microsoft.com/office/drawing/2014/main" id="{7F1EDC8E-2EC7-4FC7-FD0B-29C410F1489A}"/>
              </a:ext>
            </a:extLst>
          </p:cNvPr>
          <p:cNvSpPr>
            <a:spLocks noGrp="1"/>
          </p:cNvSpPr>
          <p:nvPr>
            <p:ph type="sldNum" sz="quarter" idx="5"/>
          </p:nvPr>
        </p:nvSpPr>
        <p:spPr/>
        <p:txBody>
          <a:bodyPr/>
          <a:lstStyle/>
          <a:p>
            <a:fld id="{F7C19E1B-9841-4947-956E-4E7489943B16}" type="slidenum">
              <a:rPr lang="en-US" smtClean="0"/>
              <a:t>29</a:t>
            </a:fld>
            <a:endParaRPr lang="en-US"/>
          </a:p>
        </p:txBody>
      </p:sp>
    </p:spTree>
    <p:extLst>
      <p:ext uri="{BB962C8B-B14F-4D97-AF65-F5344CB8AC3E}">
        <p14:creationId xmlns:p14="http://schemas.microsoft.com/office/powerpoint/2010/main" val="14927884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DB256-6C53-60A1-8DB3-B26F3F52B5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479A62-D9AE-448A-A100-6BA3178DB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E69933-72F7-F97F-B873-6CEB13D71A1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What types of dens are bears sleeping in? What types of materials from these photos are bears using?</a:t>
            </a:r>
          </a:p>
          <a:p>
            <a:endParaRPr lang="en-US"/>
          </a:p>
        </p:txBody>
      </p:sp>
      <p:sp>
        <p:nvSpPr>
          <p:cNvPr id="4" name="Slide Number Placeholder 3">
            <a:extLst>
              <a:ext uri="{FF2B5EF4-FFF2-40B4-BE49-F238E27FC236}">
                <a16:creationId xmlns:a16="http://schemas.microsoft.com/office/drawing/2014/main" id="{AC6E732B-E778-2699-E80E-909123DF378E}"/>
              </a:ext>
            </a:extLst>
          </p:cNvPr>
          <p:cNvSpPr>
            <a:spLocks noGrp="1"/>
          </p:cNvSpPr>
          <p:nvPr>
            <p:ph type="sldNum" sz="quarter" idx="5"/>
          </p:nvPr>
        </p:nvSpPr>
        <p:spPr/>
        <p:txBody>
          <a:bodyPr/>
          <a:lstStyle/>
          <a:p>
            <a:fld id="{F7C19E1B-9841-4947-956E-4E7489943B16}" type="slidenum">
              <a:rPr lang="en-US" smtClean="0"/>
              <a:t>30</a:t>
            </a:fld>
            <a:endParaRPr lang="en-US"/>
          </a:p>
        </p:txBody>
      </p:sp>
    </p:spTree>
    <p:extLst>
      <p:ext uri="{BB962C8B-B14F-4D97-AF65-F5344CB8AC3E}">
        <p14:creationId xmlns:p14="http://schemas.microsoft.com/office/powerpoint/2010/main" val="3540669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85EA7-0E55-D9B0-B67A-F5B9B7A50E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7D3189-0CF6-B26C-1E5C-A822FD3B35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20CEAD-AB6F-9D7E-202A-3B6C435B42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3C963B0-39C9-21D7-A4FC-56479F5BBF85}"/>
              </a:ext>
            </a:extLst>
          </p:cNvPr>
          <p:cNvSpPr>
            <a:spLocks noGrp="1"/>
          </p:cNvSpPr>
          <p:nvPr>
            <p:ph type="sldNum" sz="quarter" idx="5"/>
          </p:nvPr>
        </p:nvSpPr>
        <p:spPr/>
        <p:txBody>
          <a:bodyPr/>
          <a:lstStyle/>
          <a:p>
            <a:fld id="{F7C19E1B-9841-4947-956E-4E7489943B16}" type="slidenum">
              <a:rPr lang="en-US" smtClean="0"/>
              <a:t>4</a:t>
            </a:fld>
            <a:endParaRPr lang="en-US"/>
          </a:p>
        </p:txBody>
      </p:sp>
    </p:spTree>
    <p:extLst>
      <p:ext uri="{BB962C8B-B14F-4D97-AF65-F5344CB8AC3E}">
        <p14:creationId xmlns:p14="http://schemas.microsoft.com/office/powerpoint/2010/main" val="32503765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5440C-B040-A111-CA11-B72639D20D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A840AB-DDDD-2C38-1B49-523B6CE320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AAA76F-2898-B8A6-A04E-415ECB3E47F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What types of dens are bears sleeping in? What types of materials from these photos are bears using?</a:t>
            </a:r>
          </a:p>
          <a:p>
            <a:endParaRPr lang="en-US"/>
          </a:p>
        </p:txBody>
      </p:sp>
      <p:sp>
        <p:nvSpPr>
          <p:cNvPr id="4" name="Slide Number Placeholder 3">
            <a:extLst>
              <a:ext uri="{FF2B5EF4-FFF2-40B4-BE49-F238E27FC236}">
                <a16:creationId xmlns:a16="http://schemas.microsoft.com/office/drawing/2014/main" id="{A2C2D6EE-81E6-5AED-E9BC-E0BEB48D3ECA}"/>
              </a:ext>
            </a:extLst>
          </p:cNvPr>
          <p:cNvSpPr>
            <a:spLocks noGrp="1"/>
          </p:cNvSpPr>
          <p:nvPr>
            <p:ph type="sldNum" sz="quarter" idx="5"/>
          </p:nvPr>
        </p:nvSpPr>
        <p:spPr/>
        <p:txBody>
          <a:bodyPr/>
          <a:lstStyle/>
          <a:p>
            <a:fld id="{F7C19E1B-9841-4947-956E-4E7489943B16}" type="slidenum">
              <a:rPr lang="en-US" smtClean="0"/>
              <a:t>31</a:t>
            </a:fld>
            <a:endParaRPr lang="en-US"/>
          </a:p>
        </p:txBody>
      </p:sp>
    </p:spTree>
    <p:extLst>
      <p:ext uri="{BB962C8B-B14F-4D97-AF65-F5344CB8AC3E}">
        <p14:creationId xmlns:p14="http://schemas.microsoft.com/office/powerpoint/2010/main" val="11925883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6A9C8-8720-ED65-7826-AE9AE9AE68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F3CA32-5C0F-FB75-6E25-3A55484A1E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BD8CEE-47DD-BFA6-4EF5-F5979858189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What types of dens are bears sleeping in? What types of materials from these photos are bears using?</a:t>
            </a:r>
          </a:p>
          <a:p>
            <a:endParaRPr lang="en-US"/>
          </a:p>
        </p:txBody>
      </p:sp>
      <p:sp>
        <p:nvSpPr>
          <p:cNvPr id="4" name="Slide Number Placeholder 3">
            <a:extLst>
              <a:ext uri="{FF2B5EF4-FFF2-40B4-BE49-F238E27FC236}">
                <a16:creationId xmlns:a16="http://schemas.microsoft.com/office/drawing/2014/main" id="{507FBD79-E477-CF3C-DB5E-51006B3FBF46}"/>
              </a:ext>
            </a:extLst>
          </p:cNvPr>
          <p:cNvSpPr>
            <a:spLocks noGrp="1"/>
          </p:cNvSpPr>
          <p:nvPr>
            <p:ph type="sldNum" sz="quarter" idx="5"/>
          </p:nvPr>
        </p:nvSpPr>
        <p:spPr/>
        <p:txBody>
          <a:bodyPr/>
          <a:lstStyle/>
          <a:p>
            <a:fld id="{F7C19E1B-9841-4947-956E-4E7489943B16}" type="slidenum">
              <a:rPr lang="en-US" smtClean="0"/>
              <a:t>32</a:t>
            </a:fld>
            <a:endParaRPr lang="en-US"/>
          </a:p>
        </p:txBody>
      </p:sp>
    </p:spTree>
    <p:extLst>
      <p:ext uri="{BB962C8B-B14F-4D97-AF65-F5344CB8AC3E}">
        <p14:creationId xmlns:p14="http://schemas.microsoft.com/office/powerpoint/2010/main" val="6732528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DB675-87E8-6405-8A36-36982BB698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90C986-D117-1222-A482-062263324C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03FF86-1D37-8B3E-F979-724EB21E5F9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What types of dens are bears sleeping in? What types of materials from these photos are bears using?</a:t>
            </a:r>
          </a:p>
          <a:p>
            <a:endParaRPr lang="en-US"/>
          </a:p>
        </p:txBody>
      </p:sp>
      <p:sp>
        <p:nvSpPr>
          <p:cNvPr id="4" name="Slide Number Placeholder 3">
            <a:extLst>
              <a:ext uri="{FF2B5EF4-FFF2-40B4-BE49-F238E27FC236}">
                <a16:creationId xmlns:a16="http://schemas.microsoft.com/office/drawing/2014/main" id="{298312E8-608B-AA7D-3155-E93985BCE177}"/>
              </a:ext>
            </a:extLst>
          </p:cNvPr>
          <p:cNvSpPr>
            <a:spLocks noGrp="1"/>
          </p:cNvSpPr>
          <p:nvPr>
            <p:ph type="sldNum" sz="quarter" idx="5"/>
          </p:nvPr>
        </p:nvSpPr>
        <p:spPr/>
        <p:txBody>
          <a:bodyPr/>
          <a:lstStyle/>
          <a:p>
            <a:fld id="{F7C19E1B-9841-4947-956E-4E7489943B16}" type="slidenum">
              <a:rPr lang="en-US" smtClean="0"/>
              <a:t>33</a:t>
            </a:fld>
            <a:endParaRPr lang="en-US"/>
          </a:p>
        </p:txBody>
      </p:sp>
    </p:spTree>
    <p:extLst>
      <p:ext uri="{BB962C8B-B14F-4D97-AF65-F5344CB8AC3E}">
        <p14:creationId xmlns:p14="http://schemas.microsoft.com/office/powerpoint/2010/main" val="31343744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1B7BC-CEA0-1FA4-9524-D76F1F182F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8C52D7-6382-45A1-3F32-2AA9A6505F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07FF07-4D4A-4802-1CCE-3B00BA7D9F9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What types of dens are bears sleeping in? What types of materials from these photos are bears using?</a:t>
            </a:r>
          </a:p>
          <a:p>
            <a:endParaRPr lang="en-US"/>
          </a:p>
        </p:txBody>
      </p:sp>
      <p:sp>
        <p:nvSpPr>
          <p:cNvPr id="4" name="Slide Number Placeholder 3">
            <a:extLst>
              <a:ext uri="{FF2B5EF4-FFF2-40B4-BE49-F238E27FC236}">
                <a16:creationId xmlns:a16="http://schemas.microsoft.com/office/drawing/2014/main" id="{93CBF2CA-287A-D757-141A-AF02493C0D88}"/>
              </a:ext>
            </a:extLst>
          </p:cNvPr>
          <p:cNvSpPr>
            <a:spLocks noGrp="1"/>
          </p:cNvSpPr>
          <p:nvPr>
            <p:ph type="sldNum" sz="quarter" idx="5"/>
          </p:nvPr>
        </p:nvSpPr>
        <p:spPr/>
        <p:txBody>
          <a:bodyPr/>
          <a:lstStyle/>
          <a:p>
            <a:fld id="{F7C19E1B-9841-4947-956E-4E7489943B16}" type="slidenum">
              <a:rPr lang="en-US" smtClean="0"/>
              <a:t>34</a:t>
            </a:fld>
            <a:endParaRPr lang="en-US"/>
          </a:p>
        </p:txBody>
      </p:sp>
    </p:spTree>
    <p:extLst>
      <p:ext uri="{BB962C8B-B14F-4D97-AF65-F5344CB8AC3E}">
        <p14:creationId xmlns:p14="http://schemas.microsoft.com/office/powerpoint/2010/main" val="11610335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7FA30-3C38-A0B7-91DC-1D7E765FCC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E68A0F-9F69-BC32-805D-6F8BF2276C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B9F11F-8086-C83C-BE2C-2DD166E90B2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What types of dens are bears sleeping in? What types of materials from these photos are bears using?</a:t>
            </a:r>
          </a:p>
          <a:p>
            <a:endParaRPr lang="en-US"/>
          </a:p>
        </p:txBody>
      </p:sp>
      <p:sp>
        <p:nvSpPr>
          <p:cNvPr id="4" name="Slide Number Placeholder 3">
            <a:extLst>
              <a:ext uri="{FF2B5EF4-FFF2-40B4-BE49-F238E27FC236}">
                <a16:creationId xmlns:a16="http://schemas.microsoft.com/office/drawing/2014/main" id="{4991CDD5-BC6D-99F1-6AF8-60B693B101EE}"/>
              </a:ext>
            </a:extLst>
          </p:cNvPr>
          <p:cNvSpPr>
            <a:spLocks noGrp="1"/>
          </p:cNvSpPr>
          <p:nvPr>
            <p:ph type="sldNum" sz="quarter" idx="5"/>
          </p:nvPr>
        </p:nvSpPr>
        <p:spPr/>
        <p:txBody>
          <a:bodyPr/>
          <a:lstStyle/>
          <a:p>
            <a:fld id="{F7C19E1B-9841-4947-956E-4E7489943B16}" type="slidenum">
              <a:rPr lang="en-US" smtClean="0"/>
              <a:t>35</a:t>
            </a:fld>
            <a:endParaRPr lang="en-US"/>
          </a:p>
        </p:txBody>
      </p:sp>
    </p:spTree>
    <p:extLst>
      <p:ext uri="{BB962C8B-B14F-4D97-AF65-F5344CB8AC3E}">
        <p14:creationId xmlns:p14="http://schemas.microsoft.com/office/powerpoint/2010/main" val="38049426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FD5C6-1613-BA3E-BCDA-3C397F69CB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FB9319-CB33-DDFF-5F45-A8D1A288E6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4B146D-60E1-A101-CF85-ECC76887151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4AFFD1B-32D6-7623-F6ED-B32487184FED}"/>
              </a:ext>
            </a:extLst>
          </p:cNvPr>
          <p:cNvSpPr>
            <a:spLocks noGrp="1"/>
          </p:cNvSpPr>
          <p:nvPr>
            <p:ph type="sldNum" sz="quarter" idx="5"/>
          </p:nvPr>
        </p:nvSpPr>
        <p:spPr/>
        <p:txBody>
          <a:bodyPr/>
          <a:lstStyle/>
          <a:p>
            <a:fld id="{F7C19E1B-9841-4947-956E-4E7489943B16}" type="slidenum">
              <a:rPr lang="en-US" smtClean="0"/>
              <a:t>36</a:t>
            </a:fld>
            <a:endParaRPr lang="en-US"/>
          </a:p>
        </p:txBody>
      </p:sp>
    </p:spTree>
    <p:extLst>
      <p:ext uri="{BB962C8B-B14F-4D97-AF65-F5344CB8AC3E}">
        <p14:creationId xmlns:p14="http://schemas.microsoft.com/office/powerpoint/2010/main" val="7233743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100D0-E999-D834-86E4-D672727CA3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18026D-67F7-72BA-152A-430C924A1E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3C8EC4-106B-5830-5512-9ADA172E02A6}"/>
              </a:ext>
            </a:extLst>
          </p:cNvPr>
          <p:cNvSpPr>
            <a:spLocks noGrp="1"/>
          </p:cNvSpPr>
          <p:nvPr>
            <p:ph type="body" idx="1"/>
          </p:nvPr>
        </p:nvSpPr>
        <p:spPr/>
        <p:txBody>
          <a:bodyPr/>
          <a:lstStyle/>
          <a:p>
            <a:r>
              <a:rPr lang="en-US"/>
              <a:t>Explain that bears like to use what is available, like a cave or hollowed-out tree, or even thick brush. It is a misconception that all bears sleep in caves. Some bears may den in a hollowed-out tree, earth den, blowdown tree, or even right on the ground. However, they often must change their environment to make it more suitable.</a:t>
            </a:r>
          </a:p>
        </p:txBody>
      </p:sp>
      <p:sp>
        <p:nvSpPr>
          <p:cNvPr id="4" name="Slide Number Placeholder 3">
            <a:extLst>
              <a:ext uri="{FF2B5EF4-FFF2-40B4-BE49-F238E27FC236}">
                <a16:creationId xmlns:a16="http://schemas.microsoft.com/office/drawing/2014/main" id="{55760BEE-DCBF-D0F8-C741-8DB413ED74E4}"/>
              </a:ext>
            </a:extLst>
          </p:cNvPr>
          <p:cNvSpPr>
            <a:spLocks noGrp="1"/>
          </p:cNvSpPr>
          <p:nvPr>
            <p:ph type="sldNum" sz="quarter" idx="5"/>
          </p:nvPr>
        </p:nvSpPr>
        <p:spPr/>
        <p:txBody>
          <a:bodyPr/>
          <a:lstStyle/>
          <a:p>
            <a:fld id="{F7C19E1B-9841-4947-956E-4E7489943B16}" type="slidenum">
              <a:rPr lang="en-US" smtClean="0"/>
              <a:t>37</a:t>
            </a:fld>
            <a:endParaRPr lang="en-US"/>
          </a:p>
        </p:txBody>
      </p:sp>
    </p:spTree>
    <p:extLst>
      <p:ext uri="{BB962C8B-B14F-4D97-AF65-F5344CB8AC3E}">
        <p14:creationId xmlns:p14="http://schemas.microsoft.com/office/powerpoint/2010/main" val="19701792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CC994-F386-356F-446D-333C0BF382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F85676-F546-55B1-4975-73D84B4B20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C98EAA-7874-3DAC-1253-6505C1A4B1F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CE9BADA-A85E-A963-174E-7FBEE620DEE4}"/>
              </a:ext>
            </a:extLst>
          </p:cNvPr>
          <p:cNvSpPr>
            <a:spLocks noGrp="1"/>
          </p:cNvSpPr>
          <p:nvPr>
            <p:ph type="sldNum" sz="quarter" idx="5"/>
          </p:nvPr>
        </p:nvSpPr>
        <p:spPr/>
        <p:txBody>
          <a:bodyPr/>
          <a:lstStyle/>
          <a:p>
            <a:fld id="{F7C19E1B-9841-4947-956E-4E7489943B16}" type="slidenum">
              <a:rPr lang="en-US" smtClean="0"/>
              <a:t>38</a:t>
            </a:fld>
            <a:endParaRPr lang="en-US"/>
          </a:p>
        </p:txBody>
      </p:sp>
    </p:spTree>
    <p:extLst>
      <p:ext uri="{BB962C8B-B14F-4D97-AF65-F5344CB8AC3E}">
        <p14:creationId xmlns:p14="http://schemas.microsoft.com/office/powerpoint/2010/main" val="39908976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0E468-5D0D-1036-00C2-4D9F5CC030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453C73-7CA8-D1CD-90D7-0D91686F5F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41B22E-59E1-777A-D6BC-2348A66981BA}"/>
              </a:ext>
            </a:extLst>
          </p:cNvPr>
          <p:cNvSpPr>
            <a:spLocks noGrp="1"/>
          </p:cNvSpPr>
          <p:nvPr>
            <p:ph type="body" idx="1"/>
          </p:nvPr>
        </p:nvSpPr>
        <p:spPr/>
        <p:txBody>
          <a:bodyPr/>
          <a:lstStyle/>
          <a:p>
            <a:r>
              <a:rPr lang="en-US"/>
              <a:t>Have students explain how the structure and function of dens that bears use help them stay alive through the winter. Talk about how the hollowed-out tree, earth den, or cave gives the den stability (structure) so it stays intact all winter (function).</a:t>
            </a:r>
          </a:p>
        </p:txBody>
      </p:sp>
      <p:sp>
        <p:nvSpPr>
          <p:cNvPr id="4" name="Slide Number Placeholder 3">
            <a:extLst>
              <a:ext uri="{FF2B5EF4-FFF2-40B4-BE49-F238E27FC236}">
                <a16:creationId xmlns:a16="http://schemas.microsoft.com/office/drawing/2014/main" id="{44EF3AF9-DDD0-7CA9-3A91-70620D030F93}"/>
              </a:ext>
            </a:extLst>
          </p:cNvPr>
          <p:cNvSpPr>
            <a:spLocks noGrp="1"/>
          </p:cNvSpPr>
          <p:nvPr>
            <p:ph type="sldNum" sz="quarter" idx="5"/>
          </p:nvPr>
        </p:nvSpPr>
        <p:spPr/>
        <p:txBody>
          <a:bodyPr/>
          <a:lstStyle/>
          <a:p>
            <a:fld id="{F7C19E1B-9841-4947-956E-4E7489943B16}" type="slidenum">
              <a:rPr lang="en-US" smtClean="0"/>
              <a:t>39</a:t>
            </a:fld>
            <a:endParaRPr lang="en-US"/>
          </a:p>
        </p:txBody>
      </p:sp>
    </p:spTree>
    <p:extLst>
      <p:ext uri="{BB962C8B-B14F-4D97-AF65-F5344CB8AC3E}">
        <p14:creationId xmlns:p14="http://schemas.microsoft.com/office/powerpoint/2010/main" val="12181035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4B335-F749-A601-7041-17BBE55468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FC649F-F407-B0D6-14F5-C3E46F0BF1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F1E4C6-FBD3-37A7-2BA6-D401E2784ED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78CE6F7-1F3B-D45F-7D9D-386A75302C09}"/>
              </a:ext>
            </a:extLst>
          </p:cNvPr>
          <p:cNvSpPr>
            <a:spLocks noGrp="1"/>
          </p:cNvSpPr>
          <p:nvPr>
            <p:ph type="sldNum" sz="quarter" idx="5"/>
          </p:nvPr>
        </p:nvSpPr>
        <p:spPr/>
        <p:txBody>
          <a:bodyPr/>
          <a:lstStyle/>
          <a:p>
            <a:fld id="{F7C19E1B-9841-4947-956E-4E7489943B16}" type="slidenum">
              <a:rPr lang="en-US" smtClean="0"/>
              <a:t>40</a:t>
            </a:fld>
            <a:endParaRPr lang="en-US"/>
          </a:p>
        </p:txBody>
      </p:sp>
    </p:spTree>
    <p:extLst>
      <p:ext uri="{BB962C8B-B14F-4D97-AF65-F5344CB8AC3E}">
        <p14:creationId xmlns:p14="http://schemas.microsoft.com/office/powerpoint/2010/main" val="1489636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23672-19AF-2763-02A7-B05D1D5D73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AD1A06-9F28-2E70-6799-2F2FF80862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EF3837-8BC0-8322-092C-BB356CCEF96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6FDDC28-01F5-C180-07DE-9DA7A9B6E0F4}"/>
              </a:ext>
            </a:extLst>
          </p:cNvPr>
          <p:cNvSpPr>
            <a:spLocks noGrp="1"/>
          </p:cNvSpPr>
          <p:nvPr>
            <p:ph type="sldNum" sz="quarter" idx="5"/>
          </p:nvPr>
        </p:nvSpPr>
        <p:spPr/>
        <p:txBody>
          <a:bodyPr/>
          <a:lstStyle/>
          <a:p>
            <a:fld id="{F7C19E1B-9841-4947-956E-4E7489943B16}" type="slidenum">
              <a:rPr lang="en-US" smtClean="0"/>
              <a:t>5</a:t>
            </a:fld>
            <a:endParaRPr lang="en-US"/>
          </a:p>
        </p:txBody>
      </p:sp>
    </p:spTree>
    <p:extLst>
      <p:ext uri="{BB962C8B-B14F-4D97-AF65-F5344CB8AC3E}">
        <p14:creationId xmlns:p14="http://schemas.microsoft.com/office/powerpoint/2010/main" val="23033363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85A05-86B2-4501-0125-1F63E67BD6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EFB656-8A6E-2B4E-5F47-D84674C9D6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D36B8B-F7C4-4F2D-BBED-94E4F0B80EB2}"/>
              </a:ext>
            </a:extLst>
          </p:cNvPr>
          <p:cNvSpPr>
            <a:spLocks noGrp="1"/>
          </p:cNvSpPr>
          <p:nvPr>
            <p:ph type="body" idx="1"/>
          </p:nvPr>
        </p:nvSpPr>
        <p:spPr/>
        <p:txBody>
          <a:bodyPr/>
          <a:lstStyle/>
          <a:p>
            <a:r>
              <a:rPr lang="en-US"/>
              <a:t>Red fox</a:t>
            </a:r>
          </a:p>
        </p:txBody>
      </p:sp>
      <p:sp>
        <p:nvSpPr>
          <p:cNvPr id="4" name="Slide Number Placeholder 3">
            <a:extLst>
              <a:ext uri="{FF2B5EF4-FFF2-40B4-BE49-F238E27FC236}">
                <a16:creationId xmlns:a16="http://schemas.microsoft.com/office/drawing/2014/main" id="{CB9D2FFF-17D9-5822-F39B-21E518BE4CDD}"/>
              </a:ext>
            </a:extLst>
          </p:cNvPr>
          <p:cNvSpPr>
            <a:spLocks noGrp="1"/>
          </p:cNvSpPr>
          <p:nvPr>
            <p:ph type="sldNum" sz="quarter" idx="5"/>
          </p:nvPr>
        </p:nvSpPr>
        <p:spPr/>
        <p:txBody>
          <a:bodyPr/>
          <a:lstStyle/>
          <a:p>
            <a:fld id="{F7C19E1B-9841-4947-956E-4E7489943B16}" type="slidenum">
              <a:rPr lang="en-US" smtClean="0"/>
              <a:t>41</a:t>
            </a:fld>
            <a:endParaRPr lang="en-US"/>
          </a:p>
        </p:txBody>
      </p:sp>
    </p:spTree>
    <p:extLst>
      <p:ext uri="{BB962C8B-B14F-4D97-AF65-F5344CB8AC3E}">
        <p14:creationId xmlns:p14="http://schemas.microsoft.com/office/powerpoint/2010/main" val="6734889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E0A8B-C9E0-11BE-10AD-EED85A3EE0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F02C90-D569-C067-0303-1EDDFABA52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28EFE6-5AC5-B7A1-001A-7931E368F5AF}"/>
              </a:ext>
            </a:extLst>
          </p:cNvPr>
          <p:cNvSpPr>
            <a:spLocks noGrp="1"/>
          </p:cNvSpPr>
          <p:nvPr>
            <p:ph type="body" idx="1"/>
          </p:nvPr>
        </p:nvSpPr>
        <p:spPr/>
        <p:txBody>
          <a:bodyPr/>
          <a:lstStyle/>
          <a:p>
            <a:r>
              <a:rPr lang="en-US"/>
              <a:t>Beaver</a:t>
            </a:r>
          </a:p>
        </p:txBody>
      </p:sp>
      <p:sp>
        <p:nvSpPr>
          <p:cNvPr id="4" name="Slide Number Placeholder 3">
            <a:extLst>
              <a:ext uri="{FF2B5EF4-FFF2-40B4-BE49-F238E27FC236}">
                <a16:creationId xmlns:a16="http://schemas.microsoft.com/office/drawing/2014/main" id="{C4328DDE-10AF-6597-6B22-A99B5F404AF2}"/>
              </a:ext>
            </a:extLst>
          </p:cNvPr>
          <p:cNvSpPr>
            <a:spLocks noGrp="1"/>
          </p:cNvSpPr>
          <p:nvPr>
            <p:ph type="sldNum" sz="quarter" idx="5"/>
          </p:nvPr>
        </p:nvSpPr>
        <p:spPr/>
        <p:txBody>
          <a:bodyPr/>
          <a:lstStyle/>
          <a:p>
            <a:fld id="{F7C19E1B-9841-4947-956E-4E7489943B16}" type="slidenum">
              <a:rPr lang="en-US" smtClean="0"/>
              <a:t>42</a:t>
            </a:fld>
            <a:endParaRPr lang="en-US"/>
          </a:p>
        </p:txBody>
      </p:sp>
    </p:spTree>
    <p:extLst>
      <p:ext uri="{BB962C8B-B14F-4D97-AF65-F5344CB8AC3E}">
        <p14:creationId xmlns:p14="http://schemas.microsoft.com/office/powerpoint/2010/main" val="57334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520FE-5E65-A7B6-663A-F1FACDCB89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6F4F8B-E542-AE39-D9C9-87B8623F5A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1D9D29-20F7-8096-79D7-614FB5D50067}"/>
              </a:ext>
            </a:extLst>
          </p:cNvPr>
          <p:cNvSpPr>
            <a:spLocks noGrp="1"/>
          </p:cNvSpPr>
          <p:nvPr>
            <p:ph type="body" idx="1"/>
          </p:nvPr>
        </p:nvSpPr>
        <p:spPr/>
        <p:txBody>
          <a:bodyPr/>
          <a:lstStyle/>
          <a:p>
            <a:r>
              <a:rPr lang="en-US"/>
              <a:t>Display </a:t>
            </a:r>
            <a:r>
              <a:rPr lang="en-US" b="1"/>
              <a:t>Missouri Animals and Their Dens</a:t>
            </a:r>
            <a:r>
              <a:rPr lang="en-US"/>
              <a:t>.</a:t>
            </a:r>
          </a:p>
          <a:p>
            <a:endParaRPr lang="en-US"/>
          </a:p>
          <a:p>
            <a:r>
              <a:rPr lang="en-US" b="1"/>
              <a:t>Teacher Note: </a:t>
            </a:r>
            <a:r>
              <a:rPr lang="en-US"/>
              <a:t>Beavers and muskrats build their lodges and huts. These are similar to bear dens in that the animals spend the winters there, but beavers and muskrats stay active all winter and their homes are called different things. Also, lodges and huts are used year-round whereas dens are only used by bears only in the winter.</a:t>
            </a:r>
          </a:p>
        </p:txBody>
      </p:sp>
      <p:sp>
        <p:nvSpPr>
          <p:cNvPr id="4" name="Slide Number Placeholder 3">
            <a:extLst>
              <a:ext uri="{FF2B5EF4-FFF2-40B4-BE49-F238E27FC236}">
                <a16:creationId xmlns:a16="http://schemas.microsoft.com/office/drawing/2014/main" id="{BBC50A9E-94CF-23EE-25DE-83F2F25F0F19}"/>
              </a:ext>
            </a:extLst>
          </p:cNvPr>
          <p:cNvSpPr>
            <a:spLocks noGrp="1"/>
          </p:cNvSpPr>
          <p:nvPr>
            <p:ph type="sldNum" sz="quarter" idx="5"/>
          </p:nvPr>
        </p:nvSpPr>
        <p:spPr/>
        <p:txBody>
          <a:bodyPr/>
          <a:lstStyle/>
          <a:p>
            <a:fld id="{F7C19E1B-9841-4947-956E-4E7489943B16}" type="slidenum">
              <a:rPr lang="en-US" smtClean="0"/>
              <a:t>43</a:t>
            </a:fld>
            <a:endParaRPr lang="en-US"/>
          </a:p>
        </p:txBody>
      </p:sp>
    </p:spTree>
    <p:extLst>
      <p:ext uri="{BB962C8B-B14F-4D97-AF65-F5344CB8AC3E}">
        <p14:creationId xmlns:p14="http://schemas.microsoft.com/office/powerpoint/2010/main" val="4649183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6534E-163C-4652-5CA1-0985DCC97D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F8EFE7-524D-DA57-C54A-4C4F547E4D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8C7CA8-D32C-DEA6-D49D-BFD245EBA13D}"/>
              </a:ext>
            </a:extLst>
          </p:cNvPr>
          <p:cNvSpPr>
            <a:spLocks noGrp="1"/>
          </p:cNvSpPr>
          <p:nvPr>
            <p:ph type="body" idx="1"/>
          </p:nvPr>
        </p:nvSpPr>
        <p:spPr/>
        <p:txBody>
          <a:bodyPr/>
          <a:lstStyle/>
          <a:p>
            <a:r>
              <a:rPr lang="en-US"/>
              <a:t>Muskrat mound</a:t>
            </a:r>
          </a:p>
        </p:txBody>
      </p:sp>
      <p:sp>
        <p:nvSpPr>
          <p:cNvPr id="4" name="Slide Number Placeholder 3">
            <a:extLst>
              <a:ext uri="{FF2B5EF4-FFF2-40B4-BE49-F238E27FC236}">
                <a16:creationId xmlns:a16="http://schemas.microsoft.com/office/drawing/2014/main" id="{88230D52-4767-CEDB-010A-C90C8CD9114F}"/>
              </a:ext>
            </a:extLst>
          </p:cNvPr>
          <p:cNvSpPr>
            <a:spLocks noGrp="1"/>
          </p:cNvSpPr>
          <p:nvPr>
            <p:ph type="sldNum" sz="quarter" idx="5"/>
          </p:nvPr>
        </p:nvSpPr>
        <p:spPr/>
        <p:txBody>
          <a:bodyPr/>
          <a:lstStyle/>
          <a:p>
            <a:fld id="{F7C19E1B-9841-4947-956E-4E7489943B16}" type="slidenum">
              <a:rPr lang="en-US" smtClean="0"/>
              <a:t>44</a:t>
            </a:fld>
            <a:endParaRPr lang="en-US"/>
          </a:p>
        </p:txBody>
      </p:sp>
    </p:spTree>
    <p:extLst>
      <p:ext uri="{BB962C8B-B14F-4D97-AF65-F5344CB8AC3E}">
        <p14:creationId xmlns:p14="http://schemas.microsoft.com/office/powerpoint/2010/main" val="16996991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834C2-21A8-934A-7C7E-6E29040552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AA63BA-B898-044A-4090-7EBC609903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AAECD6-F35E-78E2-0854-D384744F9937}"/>
              </a:ext>
            </a:extLst>
          </p:cNvPr>
          <p:cNvSpPr>
            <a:spLocks noGrp="1"/>
          </p:cNvSpPr>
          <p:nvPr>
            <p:ph type="body" idx="1"/>
          </p:nvPr>
        </p:nvSpPr>
        <p:spPr/>
        <p:txBody>
          <a:bodyPr/>
          <a:lstStyle/>
          <a:p>
            <a:r>
              <a:rPr lang="en-US"/>
              <a:t>Deer Mouse</a:t>
            </a:r>
          </a:p>
        </p:txBody>
      </p:sp>
      <p:sp>
        <p:nvSpPr>
          <p:cNvPr id="4" name="Slide Number Placeholder 3">
            <a:extLst>
              <a:ext uri="{FF2B5EF4-FFF2-40B4-BE49-F238E27FC236}">
                <a16:creationId xmlns:a16="http://schemas.microsoft.com/office/drawing/2014/main" id="{76C44E23-D63E-569E-7EFD-C765E234D9B9}"/>
              </a:ext>
            </a:extLst>
          </p:cNvPr>
          <p:cNvSpPr>
            <a:spLocks noGrp="1"/>
          </p:cNvSpPr>
          <p:nvPr>
            <p:ph type="sldNum" sz="quarter" idx="5"/>
          </p:nvPr>
        </p:nvSpPr>
        <p:spPr/>
        <p:txBody>
          <a:bodyPr/>
          <a:lstStyle/>
          <a:p>
            <a:fld id="{F7C19E1B-9841-4947-956E-4E7489943B16}" type="slidenum">
              <a:rPr lang="en-US" smtClean="0"/>
              <a:t>45</a:t>
            </a:fld>
            <a:endParaRPr lang="en-US"/>
          </a:p>
        </p:txBody>
      </p:sp>
    </p:spTree>
    <p:extLst>
      <p:ext uri="{BB962C8B-B14F-4D97-AF65-F5344CB8AC3E}">
        <p14:creationId xmlns:p14="http://schemas.microsoft.com/office/powerpoint/2010/main" val="6537753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7C30A-1E8F-A8E2-B7EE-D09037926A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61A6E7-0343-1C5B-2810-F4548076FE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141DFE-9172-D13B-B28F-1D938F14ACDA}"/>
              </a:ext>
            </a:extLst>
          </p:cNvPr>
          <p:cNvSpPr>
            <a:spLocks noGrp="1"/>
          </p:cNvSpPr>
          <p:nvPr>
            <p:ph type="body" idx="1"/>
          </p:nvPr>
        </p:nvSpPr>
        <p:spPr/>
        <p:txBody>
          <a:bodyPr/>
          <a:lstStyle/>
          <a:p>
            <a:r>
              <a:rPr lang="en-US"/>
              <a:t>Beaver</a:t>
            </a:r>
          </a:p>
        </p:txBody>
      </p:sp>
      <p:sp>
        <p:nvSpPr>
          <p:cNvPr id="4" name="Slide Number Placeholder 3">
            <a:extLst>
              <a:ext uri="{FF2B5EF4-FFF2-40B4-BE49-F238E27FC236}">
                <a16:creationId xmlns:a16="http://schemas.microsoft.com/office/drawing/2014/main" id="{C63D5C68-DF50-D34A-1C4B-8E7C49B3C513}"/>
              </a:ext>
            </a:extLst>
          </p:cNvPr>
          <p:cNvSpPr>
            <a:spLocks noGrp="1"/>
          </p:cNvSpPr>
          <p:nvPr>
            <p:ph type="sldNum" sz="quarter" idx="5"/>
          </p:nvPr>
        </p:nvSpPr>
        <p:spPr/>
        <p:txBody>
          <a:bodyPr/>
          <a:lstStyle/>
          <a:p>
            <a:fld id="{F7C19E1B-9841-4947-956E-4E7489943B16}" type="slidenum">
              <a:rPr lang="en-US" smtClean="0"/>
              <a:t>46</a:t>
            </a:fld>
            <a:endParaRPr lang="en-US"/>
          </a:p>
        </p:txBody>
      </p:sp>
    </p:spTree>
    <p:extLst>
      <p:ext uri="{BB962C8B-B14F-4D97-AF65-F5344CB8AC3E}">
        <p14:creationId xmlns:p14="http://schemas.microsoft.com/office/powerpoint/2010/main" val="38424748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4A9BF-E7AB-FCED-0F0B-AF7B93CCFE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849321-D53C-F355-80F7-A3548835EE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875244-031E-1A9C-73AC-F51418E60EF0}"/>
              </a:ext>
            </a:extLst>
          </p:cNvPr>
          <p:cNvSpPr>
            <a:spLocks noGrp="1"/>
          </p:cNvSpPr>
          <p:nvPr>
            <p:ph type="body" idx="1"/>
          </p:nvPr>
        </p:nvSpPr>
        <p:spPr/>
        <p:txBody>
          <a:bodyPr/>
          <a:lstStyle/>
          <a:p>
            <a:r>
              <a:rPr lang="en-US"/>
              <a:t>Beaver lodge</a:t>
            </a:r>
          </a:p>
        </p:txBody>
      </p:sp>
      <p:sp>
        <p:nvSpPr>
          <p:cNvPr id="4" name="Slide Number Placeholder 3">
            <a:extLst>
              <a:ext uri="{FF2B5EF4-FFF2-40B4-BE49-F238E27FC236}">
                <a16:creationId xmlns:a16="http://schemas.microsoft.com/office/drawing/2014/main" id="{5D8B5970-D1BA-6656-3287-B4AEB4B79D8A}"/>
              </a:ext>
            </a:extLst>
          </p:cNvPr>
          <p:cNvSpPr>
            <a:spLocks noGrp="1"/>
          </p:cNvSpPr>
          <p:nvPr>
            <p:ph type="sldNum" sz="quarter" idx="5"/>
          </p:nvPr>
        </p:nvSpPr>
        <p:spPr/>
        <p:txBody>
          <a:bodyPr/>
          <a:lstStyle/>
          <a:p>
            <a:fld id="{F7C19E1B-9841-4947-956E-4E7489943B16}" type="slidenum">
              <a:rPr lang="en-US" smtClean="0"/>
              <a:t>47</a:t>
            </a:fld>
            <a:endParaRPr lang="en-US"/>
          </a:p>
        </p:txBody>
      </p:sp>
    </p:spTree>
    <p:extLst>
      <p:ext uri="{BB962C8B-B14F-4D97-AF65-F5344CB8AC3E}">
        <p14:creationId xmlns:p14="http://schemas.microsoft.com/office/powerpoint/2010/main" val="40803265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94A4F-15C0-F603-049C-D51D70ADEA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32DA69-B5F5-F3FE-4354-BD2FD79B9D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E88D82-4B2A-CF65-DC44-15FB357DC00C}"/>
              </a:ext>
            </a:extLst>
          </p:cNvPr>
          <p:cNvSpPr>
            <a:spLocks noGrp="1"/>
          </p:cNvSpPr>
          <p:nvPr>
            <p:ph type="body" idx="1"/>
          </p:nvPr>
        </p:nvSpPr>
        <p:spPr/>
        <p:txBody>
          <a:bodyPr/>
          <a:lstStyle/>
          <a:p>
            <a:r>
              <a:rPr lang="en-US"/>
              <a:t>Made by Otter or Beaver – could be used by muskrats and turtles</a:t>
            </a:r>
          </a:p>
        </p:txBody>
      </p:sp>
      <p:sp>
        <p:nvSpPr>
          <p:cNvPr id="4" name="Slide Number Placeholder 3">
            <a:extLst>
              <a:ext uri="{FF2B5EF4-FFF2-40B4-BE49-F238E27FC236}">
                <a16:creationId xmlns:a16="http://schemas.microsoft.com/office/drawing/2014/main" id="{B44B69F7-BCC1-359C-7873-23A61634F79A}"/>
              </a:ext>
            </a:extLst>
          </p:cNvPr>
          <p:cNvSpPr>
            <a:spLocks noGrp="1"/>
          </p:cNvSpPr>
          <p:nvPr>
            <p:ph type="sldNum" sz="quarter" idx="5"/>
          </p:nvPr>
        </p:nvSpPr>
        <p:spPr/>
        <p:txBody>
          <a:bodyPr/>
          <a:lstStyle/>
          <a:p>
            <a:fld id="{F7C19E1B-9841-4947-956E-4E7489943B16}" type="slidenum">
              <a:rPr lang="en-US" smtClean="0"/>
              <a:t>48</a:t>
            </a:fld>
            <a:endParaRPr lang="en-US"/>
          </a:p>
        </p:txBody>
      </p:sp>
    </p:spTree>
    <p:extLst>
      <p:ext uri="{BB962C8B-B14F-4D97-AF65-F5344CB8AC3E}">
        <p14:creationId xmlns:p14="http://schemas.microsoft.com/office/powerpoint/2010/main" val="40504814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C7C3D-AD61-E02A-8759-0E85568421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8BA467-1616-A426-F30F-EE4DBB6037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B3FF6F-E82E-2F19-C85E-CEB38F8482C8}"/>
              </a:ext>
            </a:extLst>
          </p:cNvPr>
          <p:cNvSpPr>
            <a:spLocks noGrp="1"/>
          </p:cNvSpPr>
          <p:nvPr>
            <p:ph type="body" idx="1"/>
          </p:nvPr>
        </p:nvSpPr>
        <p:spPr/>
        <p:txBody>
          <a:bodyPr/>
          <a:lstStyle/>
          <a:p>
            <a:r>
              <a:rPr lang="en-US"/>
              <a:t>Red fox</a:t>
            </a:r>
          </a:p>
        </p:txBody>
      </p:sp>
      <p:sp>
        <p:nvSpPr>
          <p:cNvPr id="4" name="Slide Number Placeholder 3">
            <a:extLst>
              <a:ext uri="{FF2B5EF4-FFF2-40B4-BE49-F238E27FC236}">
                <a16:creationId xmlns:a16="http://schemas.microsoft.com/office/drawing/2014/main" id="{79D5F3A1-FE45-CF02-5E0D-4F7518D90C91}"/>
              </a:ext>
            </a:extLst>
          </p:cNvPr>
          <p:cNvSpPr>
            <a:spLocks noGrp="1"/>
          </p:cNvSpPr>
          <p:nvPr>
            <p:ph type="sldNum" sz="quarter" idx="5"/>
          </p:nvPr>
        </p:nvSpPr>
        <p:spPr/>
        <p:txBody>
          <a:bodyPr/>
          <a:lstStyle/>
          <a:p>
            <a:fld id="{F7C19E1B-9841-4947-956E-4E7489943B16}" type="slidenum">
              <a:rPr lang="en-US" smtClean="0"/>
              <a:t>49</a:t>
            </a:fld>
            <a:endParaRPr lang="en-US"/>
          </a:p>
        </p:txBody>
      </p:sp>
    </p:spTree>
    <p:extLst>
      <p:ext uri="{BB962C8B-B14F-4D97-AF65-F5344CB8AC3E}">
        <p14:creationId xmlns:p14="http://schemas.microsoft.com/office/powerpoint/2010/main" val="28396571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3D2B8-BA2B-4A72-9202-2E1E772C33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229543-1C43-EB4A-9761-91A0143701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4D5ABA-05C8-15D0-031F-CD71072B4A67}"/>
              </a:ext>
            </a:extLst>
          </p:cNvPr>
          <p:cNvSpPr>
            <a:spLocks noGrp="1"/>
          </p:cNvSpPr>
          <p:nvPr>
            <p:ph type="body" idx="1"/>
          </p:nvPr>
        </p:nvSpPr>
        <p:spPr/>
        <p:txBody>
          <a:bodyPr/>
          <a:lstStyle/>
          <a:p>
            <a:r>
              <a:rPr lang="en-US"/>
              <a:t>Red Fox</a:t>
            </a:r>
          </a:p>
        </p:txBody>
      </p:sp>
      <p:sp>
        <p:nvSpPr>
          <p:cNvPr id="4" name="Slide Number Placeholder 3">
            <a:extLst>
              <a:ext uri="{FF2B5EF4-FFF2-40B4-BE49-F238E27FC236}">
                <a16:creationId xmlns:a16="http://schemas.microsoft.com/office/drawing/2014/main" id="{B2A5938C-7F59-9875-0985-E66AA73AEC0E}"/>
              </a:ext>
            </a:extLst>
          </p:cNvPr>
          <p:cNvSpPr>
            <a:spLocks noGrp="1"/>
          </p:cNvSpPr>
          <p:nvPr>
            <p:ph type="sldNum" sz="quarter" idx="5"/>
          </p:nvPr>
        </p:nvSpPr>
        <p:spPr/>
        <p:txBody>
          <a:bodyPr/>
          <a:lstStyle/>
          <a:p>
            <a:fld id="{F7C19E1B-9841-4947-956E-4E7489943B16}" type="slidenum">
              <a:rPr lang="en-US" smtClean="0"/>
              <a:t>50</a:t>
            </a:fld>
            <a:endParaRPr lang="en-US"/>
          </a:p>
        </p:txBody>
      </p:sp>
    </p:spTree>
    <p:extLst>
      <p:ext uri="{BB962C8B-B14F-4D97-AF65-F5344CB8AC3E}">
        <p14:creationId xmlns:p14="http://schemas.microsoft.com/office/powerpoint/2010/main" val="2899561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B87AF-ECDF-3445-1E6B-0A258B9F23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C644FE-DD5F-5C8D-ECEC-6D4ECCC273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62CC36-1E1D-0BD7-5214-25776458825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A8FF01B-8609-0DB5-3413-56640E06886E}"/>
              </a:ext>
            </a:extLst>
          </p:cNvPr>
          <p:cNvSpPr>
            <a:spLocks noGrp="1"/>
          </p:cNvSpPr>
          <p:nvPr>
            <p:ph type="sldNum" sz="quarter" idx="5"/>
          </p:nvPr>
        </p:nvSpPr>
        <p:spPr/>
        <p:txBody>
          <a:bodyPr/>
          <a:lstStyle/>
          <a:p>
            <a:fld id="{F7C19E1B-9841-4947-956E-4E7489943B16}" type="slidenum">
              <a:rPr lang="en-US" smtClean="0"/>
              <a:t>6</a:t>
            </a:fld>
            <a:endParaRPr lang="en-US"/>
          </a:p>
        </p:txBody>
      </p:sp>
    </p:spTree>
    <p:extLst>
      <p:ext uri="{BB962C8B-B14F-4D97-AF65-F5344CB8AC3E}">
        <p14:creationId xmlns:p14="http://schemas.microsoft.com/office/powerpoint/2010/main" val="39848194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7C6BA-283D-F89C-60E6-702101C30B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5B6874-6056-6CC7-2441-74A59659FF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3186F2-0DDC-6357-519B-D93DFBCCFA6C}"/>
              </a:ext>
            </a:extLst>
          </p:cNvPr>
          <p:cNvSpPr>
            <a:spLocks noGrp="1"/>
          </p:cNvSpPr>
          <p:nvPr>
            <p:ph type="body" idx="1"/>
          </p:nvPr>
        </p:nvSpPr>
        <p:spPr/>
        <p:txBody>
          <a:bodyPr/>
          <a:lstStyle/>
          <a:p>
            <a:r>
              <a:rPr lang="en-US"/>
              <a:t>Look at beavers or muskrats and how they build their dens. How do their dens compare to bear dens? Have students compare those dens to the dens of bears.</a:t>
            </a:r>
          </a:p>
        </p:txBody>
      </p:sp>
      <p:sp>
        <p:nvSpPr>
          <p:cNvPr id="4" name="Slide Number Placeholder 3">
            <a:extLst>
              <a:ext uri="{FF2B5EF4-FFF2-40B4-BE49-F238E27FC236}">
                <a16:creationId xmlns:a16="http://schemas.microsoft.com/office/drawing/2014/main" id="{B97C8E31-6207-9369-FBBC-C838B76053E2}"/>
              </a:ext>
            </a:extLst>
          </p:cNvPr>
          <p:cNvSpPr>
            <a:spLocks noGrp="1"/>
          </p:cNvSpPr>
          <p:nvPr>
            <p:ph type="sldNum" sz="quarter" idx="5"/>
          </p:nvPr>
        </p:nvSpPr>
        <p:spPr/>
        <p:txBody>
          <a:bodyPr/>
          <a:lstStyle/>
          <a:p>
            <a:fld id="{F7C19E1B-9841-4947-956E-4E7489943B16}" type="slidenum">
              <a:rPr lang="en-US" smtClean="0"/>
              <a:t>51</a:t>
            </a:fld>
            <a:endParaRPr lang="en-US"/>
          </a:p>
        </p:txBody>
      </p:sp>
    </p:spTree>
    <p:extLst>
      <p:ext uri="{BB962C8B-B14F-4D97-AF65-F5344CB8AC3E}">
        <p14:creationId xmlns:p14="http://schemas.microsoft.com/office/powerpoint/2010/main" val="2091664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F8483-D33E-5193-DDDE-A31B6FA923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9EF7B1-6ECE-B3DF-AB3A-2101C12F05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763C88-D8BB-08AB-98B1-575618A4670D}"/>
              </a:ext>
            </a:extLst>
          </p:cNvPr>
          <p:cNvSpPr>
            <a:spLocks noGrp="1"/>
          </p:cNvSpPr>
          <p:nvPr>
            <p:ph type="body" idx="1"/>
          </p:nvPr>
        </p:nvSpPr>
        <p:spPr/>
        <p:txBody>
          <a:bodyPr/>
          <a:lstStyle/>
          <a:p>
            <a:r>
              <a:rPr lang="en-US"/>
              <a:t>Add student observations and/or questions to the chart as the lesson concludes in reference to the phenomenon studied.</a:t>
            </a:r>
          </a:p>
        </p:txBody>
      </p:sp>
      <p:sp>
        <p:nvSpPr>
          <p:cNvPr id="4" name="Slide Number Placeholder 3">
            <a:extLst>
              <a:ext uri="{FF2B5EF4-FFF2-40B4-BE49-F238E27FC236}">
                <a16:creationId xmlns:a16="http://schemas.microsoft.com/office/drawing/2014/main" id="{D06429F8-99F5-7689-417A-A1779B8ABDB0}"/>
              </a:ext>
            </a:extLst>
          </p:cNvPr>
          <p:cNvSpPr>
            <a:spLocks noGrp="1"/>
          </p:cNvSpPr>
          <p:nvPr>
            <p:ph type="sldNum" sz="quarter" idx="5"/>
          </p:nvPr>
        </p:nvSpPr>
        <p:spPr/>
        <p:txBody>
          <a:bodyPr/>
          <a:lstStyle/>
          <a:p>
            <a:fld id="{F7C19E1B-9841-4947-956E-4E7489943B16}" type="slidenum">
              <a:rPr lang="en-US" smtClean="0"/>
              <a:t>52</a:t>
            </a:fld>
            <a:endParaRPr lang="en-US"/>
          </a:p>
        </p:txBody>
      </p:sp>
    </p:spTree>
    <p:extLst>
      <p:ext uri="{BB962C8B-B14F-4D97-AF65-F5344CB8AC3E}">
        <p14:creationId xmlns:p14="http://schemas.microsoft.com/office/powerpoint/2010/main" val="7915169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5EBEF-2CCC-EF45-2834-3824B0F94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4847B4-281E-C044-DD92-6B6A6C4FE6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E93F94-31D1-3E10-F04A-45E38E870864}"/>
              </a:ext>
            </a:extLst>
          </p:cNvPr>
          <p:cNvSpPr>
            <a:spLocks noGrp="1"/>
          </p:cNvSpPr>
          <p:nvPr>
            <p:ph type="body" idx="1"/>
          </p:nvPr>
        </p:nvSpPr>
        <p:spPr/>
        <p:txBody>
          <a:bodyPr/>
          <a:lstStyle/>
          <a:p>
            <a:r>
              <a:rPr lang="en-US"/>
              <a:t>Assess student guides with den drawings and have students explain why they designed it that way. Students should include structure understanding such as: Dens should be made of things from nature like trees, caves, rocks, leaves, and tree branches. </a:t>
            </a:r>
          </a:p>
        </p:txBody>
      </p:sp>
      <p:sp>
        <p:nvSpPr>
          <p:cNvPr id="4" name="Slide Number Placeholder 3">
            <a:extLst>
              <a:ext uri="{FF2B5EF4-FFF2-40B4-BE49-F238E27FC236}">
                <a16:creationId xmlns:a16="http://schemas.microsoft.com/office/drawing/2014/main" id="{269CA8A6-DFCB-5DD4-024D-F6F5A3987240}"/>
              </a:ext>
            </a:extLst>
          </p:cNvPr>
          <p:cNvSpPr>
            <a:spLocks noGrp="1"/>
          </p:cNvSpPr>
          <p:nvPr>
            <p:ph type="sldNum" sz="quarter" idx="5"/>
          </p:nvPr>
        </p:nvSpPr>
        <p:spPr/>
        <p:txBody>
          <a:bodyPr/>
          <a:lstStyle/>
          <a:p>
            <a:fld id="{F7C19E1B-9841-4947-956E-4E7489943B16}" type="slidenum">
              <a:rPr lang="en-US" smtClean="0"/>
              <a:t>53</a:t>
            </a:fld>
            <a:endParaRPr lang="en-US"/>
          </a:p>
        </p:txBody>
      </p:sp>
    </p:spTree>
    <p:extLst>
      <p:ext uri="{BB962C8B-B14F-4D97-AF65-F5344CB8AC3E}">
        <p14:creationId xmlns:p14="http://schemas.microsoft.com/office/powerpoint/2010/main" val="2271393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Refer to the interactive </a:t>
            </a:r>
            <a:r>
              <a:rPr lang="en-US" b="1"/>
              <a:t>Black Bear Story Map </a:t>
            </a:r>
            <a:r>
              <a:rPr lang="en-US"/>
              <a:t>and display the den types</a:t>
            </a:r>
          </a:p>
        </p:txBody>
      </p:sp>
      <p:sp>
        <p:nvSpPr>
          <p:cNvPr id="4" name="Slide Number Placeholder 3"/>
          <p:cNvSpPr>
            <a:spLocks noGrp="1"/>
          </p:cNvSpPr>
          <p:nvPr>
            <p:ph type="sldNum" sz="quarter" idx="5"/>
          </p:nvPr>
        </p:nvSpPr>
        <p:spPr/>
        <p:txBody>
          <a:bodyPr/>
          <a:lstStyle/>
          <a:p>
            <a:fld id="{F7C19E1B-9841-4947-956E-4E7489943B16}" type="slidenum">
              <a:rPr lang="en-US" smtClean="0"/>
              <a:t>7</a:t>
            </a:fld>
            <a:endParaRPr lang="en-US"/>
          </a:p>
        </p:txBody>
      </p:sp>
    </p:spTree>
    <p:extLst>
      <p:ext uri="{BB962C8B-B14F-4D97-AF65-F5344CB8AC3E}">
        <p14:creationId xmlns:p14="http://schemas.microsoft.com/office/powerpoint/2010/main" val="2415163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37AD1-15B8-4A36-E5B5-F02EE1CA58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08F8EA-BE2B-A9A0-8F35-3FFC98133C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719FA2-E2A3-A03B-EC47-29899907B04A}"/>
              </a:ext>
            </a:extLst>
          </p:cNvPr>
          <p:cNvSpPr>
            <a:spLocks noGrp="1"/>
          </p:cNvSpPr>
          <p:nvPr>
            <p:ph type="body" idx="1"/>
          </p:nvPr>
        </p:nvSpPr>
        <p:spPr/>
        <p:txBody>
          <a:bodyPr/>
          <a:lstStyle/>
          <a:p>
            <a:r>
              <a:rPr lang="en-US"/>
              <a:t>Distribute cotton balls or rolled up socks. Tell students that they will be building a den that a bear would find and use to survive. The cotton balls or socks represent the bear.</a:t>
            </a:r>
          </a:p>
        </p:txBody>
      </p:sp>
      <p:sp>
        <p:nvSpPr>
          <p:cNvPr id="4" name="Slide Number Placeholder 3">
            <a:extLst>
              <a:ext uri="{FF2B5EF4-FFF2-40B4-BE49-F238E27FC236}">
                <a16:creationId xmlns:a16="http://schemas.microsoft.com/office/drawing/2014/main" id="{64ABB462-1AB6-275B-41E3-833BD4ED0CDD}"/>
              </a:ext>
            </a:extLst>
          </p:cNvPr>
          <p:cNvSpPr>
            <a:spLocks noGrp="1"/>
          </p:cNvSpPr>
          <p:nvPr>
            <p:ph type="sldNum" sz="quarter" idx="5"/>
          </p:nvPr>
        </p:nvSpPr>
        <p:spPr/>
        <p:txBody>
          <a:bodyPr/>
          <a:lstStyle/>
          <a:p>
            <a:fld id="{F7C19E1B-9841-4947-956E-4E7489943B16}" type="slidenum">
              <a:rPr lang="en-US" smtClean="0"/>
              <a:t>8</a:t>
            </a:fld>
            <a:endParaRPr lang="en-US"/>
          </a:p>
        </p:txBody>
      </p:sp>
    </p:spTree>
    <p:extLst>
      <p:ext uri="{BB962C8B-B14F-4D97-AF65-F5344CB8AC3E}">
        <p14:creationId xmlns:p14="http://schemas.microsoft.com/office/powerpoint/2010/main" val="2624928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2F4E1-C3F7-4C40-3C6A-BF023E23FA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DD6FB6-A3AE-45C8-2465-4F30C517BE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A72673-DA5C-801B-C54F-28F3D33C56AA}"/>
              </a:ext>
            </a:extLst>
          </p:cNvPr>
          <p:cNvSpPr>
            <a:spLocks noGrp="1"/>
          </p:cNvSpPr>
          <p:nvPr>
            <p:ph type="body" idx="1"/>
          </p:nvPr>
        </p:nvSpPr>
        <p:spPr/>
        <p:txBody>
          <a:bodyPr/>
          <a:lstStyle/>
          <a:p>
            <a:r>
              <a:rPr lang="en-US"/>
              <a:t>Tell students that they will go outside to look around at what locations a bear might look for as they seek a den. Bears search for dens under fallen trees, in caves, inside hollow trees, or may dig out a bigger hole in the ground. Often bears add leaves or grass to the bottom of the den. Let students collect leaves and twigs or other items outside that are safe for them to use to build a space that a bear may use as a den.</a:t>
            </a:r>
          </a:p>
        </p:txBody>
      </p:sp>
      <p:sp>
        <p:nvSpPr>
          <p:cNvPr id="4" name="Slide Number Placeholder 3">
            <a:extLst>
              <a:ext uri="{FF2B5EF4-FFF2-40B4-BE49-F238E27FC236}">
                <a16:creationId xmlns:a16="http://schemas.microsoft.com/office/drawing/2014/main" id="{D4000261-0FD1-0D61-837D-098C7944BF15}"/>
              </a:ext>
            </a:extLst>
          </p:cNvPr>
          <p:cNvSpPr>
            <a:spLocks noGrp="1"/>
          </p:cNvSpPr>
          <p:nvPr>
            <p:ph type="sldNum" sz="quarter" idx="5"/>
          </p:nvPr>
        </p:nvSpPr>
        <p:spPr/>
        <p:txBody>
          <a:bodyPr/>
          <a:lstStyle/>
          <a:p>
            <a:fld id="{F7C19E1B-9841-4947-956E-4E7489943B16}" type="slidenum">
              <a:rPr lang="en-US" smtClean="0"/>
              <a:t>9</a:t>
            </a:fld>
            <a:endParaRPr lang="en-US"/>
          </a:p>
        </p:txBody>
      </p:sp>
    </p:spTree>
    <p:extLst>
      <p:ext uri="{BB962C8B-B14F-4D97-AF65-F5344CB8AC3E}">
        <p14:creationId xmlns:p14="http://schemas.microsoft.com/office/powerpoint/2010/main" val="2854470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844F2-C62F-0613-882A-0D4F27F2CA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E30B59-9DD1-1592-6CDE-C93A8DFD63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5B0239-66EA-C7BC-E1CC-8D686B702804}"/>
              </a:ext>
            </a:extLst>
          </p:cNvPr>
          <p:cNvSpPr>
            <a:spLocks noGrp="1"/>
          </p:cNvSpPr>
          <p:nvPr>
            <p:ph type="body" idx="1"/>
          </p:nvPr>
        </p:nvSpPr>
        <p:spPr/>
        <p:txBody>
          <a:bodyPr/>
          <a:lstStyle/>
          <a:p>
            <a:r>
              <a:rPr lang="en-US"/>
              <a:t>Tell students that they are going to create a model of a bear den that a bear would find and use for its winter hibernation. </a:t>
            </a:r>
          </a:p>
          <a:p>
            <a:endParaRPr lang="en-US"/>
          </a:p>
          <a:p>
            <a:r>
              <a:rPr lang="en-US" i="1"/>
              <a:t>How would building a model bear den help them learn more about how bears survive in the winter?</a:t>
            </a:r>
          </a:p>
          <a:p>
            <a:endParaRPr lang="en-US"/>
          </a:p>
          <a:p>
            <a:r>
              <a:rPr lang="en-US"/>
              <a:t>Bears find dens to stay safely hidden from other animals/humans, and dens protect bears from bad weather. Bear cubs are born in the den.</a:t>
            </a:r>
          </a:p>
        </p:txBody>
      </p:sp>
      <p:sp>
        <p:nvSpPr>
          <p:cNvPr id="4" name="Slide Number Placeholder 3">
            <a:extLst>
              <a:ext uri="{FF2B5EF4-FFF2-40B4-BE49-F238E27FC236}">
                <a16:creationId xmlns:a16="http://schemas.microsoft.com/office/drawing/2014/main" id="{1DA0653C-11AF-D76A-E710-9B1FB4E7E3DE}"/>
              </a:ext>
            </a:extLst>
          </p:cNvPr>
          <p:cNvSpPr>
            <a:spLocks noGrp="1"/>
          </p:cNvSpPr>
          <p:nvPr>
            <p:ph type="sldNum" sz="quarter" idx="5"/>
          </p:nvPr>
        </p:nvSpPr>
        <p:spPr/>
        <p:txBody>
          <a:bodyPr/>
          <a:lstStyle/>
          <a:p>
            <a:fld id="{F7C19E1B-9841-4947-956E-4E7489943B16}" type="slidenum">
              <a:rPr lang="en-US" smtClean="0"/>
              <a:t>10</a:t>
            </a:fld>
            <a:endParaRPr lang="en-US"/>
          </a:p>
        </p:txBody>
      </p:sp>
    </p:spTree>
    <p:extLst>
      <p:ext uri="{BB962C8B-B14F-4D97-AF65-F5344CB8AC3E}">
        <p14:creationId xmlns:p14="http://schemas.microsoft.com/office/powerpoint/2010/main" val="3789569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E4341-5212-8D4A-B45D-649CDC9931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501955-FF5E-2371-D6A5-D0EFC966C9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D99E8D-0B89-76D6-A37B-BB39EC3A0648}"/>
              </a:ext>
            </a:extLst>
          </p:cNvPr>
          <p:cNvSpPr>
            <a:spLocks noGrp="1"/>
          </p:cNvSpPr>
          <p:nvPr>
            <p:ph type="dt" sz="half" idx="10"/>
          </p:nvPr>
        </p:nvSpPr>
        <p:spPr/>
        <p:txBody>
          <a:bodyPr/>
          <a:lstStyle/>
          <a:p>
            <a:fld id="{E9C81B7D-82F0-4CD7-AD4F-1A1377A9C198}" type="datetimeFigureOut">
              <a:rPr lang="en-US" smtClean="0"/>
              <a:t>7/18/2025</a:t>
            </a:fld>
            <a:endParaRPr lang="en-US"/>
          </a:p>
        </p:txBody>
      </p:sp>
      <p:sp>
        <p:nvSpPr>
          <p:cNvPr id="5" name="Footer Placeholder 4">
            <a:extLst>
              <a:ext uri="{FF2B5EF4-FFF2-40B4-BE49-F238E27FC236}">
                <a16:creationId xmlns:a16="http://schemas.microsoft.com/office/drawing/2014/main" id="{BD165F10-9437-55F1-6BCA-EAA70EE8D4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0B8BB5-6C26-8EA7-EA79-579617334B42}"/>
              </a:ext>
            </a:extLst>
          </p:cNvPr>
          <p:cNvSpPr>
            <a:spLocks noGrp="1"/>
          </p:cNvSpPr>
          <p:nvPr>
            <p:ph type="sldNum" sz="quarter" idx="12"/>
          </p:nvPr>
        </p:nvSpPr>
        <p:spPr/>
        <p:txBody>
          <a:bodyPr/>
          <a:lstStyle/>
          <a:p>
            <a:fld id="{2509364E-961A-4EF7-A903-2A592A2423B4}" type="slidenum">
              <a:rPr lang="en-US" smtClean="0"/>
              <a:t>‹#›</a:t>
            </a:fld>
            <a:endParaRPr lang="en-US"/>
          </a:p>
        </p:txBody>
      </p:sp>
    </p:spTree>
    <p:extLst>
      <p:ext uri="{BB962C8B-B14F-4D97-AF65-F5344CB8AC3E}">
        <p14:creationId xmlns:p14="http://schemas.microsoft.com/office/powerpoint/2010/main" val="3309949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D525F-9478-8224-5DF8-7B1CAB33AB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B17274-5E95-3666-84F1-A254B925BC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68E9E4-C080-FD0D-273F-274BFC1E8B7A}"/>
              </a:ext>
            </a:extLst>
          </p:cNvPr>
          <p:cNvSpPr>
            <a:spLocks noGrp="1"/>
          </p:cNvSpPr>
          <p:nvPr>
            <p:ph type="dt" sz="half" idx="10"/>
          </p:nvPr>
        </p:nvSpPr>
        <p:spPr/>
        <p:txBody>
          <a:bodyPr/>
          <a:lstStyle/>
          <a:p>
            <a:fld id="{E9C81B7D-82F0-4CD7-AD4F-1A1377A9C198}" type="datetimeFigureOut">
              <a:rPr lang="en-US" smtClean="0"/>
              <a:t>7/18/2025</a:t>
            </a:fld>
            <a:endParaRPr lang="en-US"/>
          </a:p>
        </p:txBody>
      </p:sp>
      <p:sp>
        <p:nvSpPr>
          <p:cNvPr id="5" name="Footer Placeholder 4">
            <a:extLst>
              <a:ext uri="{FF2B5EF4-FFF2-40B4-BE49-F238E27FC236}">
                <a16:creationId xmlns:a16="http://schemas.microsoft.com/office/drawing/2014/main" id="{D0080B80-290A-4D15-9F61-A401FD0694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8F1948-1A06-F654-B14F-BEEEF352AD99}"/>
              </a:ext>
            </a:extLst>
          </p:cNvPr>
          <p:cNvSpPr>
            <a:spLocks noGrp="1"/>
          </p:cNvSpPr>
          <p:nvPr>
            <p:ph type="sldNum" sz="quarter" idx="12"/>
          </p:nvPr>
        </p:nvSpPr>
        <p:spPr/>
        <p:txBody>
          <a:bodyPr/>
          <a:lstStyle/>
          <a:p>
            <a:fld id="{2509364E-961A-4EF7-A903-2A592A2423B4}" type="slidenum">
              <a:rPr lang="en-US" smtClean="0"/>
              <a:t>‹#›</a:t>
            </a:fld>
            <a:endParaRPr lang="en-US"/>
          </a:p>
        </p:txBody>
      </p:sp>
    </p:spTree>
    <p:extLst>
      <p:ext uri="{BB962C8B-B14F-4D97-AF65-F5344CB8AC3E}">
        <p14:creationId xmlns:p14="http://schemas.microsoft.com/office/powerpoint/2010/main" val="2011145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F2D086-DCEF-DFD6-B254-60B0E95102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BCC837-BAFD-ECC4-A8B1-1023567833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6D67CC-11C6-AD5C-1CB6-8F9AD1EED52E}"/>
              </a:ext>
            </a:extLst>
          </p:cNvPr>
          <p:cNvSpPr>
            <a:spLocks noGrp="1"/>
          </p:cNvSpPr>
          <p:nvPr>
            <p:ph type="dt" sz="half" idx="10"/>
          </p:nvPr>
        </p:nvSpPr>
        <p:spPr/>
        <p:txBody>
          <a:bodyPr/>
          <a:lstStyle/>
          <a:p>
            <a:fld id="{E9C81B7D-82F0-4CD7-AD4F-1A1377A9C198}" type="datetimeFigureOut">
              <a:rPr lang="en-US" smtClean="0"/>
              <a:t>7/18/2025</a:t>
            </a:fld>
            <a:endParaRPr lang="en-US"/>
          </a:p>
        </p:txBody>
      </p:sp>
      <p:sp>
        <p:nvSpPr>
          <p:cNvPr id="5" name="Footer Placeholder 4">
            <a:extLst>
              <a:ext uri="{FF2B5EF4-FFF2-40B4-BE49-F238E27FC236}">
                <a16:creationId xmlns:a16="http://schemas.microsoft.com/office/drawing/2014/main" id="{1ADF2AA7-5F2B-70D1-7568-787EBA3146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020A4D-375D-118B-6368-2EAAC7165995}"/>
              </a:ext>
            </a:extLst>
          </p:cNvPr>
          <p:cNvSpPr>
            <a:spLocks noGrp="1"/>
          </p:cNvSpPr>
          <p:nvPr>
            <p:ph type="sldNum" sz="quarter" idx="12"/>
          </p:nvPr>
        </p:nvSpPr>
        <p:spPr/>
        <p:txBody>
          <a:bodyPr/>
          <a:lstStyle/>
          <a:p>
            <a:fld id="{2509364E-961A-4EF7-A903-2A592A2423B4}" type="slidenum">
              <a:rPr lang="en-US" smtClean="0"/>
              <a:t>‹#›</a:t>
            </a:fld>
            <a:endParaRPr lang="en-US"/>
          </a:p>
        </p:txBody>
      </p:sp>
    </p:spTree>
    <p:extLst>
      <p:ext uri="{BB962C8B-B14F-4D97-AF65-F5344CB8AC3E}">
        <p14:creationId xmlns:p14="http://schemas.microsoft.com/office/powerpoint/2010/main" val="3209871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0EF9F-E6A7-A5C9-E677-FAA8D17278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873E4A-DC71-A04F-AEE0-DAB36762CA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793823-E6B8-1CA4-B6A2-D9726732F050}"/>
              </a:ext>
            </a:extLst>
          </p:cNvPr>
          <p:cNvSpPr>
            <a:spLocks noGrp="1"/>
          </p:cNvSpPr>
          <p:nvPr>
            <p:ph type="dt" sz="half" idx="10"/>
          </p:nvPr>
        </p:nvSpPr>
        <p:spPr/>
        <p:txBody>
          <a:bodyPr/>
          <a:lstStyle/>
          <a:p>
            <a:fld id="{E9C81B7D-82F0-4CD7-AD4F-1A1377A9C198}" type="datetimeFigureOut">
              <a:rPr lang="en-US" smtClean="0"/>
              <a:t>7/18/2025</a:t>
            </a:fld>
            <a:endParaRPr lang="en-US"/>
          </a:p>
        </p:txBody>
      </p:sp>
      <p:sp>
        <p:nvSpPr>
          <p:cNvPr id="5" name="Footer Placeholder 4">
            <a:extLst>
              <a:ext uri="{FF2B5EF4-FFF2-40B4-BE49-F238E27FC236}">
                <a16:creationId xmlns:a16="http://schemas.microsoft.com/office/drawing/2014/main" id="{BA7E3447-AB5B-A871-CFF6-EC6919A3C4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41975F-E7E1-4B21-1952-970B7B78ED4B}"/>
              </a:ext>
            </a:extLst>
          </p:cNvPr>
          <p:cNvSpPr>
            <a:spLocks noGrp="1"/>
          </p:cNvSpPr>
          <p:nvPr>
            <p:ph type="sldNum" sz="quarter" idx="12"/>
          </p:nvPr>
        </p:nvSpPr>
        <p:spPr/>
        <p:txBody>
          <a:bodyPr/>
          <a:lstStyle/>
          <a:p>
            <a:fld id="{2509364E-961A-4EF7-A903-2A592A2423B4}" type="slidenum">
              <a:rPr lang="en-US" smtClean="0"/>
              <a:t>‹#›</a:t>
            </a:fld>
            <a:endParaRPr lang="en-US"/>
          </a:p>
        </p:txBody>
      </p:sp>
    </p:spTree>
    <p:extLst>
      <p:ext uri="{BB962C8B-B14F-4D97-AF65-F5344CB8AC3E}">
        <p14:creationId xmlns:p14="http://schemas.microsoft.com/office/powerpoint/2010/main" val="184438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57871-827A-F6AE-C0AE-DA70A0D3FB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5C9F33-F1A8-41A9-405C-CD984D5A12A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0A4D8D-A019-9C4B-215E-2C199095C5F4}"/>
              </a:ext>
            </a:extLst>
          </p:cNvPr>
          <p:cNvSpPr>
            <a:spLocks noGrp="1"/>
          </p:cNvSpPr>
          <p:nvPr>
            <p:ph type="dt" sz="half" idx="10"/>
          </p:nvPr>
        </p:nvSpPr>
        <p:spPr/>
        <p:txBody>
          <a:bodyPr/>
          <a:lstStyle/>
          <a:p>
            <a:fld id="{E9C81B7D-82F0-4CD7-AD4F-1A1377A9C198}" type="datetimeFigureOut">
              <a:rPr lang="en-US" smtClean="0"/>
              <a:t>7/18/2025</a:t>
            </a:fld>
            <a:endParaRPr lang="en-US"/>
          </a:p>
        </p:txBody>
      </p:sp>
      <p:sp>
        <p:nvSpPr>
          <p:cNvPr id="5" name="Footer Placeholder 4">
            <a:extLst>
              <a:ext uri="{FF2B5EF4-FFF2-40B4-BE49-F238E27FC236}">
                <a16:creationId xmlns:a16="http://schemas.microsoft.com/office/drawing/2014/main" id="{30C8636E-7DAF-3303-072F-6A6F5B4171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945C1A-B06E-7204-2350-AA5AE2A21A8D}"/>
              </a:ext>
            </a:extLst>
          </p:cNvPr>
          <p:cNvSpPr>
            <a:spLocks noGrp="1"/>
          </p:cNvSpPr>
          <p:nvPr>
            <p:ph type="sldNum" sz="quarter" idx="12"/>
          </p:nvPr>
        </p:nvSpPr>
        <p:spPr/>
        <p:txBody>
          <a:bodyPr/>
          <a:lstStyle/>
          <a:p>
            <a:fld id="{2509364E-961A-4EF7-A903-2A592A2423B4}" type="slidenum">
              <a:rPr lang="en-US" smtClean="0"/>
              <a:t>‹#›</a:t>
            </a:fld>
            <a:endParaRPr lang="en-US"/>
          </a:p>
        </p:txBody>
      </p:sp>
    </p:spTree>
    <p:extLst>
      <p:ext uri="{BB962C8B-B14F-4D97-AF65-F5344CB8AC3E}">
        <p14:creationId xmlns:p14="http://schemas.microsoft.com/office/powerpoint/2010/main" val="1255913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1FDBF-CF25-6E43-9167-DB5921A5F7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BCB1AC-BA76-5095-91BB-77EAEB13AF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85E653-C342-2AE2-28D2-E2E47426ED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5CA3C0-B123-0AD7-5BAF-80370FEC0757}"/>
              </a:ext>
            </a:extLst>
          </p:cNvPr>
          <p:cNvSpPr>
            <a:spLocks noGrp="1"/>
          </p:cNvSpPr>
          <p:nvPr>
            <p:ph type="dt" sz="half" idx="10"/>
          </p:nvPr>
        </p:nvSpPr>
        <p:spPr/>
        <p:txBody>
          <a:bodyPr/>
          <a:lstStyle/>
          <a:p>
            <a:fld id="{E9C81B7D-82F0-4CD7-AD4F-1A1377A9C198}" type="datetimeFigureOut">
              <a:rPr lang="en-US" smtClean="0"/>
              <a:t>7/18/2025</a:t>
            </a:fld>
            <a:endParaRPr lang="en-US"/>
          </a:p>
        </p:txBody>
      </p:sp>
      <p:sp>
        <p:nvSpPr>
          <p:cNvPr id="6" name="Footer Placeholder 5">
            <a:extLst>
              <a:ext uri="{FF2B5EF4-FFF2-40B4-BE49-F238E27FC236}">
                <a16:creationId xmlns:a16="http://schemas.microsoft.com/office/drawing/2014/main" id="{EB3B9C30-6BCA-474A-7E98-C54C3A2FA3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938320-A41C-C76A-9143-938C0B39E919}"/>
              </a:ext>
            </a:extLst>
          </p:cNvPr>
          <p:cNvSpPr>
            <a:spLocks noGrp="1"/>
          </p:cNvSpPr>
          <p:nvPr>
            <p:ph type="sldNum" sz="quarter" idx="12"/>
          </p:nvPr>
        </p:nvSpPr>
        <p:spPr/>
        <p:txBody>
          <a:bodyPr/>
          <a:lstStyle/>
          <a:p>
            <a:fld id="{2509364E-961A-4EF7-A903-2A592A2423B4}" type="slidenum">
              <a:rPr lang="en-US" smtClean="0"/>
              <a:t>‹#›</a:t>
            </a:fld>
            <a:endParaRPr lang="en-US"/>
          </a:p>
        </p:txBody>
      </p:sp>
    </p:spTree>
    <p:extLst>
      <p:ext uri="{BB962C8B-B14F-4D97-AF65-F5344CB8AC3E}">
        <p14:creationId xmlns:p14="http://schemas.microsoft.com/office/powerpoint/2010/main" val="592900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33002-C4D7-A675-D5D3-52C01A1725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838C08-2865-60C8-82C4-B6E292D6B9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DEF3E8-F252-DC3F-B6B9-98A6F699CA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4D2D4E-1DD4-2552-7039-490307AE2E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0D98C2-ED94-B85A-972C-26E5B684B6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35D1DF-04CE-9411-535D-F4EFE6DE6245}"/>
              </a:ext>
            </a:extLst>
          </p:cNvPr>
          <p:cNvSpPr>
            <a:spLocks noGrp="1"/>
          </p:cNvSpPr>
          <p:nvPr>
            <p:ph type="dt" sz="half" idx="10"/>
          </p:nvPr>
        </p:nvSpPr>
        <p:spPr/>
        <p:txBody>
          <a:bodyPr/>
          <a:lstStyle/>
          <a:p>
            <a:fld id="{E9C81B7D-82F0-4CD7-AD4F-1A1377A9C198}" type="datetimeFigureOut">
              <a:rPr lang="en-US" smtClean="0"/>
              <a:t>7/18/2025</a:t>
            </a:fld>
            <a:endParaRPr lang="en-US"/>
          </a:p>
        </p:txBody>
      </p:sp>
      <p:sp>
        <p:nvSpPr>
          <p:cNvPr id="8" name="Footer Placeholder 7">
            <a:extLst>
              <a:ext uri="{FF2B5EF4-FFF2-40B4-BE49-F238E27FC236}">
                <a16:creationId xmlns:a16="http://schemas.microsoft.com/office/drawing/2014/main" id="{1D721F06-C8DD-8BF3-6483-8C16EAB9ED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9CFD00-8C5E-F91B-EBC9-839E7E59094C}"/>
              </a:ext>
            </a:extLst>
          </p:cNvPr>
          <p:cNvSpPr>
            <a:spLocks noGrp="1"/>
          </p:cNvSpPr>
          <p:nvPr>
            <p:ph type="sldNum" sz="quarter" idx="12"/>
          </p:nvPr>
        </p:nvSpPr>
        <p:spPr/>
        <p:txBody>
          <a:bodyPr/>
          <a:lstStyle/>
          <a:p>
            <a:fld id="{2509364E-961A-4EF7-A903-2A592A2423B4}" type="slidenum">
              <a:rPr lang="en-US" smtClean="0"/>
              <a:t>‹#›</a:t>
            </a:fld>
            <a:endParaRPr lang="en-US"/>
          </a:p>
        </p:txBody>
      </p:sp>
    </p:spTree>
    <p:extLst>
      <p:ext uri="{BB962C8B-B14F-4D97-AF65-F5344CB8AC3E}">
        <p14:creationId xmlns:p14="http://schemas.microsoft.com/office/powerpoint/2010/main" val="1628018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63C1A-4390-CD24-1DFA-3C652CC33D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A4E81A-7F3C-15C2-B035-5DE102DBEB2D}"/>
              </a:ext>
            </a:extLst>
          </p:cNvPr>
          <p:cNvSpPr>
            <a:spLocks noGrp="1"/>
          </p:cNvSpPr>
          <p:nvPr>
            <p:ph type="dt" sz="half" idx="10"/>
          </p:nvPr>
        </p:nvSpPr>
        <p:spPr/>
        <p:txBody>
          <a:bodyPr/>
          <a:lstStyle/>
          <a:p>
            <a:fld id="{E9C81B7D-82F0-4CD7-AD4F-1A1377A9C198}" type="datetimeFigureOut">
              <a:rPr lang="en-US" smtClean="0"/>
              <a:t>7/18/2025</a:t>
            </a:fld>
            <a:endParaRPr lang="en-US"/>
          </a:p>
        </p:txBody>
      </p:sp>
      <p:sp>
        <p:nvSpPr>
          <p:cNvPr id="4" name="Footer Placeholder 3">
            <a:extLst>
              <a:ext uri="{FF2B5EF4-FFF2-40B4-BE49-F238E27FC236}">
                <a16:creationId xmlns:a16="http://schemas.microsoft.com/office/drawing/2014/main" id="{7AC447CF-3194-14FB-929C-14A8EFCA65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203B36-3EC4-DE07-64D5-329B48690252}"/>
              </a:ext>
            </a:extLst>
          </p:cNvPr>
          <p:cNvSpPr>
            <a:spLocks noGrp="1"/>
          </p:cNvSpPr>
          <p:nvPr>
            <p:ph type="sldNum" sz="quarter" idx="12"/>
          </p:nvPr>
        </p:nvSpPr>
        <p:spPr/>
        <p:txBody>
          <a:bodyPr/>
          <a:lstStyle/>
          <a:p>
            <a:fld id="{2509364E-961A-4EF7-A903-2A592A2423B4}" type="slidenum">
              <a:rPr lang="en-US" smtClean="0"/>
              <a:t>‹#›</a:t>
            </a:fld>
            <a:endParaRPr lang="en-US"/>
          </a:p>
        </p:txBody>
      </p:sp>
    </p:spTree>
    <p:extLst>
      <p:ext uri="{BB962C8B-B14F-4D97-AF65-F5344CB8AC3E}">
        <p14:creationId xmlns:p14="http://schemas.microsoft.com/office/powerpoint/2010/main" val="4176185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0CA1F6-FA32-68E4-9252-6755BB0844BC}"/>
              </a:ext>
            </a:extLst>
          </p:cNvPr>
          <p:cNvSpPr>
            <a:spLocks noGrp="1"/>
          </p:cNvSpPr>
          <p:nvPr>
            <p:ph type="dt" sz="half" idx="10"/>
          </p:nvPr>
        </p:nvSpPr>
        <p:spPr/>
        <p:txBody>
          <a:bodyPr/>
          <a:lstStyle/>
          <a:p>
            <a:fld id="{E9C81B7D-82F0-4CD7-AD4F-1A1377A9C198}" type="datetimeFigureOut">
              <a:rPr lang="en-US" smtClean="0"/>
              <a:t>7/18/2025</a:t>
            </a:fld>
            <a:endParaRPr lang="en-US"/>
          </a:p>
        </p:txBody>
      </p:sp>
      <p:sp>
        <p:nvSpPr>
          <p:cNvPr id="3" name="Footer Placeholder 2">
            <a:extLst>
              <a:ext uri="{FF2B5EF4-FFF2-40B4-BE49-F238E27FC236}">
                <a16:creationId xmlns:a16="http://schemas.microsoft.com/office/drawing/2014/main" id="{04130104-47B5-3F2C-77DD-E1C903EE62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B147A2-29DC-4F8E-0DA9-89B3395223DB}"/>
              </a:ext>
            </a:extLst>
          </p:cNvPr>
          <p:cNvSpPr>
            <a:spLocks noGrp="1"/>
          </p:cNvSpPr>
          <p:nvPr>
            <p:ph type="sldNum" sz="quarter" idx="12"/>
          </p:nvPr>
        </p:nvSpPr>
        <p:spPr/>
        <p:txBody>
          <a:bodyPr/>
          <a:lstStyle/>
          <a:p>
            <a:fld id="{2509364E-961A-4EF7-A903-2A592A2423B4}" type="slidenum">
              <a:rPr lang="en-US" smtClean="0"/>
              <a:t>‹#›</a:t>
            </a:fld>
            <a:endParaRPr lang="en-US"/>
          </a:p>
        </p:txBody>
      </p:sp>
    </p:spTree>
    <p:extLst>
      <p:ext uri="{BB962C8B-B14F-4D97-AF65-F5344CB8AC3E}">
        <p14:creationId xmlns:p14="http://schemas.microsoft.com/office/powerpoint/2010/main" val="4063305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D42BF-96E9-DC32-DE5E-FFAA1874E7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BB40A6-B87F-AA5A-4F33-EA615D7B37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CB5788-8B41-6A15-D4E6-31D430D7C4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6A0DC8-775A-1228-0F83-681113ADC92E}"/>
              </a:ext>
            </a:extLst>
          </p:cNvPr>
          <p:cNvSpPr>
            <a:spLocks noGrp="1"/>
          </p:cNvSpPr>
          <p:nvPr>
            <p:ph type="dt" sz="half" idx="10"/>
          </p:nvPr>
        </p:nvSpPr>
        <p:spPr/>
        <p:txBody>
          <a:bodyPr/>
          <a:lstStyle/>
          <a:p>
            <a:fld id="{E9C81B7D-82F0-4CD7-AD4F-1A1377A9C198}" type="datetimeFigureOut">
              <a:rPr lang="en-US" smtClean="0"/>
              <a:t>7/18/2025</a:t>
            </a:fld>
            <a:endParaRPr lang="en-US"/>
          </a:p>
        </p:txBody>
      </p:sp>
      <p:sp>
        <p:nvSpPr>
          <p:cNvPr id="6" name="Footer Placeholder 5">
            <a:extLst>
              <a:ext uri="{FF2B5EF4-FFF2-40B4-BE49-F238E27FC236}">
                <a16:creationId xmlns:a16="http://schemas.microsoft.com/office/drawing/2014/main" id="{896EAB8E-BF85-0C16-FF40-1F983899EA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6E572E-E9CF-700C-E0B2-838E6E364441}"/>
              </a:ext>
            </a:extLst>
          </p:cNvPr>
          <p:cNvSpPr>
            <a:spLocks noGrp="1"/>
          </p:cNvSpPr>
          <p:nvPr>
            <p:ph type="sldNum" sz="quarter" idx="12"/>
          </p:nvPr>
        </p:nvSpPr>
        <p:spPr/>
        <p:txBody>
          <a:bodyPr/>
          <a:lstStyle/>
          <a:p>
            <a:fld id="{2509364E-961A-4EF7-A903-2A592A2423B4}" type="slidenum">
              <a:rPr lang="en-US" smtClean="0"/>
              <a:t>‹#›</a:t>
            </a:fld>
            <a:endParaRPr lang="en-US"/>
          </a:p>
        </p:txBody>
      </p:sp>
    </p:spTree>
    <p:extLst>
      <p:ext uri="{BB962C8B-B14F-4D97-AF65-F5344CB8AC3E}">
        <p14:creationId xmlns:p14="http://schemas.microsoft.com/office/powerpoint/2010/main" val="2353405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21283-785F-FF91-D15E-8DE023AFBF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BAB29A-EAED-98CA-4B34-F592D21999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9E903E-C16D-8103-3CE1-B354D3248D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E47799-5BBB-5A39-873E-FB62666B03FC}"/>
              </a:ext>
            </a:extLst>
          </p:cNvPr>
          <p:cNvSpPr>
            <a:spLocks noGrp="1"/>
          </p:cNvSpPr>
          <p:nvPr>
            <p:ph type="dt" sz="half" idx="10"/>
          </p:nvPr>
        </p:nvSpPr>
        <p:spPr/>
        <p:txBody>
          <a:bodyPr/>
          <a:lstStyle/>
          <a:p>
            <a:fld id="{E9C81B7D-82F0-4CD7-AD4F-1A1377A9C198}" type="datetimeFigureOut">
              <a:rPr lang="en-US" smtClean="0"/>
              <a:t>7/18/2025</a:t>
            </a:fld>
            <a:endParaRPr lang="en-US"/>
          </a:p>
        </p:txBody>
      </p:sp>
      <p:sp>
        <p:nvSpPr>
          <p:cNvPr id="6" name="Footer Placeholder 5">
            <a:extLst>
              <a:ext uri="{FF2B5EF4-FFF2-40B4-BE49-F238E27FC236}">
                <a16:creationId xmlns:a16="http://schemas.microsoft.com/office/drawing/2014/main" id="{7CFFB2F4-658F-FDBA-3EC2-8A1156077E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FEFF1A-281E-57AE-4B04-B50F3663ADD0}"/>
              </a:ext>
            </a:extLst>
          </p:cNvPr>
          <p:cNvSpPr>
            <a:spLocks noGrp="1"/>
          </p:cNvSpPr>
          <p:nvPr>
            <p:ph type="sldNum" sz="quarter" idx="12"/>
          </p:nvPr>
        </p:nvSpPr>
        <p:spPr/>
        <p:txBody>
          <a:bodyPr/>
          <a:lstStyle/>
          <a:p>
            <a:fld id="{2509364E-961A-4EF7-A903-2A592A2423B4}" type="slidenum">
              <a:rPr lang="en-US" smtClean="0"/>
              <a:t>‹#›</a:t>
            </a:fld>
            <a:endParaRPr lang="en-US"/>
          </a:p>
        </p:txBody>
      </p:sp>
    </p:spTree>
    <p:extLst>
      <p:ext uri="{BB962C8B-B14F-4D97-AF65-F5344CB8AC3E}">
        <p14:creationId xmlns:p14="http://schemas.microsoft.com/office/powerpoint/2010/main" val="1394630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074C3C-FCC7-F51E-5010-05D0137F28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2A55D3-5596-66B4-7D0E-5122DD54D0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D319AA-D63C-4D41-E862-5F8B0558DE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9C81B7D-82F0-4CD7-AD4F-1A1377A9C198}" type="datetimeFigureOut">
              <a:rPr lang="en-US" smtClean="0"/>
              <a:t>7/18/2025</a:t>
            </a:fld>
            <a:endParaRPr lang="en-US"/>
          </a:p>
        </p:txBody>
      </p:sp>
      <p:sp>
        <p:nvSpPr>
          <p:cNvPr id="5" name="Footer Placeholder 4">
            <a:extLst>
              <a:ext uri="{FF2B5EF4-FFF2-40B4-BE49-F238E27FC236}">
                <a16:creationId xmlns:a16="http://schemas.microsoft.com/office/drawing/2014/main" id="{F4892A7E-B632-F441-D6C5-F7EEE659B5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690FB2F-C220-23DA-274B-B847A80210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509364E-961A-4EF7-A903-2A592A2423B4}" type="slidenum">
              <a:rPr lang="en-US" smtClean="0"/>
              <a:t>‹#›</a:t>
            </a:fld>
            <a:endParaRPr lang="en-US"/>
          </a:p>
        </p:txBody>
      </p:sp>
    </p:spTree>
    <p:extLst>
      <p:ext uri="{BB962C8B-B14F-4D97-AF65-F5344CB8AC3E}">
        <p14:creationId xmlns:p14="http://schemas.microsoft.com/office/powerpoint/2010/main" val="17794432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9.jpe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39.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51.jpe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hyperlink" Target="https://mdcgis.maps.arcgis.com/apps/Cascade/index.html?appid=712cc83bff5145808936d38a3822ebb7"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10.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ear walking on the ground&#10;&#10;AI-generated content may be incorrect.">
            <a:extLst>
              <a:ext uri="{FF2B5EF4-FFF2-40B4-BE49-F238E27FC236}">
                <a16:creationId xmlns:a16="http://schemas.microsoft.com/office/drawing/2014/main" id="{FF368C7D-C5AF-D19F-3F69-C7024482AA2A}"/>
              </a:ext>
            </a:extLst>
          </p:cNvPr>
          <p:cNvPicPr>
            <a:picLocks noChangeAspect="1"/>
          </p:cNvPicPr>
          <p:nvPr/>
        </p:nvPicPr>
        <p:blipFill>
          <a:blip r:embed="rId2">
            <a:extLst>
              <a:ext uri="{28A0092B-C50C-407E-A947-70E740481C1C}">
                <a14:useLocalDpi xmlns:a14="http://schemas.microsoft.com/office/drawing/2010/main" val="0"/>
              </a:ext>
            </a:extLst>
          </a:blip>
          <a:srcRect l="17934" t="15672" r="-201" b="12841"/>
          <a:stretch/>
        </p:blipFill>
        <p:spPr>
          <a:xfrm>
            <a:off x="0" y="0"/>
            <a:ext cx="12229308" cy="7063118"/>
          </a:xfrm>
          <a:prstGeom prst="rect">
            <a:avLst/>
          </a:prstGeom>
        </p:spPr>
      </p:pic>
      <p:sp>
        <p:nvSpPr>
          <p:cNvPr id="7" name="Freeform: Shape 6">
            <a:extLst>
              <a:ext uri="{FF2B5EF4-FFF2-40B4-BE49-F238E27FC236}">
                <a16:creationId xmlns:a16="http://schemas.microsoft.com/office/drawing/2014/main" id="{FC17D903-3FAE-0388-4F47-883814A00F4C}"/>
              </a:ext>
            </a:extLst>
          </p:cNvPr>
          <p:cNvSpPr/>
          <p:nvPr/>
        </p:nvSpPr>
        <p:spPr>
          <a:xfrm>
            <a:off x="-12375" y="5055073"/>
            <a:ext cx="12247596" cy="2036280"/>
          </a:xfrm>
          <a:custGeom>
            <a:avLst/>
            <a:gdLst>
              <a:gd name="connsiteX0" fmla="*/ 0 w 12247596"/>
              <a:gd name="connsiteY0" fmla="*/ 91440 h 1828800"/>
              <a:gd name="connsiteX1" fmla="*/ 0 w 12247596"/>
              <a:gd name="connsiteY1" fmla="*/ 91440 h 1828800"/>
              <a:gd name="connsiteX2" fmla="*/ 82296 w 12247596"/>
              <a:gd name="connsiteY2" fmla="*/ 82296 h 1828800"/>
              <a:gd name="connsiteX3" fmla="*/ 109728 w 12247596"/>
              <a:gd name="connsiteY3" fmla="*/ 73152 h 1828800"/>
              <a:gd name="connsiteX4" fmla="*/ 201168 w 12247596"/>
              <a:gd name="connsiteY4" fmla="*/ 54864 h 1828800"/>
              <a:gd name="connsiteX5" fmla="*/ 274320 w 12247596"/>
              <a:gd name="connsiteY5" fmla="*/ 36576 h 1828800"/>
              <a:gd name="connsiteX6" fmla="*/ 539496 w 12247596"/>
              <a:gd name="connsiteY6" fmla="*/ 27432 h 1828800"/>
              <a:gd name="connsiteX7" fmla="*/ 603504 w 12247596"/>
              <a:gd name="connsiteY7" fmla="*/ 18288 h 1828800"/>
              <a:gd name="connsiteX8" fmla="*/ 685800 w 12247596"/>
              <a:gd name="connsiteY8" fmla="*/ 0 h 1828800"/>
              <a:gd name="connsiteX9" fmla="*/ 1700784 w 12247596"/>
              <a:gd name="connsiteY9" fmla="*/ 27432 h 1828800"/>
              <a:gd name="connsiteX10" fmla="*/ 1737360 w 12247596"/>
              <a:gd name="connsiteY10" fmla="*/ 36576 h 1828800"/>
              <a:gd name="connsiteX11" fmla="*/ 1874520 w 12247596"/>
              <a:gd name="connsiteY11" fmla="*/ 64008 h 1828800"/>
              <a:gd name="connsiteX12" fmla="*/ 2221992 w 12247596"/>
              <a:gd name="connsiteY12" fmla="*/ 73152 h 1828800"/>
              <a:gd name="connsiteX13" fmla="*/ 2432304 w 12247596"/>
              <a:gd name="connsiteY13" fmla="*/ 109728 h 1828800"/>
              <a:gd name="connsiteX14" fmla="*/ 2523744 w 12247596"/>
              <a:gd name="connsiteY14" fmla="*/ 173736 h 1828800"/>
              <a:gd name="connsiteX15" fmla="*/ 2532888 w 12247596"/>
              <a:gd name="connsiteY15" fmla="*/ 146304 h 1828800"/>
              <a:gd name="connsiteX16" fmla="*/ 2478024 w 12247596"/>
              <a:gd name="connsiteY16" fmla="*/ 128016 h 1828800"/>
              <a:gd name="connsiteX17" fmla="*/ 2779776 w 12247596"/>
              <a:gd name="connsiteY17" fmla="*/ 155448 h 1828800"/>
              <a:gd name="connsiteX18" fmla="*/ 2907792 w 12247596"/>
              <a:gd name="connsiteY18" fmla="*/ 192024 h 1828800"/>
              <a:gd name="connsiteX19" fmla="*/ 3008376 w 12247596"/>
              <a:gd name="connsiteY19" fmla="*/ 210312 h 1828800"/>
              <a:gd name="connsiteX20" fmla="*/ 3291840 w 12247596"/>
              <a:gd name="connsiteY20" fmla="*/ 246888 h 1828800"/>
              <a:gd name="connsiteX21" fmla="*/ 3611880 w 12247596"/>
              <a:gd name="connsiteY21" fmla="*/ 320040 h 1828800"/>
              <a:gd name="connsiteX22" fmla="*/ 3913632 w 12247596"/>
              <a:gd name="connsiteY22" fmla="*/ 374904 h 1828800"/>
              <a:gd name="connsiteX23" fmla="*/ 4050792 w 12247596"/>
              <a:gd name="connsiteY23" fmla="*/ 411480 h 1828800"/>
              <a:gd name="connsiteX24" fmla="*/ 4078224 w 12247596"/>
              <a:gd name="connsiteY24" fmla="*/ 420624 h 1828800"/>
              <a:gd name="connsiteX25" fmla="*/ 4261104 w 12247596"/>
              <a:gd name="connsiteY25" fmla="*/ 429768 h 1828800"/>
              <a:gd name="connsiteX26" fmla="*/ 4361688 w 12247596"/>
              <a:gd name="connsiteY26" fmla="*/ 438912 h 1828800"/>
              <a:gd name="connsiteX27" fmla="*/ 4471416 w 12247596"/>
              <a:gd name="connsiteY27" fmla="*/ 466344 h 1828800"/>
              <a:gd name="connsiteX28" fmla="*/ 4535424 w 12247596"/>
              <a:gd name="connsiteY28" fmla="*/ 475488 h 1828800"/>
              <a:gd name="connsiteX29" fmla="*/ 4700016 w 12247596"/>
              <a:gd name="connsiteY29" fmla="*/ 493776 h 1828800"/>
              <a:gd name="connsiteX30" fmla="*/ 4800600 w 12247596"/>
              <a:gd name="connsiteY30" fmla="*/ 512064 h 1828800"/>
              <a:gd name="connsiteX31" fmla="*/ 4937760 w 12247596"/>
              <a:gd name="connsiteY31" fmla="*/ 521208 h 1828800"/>
              <a:gd name="connsiteX32" fmla="*/ 5047488 w 12247596"/>
              <a:gd name="connsiteY32" fmla="*/ 539496 h 1828800"/>
              <a:gd name="connsiteX33" fmla="*/ 5093208 w 12247596"/>
              <a:gd name="connsiteY33" fmla="*/ 548640 h 1828800"/>
              <a:gd name="connsiteX34" fmla="*/ 5148072 w 12247596"/>
              <a:gd name="connsiteY34" fmla="*/ 566928 h 1828800"/>
              <a:gd name="connsiteX35" fmla="*/ 5193792 w 12247596"/>
              <a:gd name="connsiteY35" fmla="*/ 576072 h 1828800"/>
              <a:gd name="connsiteX36" fmla="*/ 5239512 w 12247596"/>
              <a:gd name="connsiteY36" fmla="*/ 594360 h 1828800"/>
              <a:gd name="connsiteX37" fmla="*/ 5486400 w 12247596"/>
              <a:gd name="connsiteY37" fmla="*/ 621792 h 1828800"/>
              <a:gd name="connsiteX38" fmla="*/ 5586984 w 12247596"/>
              <a:gd name="connsiteY38" fmla="*/ 640080 h 1828800"/>
              <a:gd name="connsiteX39" fmla="*/ 5779008 w 12247596"/>
              <a:gd name="connsiteY39" fmla="*/ 658368 h 1828800"/>
              <a:gd name="connsiteX40" fmla="*/ 5833872 w 12247596"/>
              <a:gd name="connsiteY40" fmla="*/ 667512 h 1828800"/>
              <a:gd name="connsiteX41" fmla="*/ 5897880 w 12247596"/>
              <a:gd name="connsiteY41" fmla="*/ 676656 h 1828800"/>
              <a:gd name="connsiteX42" fmla="*/ 6089904 w 12247596"/>
              <a:gd name="connsiteY42" fmla="*/ 713232 h 1828800"/>
              <a:gd name="connsiteX43" fmla="*/ 6236208 w 12247596"/>
              <a:gd name="connsiteY43" fmla="*/ 722376 h 1828800"/>
              <a:gd name="connsiteX44" fmla="*/ 6327648 w 12247596"/>
              <a:gd name="connsiteY44" fmla="*/ 740664 h 1828800"/>
              <a:gd name="connsiteX45" fmla="*/ 6409944 w 12247596"/>
              <a:gd name="connsiteY45" fmla="*/ 758952 h 1828800"/>
              <a:gd name="connsiteX46" fmla="*/ 6519672 w 12247596"/>
              <a:gd name="connsiteY46" fmla="*/ 768096 h 1828800"/>
              <a:gd name="connsiteX47" fmla="*/ 6565392 w 12247596"/>
              <a:gd name="connsiteY47" fmla="*/ 777240 h 1828800"/>
              <a:gd name="connsiteX48" fmla="*/ 6647688 w 12247596"/>
              <a:gd name="connsiteY48" fmla="*/ 795528 h 1828800"/>
              <a:gd name="connsiteX49" fmla="*/ 6702552 w 12247596"/>
              <a:gd name="connsiteY49" fmla="*/ 804672 h 1828800"/>
              <a:gd name="connsiteX50" fmla="*/ 6739128 w 12247596"/>
              <a:gd name="connsiteY50" fmla="*/ 813816 h 1828800"/>
              <a:gd name="connsiteX51" fmla="*/ 6830568 w 12247596"/>
              <a:gd name="connsiteY51" fmla="*/ 822960 h 1828800"/>
              <a:gd name="connsiteX52" fmla="*/ 6949440 w 12247596"/>
              <a:gd name="connsiteY52" fmla="*/ 813816 h 1828800"/>
              <a:gd name="connsiteX53" fmla="*/ 6903720 w 12247596"/>
              <a:gd name="connsiteY53" fmla="*/ 786384 h 1828800"/>
              <a:gd name="connsiteX54" fmla="*/ 6757416 w 12247596"/>
              <a:gd name="connsiteY54" fmla="*/ 758952 h 1828800"/>
              <a:gd name="connsiteX55" fmla="*/ 6620256 w 12247596"/>
              <a:gd name="connsiteY55" fmla="*/ 740664 h 1828800"/>
              <a:gd name="connsiteX56" fmla="*/ 6830568 w 12247596"/>
              <a:gd name="connsiteY56" fmla="*/ 777240 h 1828800"/>
              <a:gd name="connsiteX57" fmla="*/ 6858000 w 12247596"/>
              <a:gd name="connsiteY57" fmla="*/ 786384 h 1828800"/>
              <a:gd name="connsiteX58" fmla="*/ 7251192 w 12247596"/>
              <a:gd name="connsiteY58" fmla="*/ 832104 h 1828800"/>
              <a:gd name="connsiteX59" fmla="*/ 7296912 w 12247596"/>
              <a:gd name="connsiteY59" fmla="*/ 841248 h 1828800"/>
              <a:gd name="connsiteX60" fmla="*/ 7360920 w 12247596"/>
              <a:gd name="connsiteY60" fmla="*/ 850392 h 1828800"/>
              <a:gd name="connsiteX61" fmla="*/ 7461504 w 12247596"/>
              <a:gd name="connsiteY61" fmla="*/ 877824 h 1828800"/>
              <a:gd name="connsiteX62" fmla="*/ 7534656 w 12247596"/>
              <a:gd name="connsiteY62" fmla="*/ 868680 h 1828800"/>
              <a:gd name="connsiteX63" fmla="*/ 7562088 w 12247596"/>
              <a:gd name="connsiteY63" fmla="*/ 859536 h 1828800"/>
              <a:gd name="connsiteX64" fmla="*/ 7754112 w 12247596"/>
              <a:gd name="connsiteY64" fmla="*/ 868680 h 1828800"/>
              <a:gd name="connsiteX65" fmla="*/ 7827264 w 12247596"/>
              <a:gd name="connsiteY65" fmla="*/ 886968 h 1828800"/>
              <a:gd name="connsiteX66" fmla="*/ 8065008 w 12247596"/>
              <a:gd name="connsiteY66" fmla="*/ 914400 h 1828800"/>
              <a:gd name="connsiteX67" fmla="*/ 8119872 w 12247596"/>
              <a:gd name="connsiteY67" fmla="*/ 932688 h 1828800"/>
              <a:gd name="connsiteX68" fmla="*/ 8385048 w 12247596"/>
              <a:gd name="connsiteY68" fmla="*/ 969264 h 1828800"/>
              <a:gd name="connsiteX69" fmla="*/ 8686800 w 12247596"/>
              <a:gd name="connsiteY69" fmla="*/ 1005840 h 1828800"/>
              <a:gd name="connsiteX70" fmla="*/ 9144000 w 12247596"/>
              <a:gd name="connsiteY70" fmla="*/ 1033272 h 1828800"/>
              <a:gd name="connsiteX71" fmla="*/ 9400032 w 12247596"/>
              <a:gd name="connsiteY71" fmla="*/ 1051560 h 1828800"/>
              <a:gd name="connsiteX72" fmla="*/ 9573768 w 12247596"/>
              <a:gd name="connsiteY72" fmla="*/ 1069848 h 1828800"/>
              <a:gd name="connsiteX73" fmla="*/ 9893808 w 12247596"/>
              <a:gd name="connsiteY73" fmla="*/ 1088136 h 1828800"/>
              <a:gd name="connsiteX74" fmla="*/ 10140696 w 12247596"/>
              <a:gd name="connsiteY74" fmla="*/ 1069848 h 1828800"/>
              <a:gd name="connsiteX75" fmla="*/ 10186416 w 12247596"/>
              <a:gd name="connsiteY75" fmla="*/ 1060704 h 1828800"/>
              <a:gd name="connsiteX76" fmla="*/ 10250424 w 12247596"/>
              <a:gd name="connsiteY76" fmla="*/ 1051560 h 1828800"/>
              <a:gd name="connsiteX77" fmla="*/ 10744200 w 12247596"/>
              <a:gd name="connsiteY77" fmla="*/ 1051560 h 1828800"/>
              <a:gd name="connsiteX78" fmla="*/ 10844784 w 12247596"/>
              <a:gd name="connsiteY78" fmla="*/ 1014984 h 1828800"/>
              <a:gd name="connsiteX79" fmla="*/ 10890504 w 12247596"/>
              <a:gd name="connsiteY79" fmla="*/ 987552 h 1828800"/>
              <a:gd name="connsiteX80" fmla="*/ 10954512 w 12247596"/>
              <a:gd name="connsiteY80" fmla="*/ 978408 h 1828800"/>
              <a:gd name="connsiteX81" fmla="*/ 11055096 w 12247596"/>
              <a:gd name="connsiteY81" fmla="*/ 987552 h 1828800"/>
              <a:gd name="connsiteX82" fmla="*/ 11137392 w 12247596"/>
              <a:gd name="connsiteY82" fmla="*/ 996696 h 1828800"/>
              <a:gd name="connsiteX83" fmla="*/ 11036808 w 12247596"/>
              <a:gd name="connsiteY83" fmla="*/ 1005840 h 1828800"/>
              <a:gd name="connsiteX84" fmla="*/ 11000232 w 12247596"/>
              <a:gd name="connsiteY84" fmla="*/ 1014984 h 1828800"/>
              <a:gd name="connsiteX85" fmla="*/ 10945368 w 12247596"/>
              <a:gd name="connsiteY85" fmla="*/ 1033272 h 1828800"/>
              <a:gd name="connsiteX86" fmla="*/ 10799064 w 12247596"/>
              <a:gd name="connsiteY86" fmla="*/ 1024128 h 1828800"/>
              <a:gd name="connsiteX87" fmla="*/ 10570464 w 12247596"/>
              <a:gd name="connsiteY87" fmla="*/ 987552 h 1828800"/>
              <a:gd name="connsiteX88" fmla="*/ 10469880 w 12247596"/>
              <a:gd name="connsiteY88" fmla="*/ 969264 h 1828800"/>
              <a:gd name="connsiteX89" fmla="*/ 10424160 w 12247596"/>
              <a:gd name="connsiteY89" fmla="*/ 1014984 h 1828800"/>
              <a:gd name="connsiteX90" fmla="*/ 10378440 w 12247596"/>
              <a:gd name="connsiteY90" fmla="*/ 1024128 h 1828800"/>
              <a:gd name="connsiteX91" fmla="*/ 10287000 w 12247596"/>
              <a:gd name="connsiteY91" fmla="*/ 1033272 h 1828800"/>
              <a:gd name="connsiteX92" fmla="*/ 9546336 w 12247596"/>
              <a:gd name="connsiteY92" fmla="*/ 1024128 h 1828800"/>
              <a:gd name="connsiteX93" fmla="*/ 9491472 w 12247596"/>
              <a:gd name="connsiteY93" fmla="*/ 1014984 h 1828800"/>
              <a:gd name="connsiteX94" fmla="*/ 9372600 w 12247596"/>
              <a:gd name="connsiteY94" fmla="*/ 1005840 h 1828800"/>
              <a:gd name="connsiteX95" fmla="*/ 9683496 w 12247596"/>
              <a:gd name="connsiteY95" fmla="*/ 996696 h 1828800"/>
              <a:gd name="connsiteX96" fmla="*/ 9976104 w 12247596"/>
              <a:gd name="connsiteY96" fmla="*/ 1014984 h 1828800"/>
              <a:gd name="connsiteX97" fmla="*/ 10451592 w 12247596"/>
              <a:gd name="connsiteY97" fmla="*/ 1033272 h 1828800"/>
              <a:gd name="connsiteX98" fmla="*/ 10826496 w 12247596"/>
              <a:gd name="connsiteY98" fmla="*/ 1024128 h 1828800"/>
              <a:gd name="connsiteX99" fmla="*/ 10954512 w 12247596"/>
              <a:gd name="connsiteY99" fmla="*/ 1014984 h 1828800"/>
              <a:gd name="connsiteX100" fmla="*/ 10991088 w 12247596"/>
              <a:gd name="connsiteY100" fmla="*/ 996696 h 1828800"/>
              <a:gd name="connsiteX101" fmla="*/ 11091672 w 12247596"/>
              <a:gd name="connsiteY101" fmla="*/ 987552 h 1828800"/>
              <a:gd name="connsiteX102" fmla="*/ 11137392 w 12247596"/>
              <a:gd name="connsiteY102" fmla="*/ 978408 h 1828800"/>
              <a:gd name="connsiteX103" fmla="*/ 11237976 w 12247596"/>
              <a:gd name="connsiteY103" fmla="*/ 950976 h 1828800"/>
              <a:gd name="connsiteX104" fmla="*/ 11338560 w 12247596"/>
              <a:gd name="connsiteY104" fmla="*/ 932688 h 1828800"/>
              <a:gd name="connsiteX105" fmla="*/ 11393424 w 12247596"/>
              <a:gd name="connsiteY105" fmla="*/ 914400 h 1828800"/>
              <a:gd name="connsiteX106" fmla="*/ 11594592 w 12247596"/>
              <a:gd name="connsiteY106" fmla="*/ 886968 h 1828800"/>
              <a:gd name="connsiteX107" fmla="*/ 11622024 w 12247596"/>
              <a:gd name="connsiteY107" fmla="*/ 868680 h 1828800"/>
              <a:gd name="connsiteX108" fmla="*/ 11759184 w 12247596"/>
              <a:gd name="connsiteY108" fmla="*/ 850392 h 1828800"/>
              <a:gd name="connsiteX109" fmla="*/ 11795760 w 12247596"/>
              <a:gd name="connsiteY109" fmla="*/ 841248 h 1828800"/>
              <a:gd name="connsiteX110" fmla="*/ 11823192 w 12247596"/>
              <a:gd name="connsiteY110" fmla="*/ 832104 h 1828800"/>
              <a:gd name="connsiteX111" fmla="*/ 11996928 w 12247596"/>
              <a:gd name="connsiteY111" fmla="*/ 795528 h 1828800"/>
              <a:gd name="connsiteX112" fmla="*/ 12033504 w 12247596"/>
              <a:gd name="connsiteY112" fmla="*/ 786384 h 1828800"/>
              <a:gd name="connsiteX113" fmla="*/ 12106656 w 12247596"/>
              <a:gd name="connsiteY113" fmla="*/ 758952 h 1828800"/>
              <a:gd name="connsiteX114" fmla="*/ 12225528 w 12247596"/>
              <a:gd name="connsiteY114" fmla="*/ 768096 h 1828800"/>
              <a:gd name="connsiteX115" fmla="*/ 12207240 w 12247596"/>
              <a:gd name="connsiteY115" fmla="*/ 1828800 h 1828800"/>
              <a:gd name="connsiteX116" fmla="*/ 0 w 12247596"/>
              <a:gd name="connsiteY116" fmla="*/ 1801368 h 1828800"/>
              <a:gd name="connsiteX117" fmla="*/ 0 w 12247596"/>
              <a:gd name="connsiteY117" fmla="*/ 9144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247596" h="1828800">
                <a:moveTo>
                  <a:pt x="0" y="91440"/>
                </a:moveTo>
                <a:lnTo>
                  <a:pt x="0" y="91440"/>
                </a:lnTo>
                <a:cubicBezTo>
                  <a:pt x="27432" y="88392"/>
                  <a:pt x="55071" y="86834"/>
                  <a:pt x="82296" y="82296"/>
                </a:cubicBezTo>
                <a:cubicBezTo>
                  <a:pt x="91803" y="80711"/>
                  <a:pt x="100336" y="75319"/>
                  <a:pt x="109728" y="73152"/>
                </a:cubicBezTo>
                <a:cubicBezTo>
                  <a:pt x="140016" y="66163"/>
                  <a:pt x="171012" y="62403"/>
                  <a:pt x="201168" y="54864"/>
                </a:cubicBezTo>
                <a:cubicBezTo>
                  <a:pt x="225552" y="48768"/>
                  <a:pt x="249200" y="37442"/>
                  <a:pt x="274320" y="36576"/>
                </a:cubicBezTo>
                <a:lnTo>
                  <a:pt x="539496" y="27432"/>
                </a:lnTo>
                <a:cubicBezTo>
                  <a:pt x="560832" y="24384"/>
                  <a:pt x="582245" y="21831"/>
                  <a:pt x="603504" y="18288"/>
                </a:cubicBezTo>
                <a:cubicBezTo>
                  <a:pt x="638330" y="12484"/>
                  <a:pt x="652920" y="8220"/>
                  <a:pt x="685800" y="0"/>
                </a:cubicBezTo>
                <a:cubicBezTo>
                  <a:pt x="1077345" y="6636"/>
                  <a:pt x="1315904" y="6813"/>
                  <a:pt x="1700784" y="27432"/>
                </a:cubicBezTo>
                <a:cubicBezTo>
                  <a:pt x="1713333" y="28104"/>
                  <a:pt x="1725115" y="33750"/>
                  <a:pt x="1737360" y="36576"/>
                </a:cubicBezTo>
                <a:cubicBezTo>
                  <a:pt x="1751253" y="39782"/>
                  <a:pt x="1849009" y="62848"/>
                  <a:pt x="1874520" y="64008"/>
                </a:cubicBezTo>
                <a:cubicBezTo>
                  <a:pt x="1990265" y="69269"/>
                  <a:pt x="2106168" y="70104"/>
                  <a:pt x="2221992" y="73152"/>
                </a:cubicBezTo>
                <a:cubicBezTo>
                  <a:pt x="2275802" y="80839"/>
                  <a:pt x="2401376" y="97833"/>
                  <a:pt x="2432304" y="109728"/>
                </a:cubicBezTo>
                <a:cubicBezTo>
                  <a:pt x="2467030" y="123084"/>
                  <a:pt x="2493264" y="152400"/>
                  <a:pt x="2523744" y="173736"/>
                </a:cubicBezTo>
                <a:cubicBezTo>
                  <a:pt x="2526792" y="164592"/>
                  <a:pt x="2539704" y="153120"/>
                  <a:pt x="2532888" y="146304"/>
                </a:cubicBezTo>
                <a:cubicBezTo>
                  <a:pt x="2519257" y="132673"/>
                  <a:pt x="2458760" y="127303"/>
                  <a:pt x="2478024" y="128016"/>
                </a:cubicBezTo>
                <a:cubicBezTo>
                  <a:pt x="2578954" y="131754"/>
                  <a:pt x="2679192" y="146304"/>
                  <a:pt x="2779776" y="155448"/>
                </a:cubicBezTo>
                <a:cubicBezTo>
                  <a:pt x="2882827" y="176058"/>
                  <a:pt x="2756840" y="148895"/>
                  <a:pt x="2907792" y="192024"/>
                </a:cubicBezTo>
                <a:cubicBezTo>
                  <a:pt x="2927556" y="197671"/>
                  <a:pt x="2990833" y="207122"/>
                  <a:pt x="3008376" y="210312"/>
                </a:cubicBezTo>
                <a:cubicBezTo>
                  <a:pt x="3166242" y="239015"/>
                  <a:pt x="2864542" y="197584"/>
                  <a:pt x="3291840" y="246888"/>
                </a:cubicBezTo>
                <a:cubicBezTo>
                  <a:pt x="3380813" y="269131"/>
                  <a:pt x="3536659" y="309294"/>
                  <a:pt x="3611880" y="320040"/>
                </a:cubicBezTo>
                <a:cubicBezTo>
                  <a:pt x="3704582" y="333283"/>
                  <a:pt x="3846415" y="352498"/>
                  <a:pt x="3913632" y="374904"/>
                </a:cubicBezTo>
                <a:cubicBezTo>
                  <a:pt x="3984442" y="398507"/>
                  <a:pt x="3901943" y="371787"/>
                  <a:pt x="4050792" y="411480"/>
                </a:cubicBezTo>
                <a:cubicBezTo>
                  <a:pt x="4060105" y="413964"/>
                  <a:pt x="4068622" y="419789"/>
                  <a:pt x="4078224" y="420624"/>
                </a:cubicBezTo>
                <a:cubicBezTo>
                  <a:pt x="4139031" y="425912"/>
                  <a:pt x="4200194" y="425838"/>
                  <a:pt x="4261104" y="429768"/>
                </a:cubicBezTo>
                <a:cubicBezTo>
                  <a:pt x="4294700" y="431936"/>
                  <a:pt x="4328160" y="435864"/>
                  <a:pt x="4361688" y="438912"/>
                </a:cubicBezTo>
                <a:cubicBezTo>
                  <a:pt x="4398264" y="448056"/>
                  <a:pt x="4434093" y="461012"/>
                  <a:pt x="4471416" y="466344"/>
                </a:cubicBezTo>
                <a:cubicBezTo>
                  <a:pt x="4492752" y="469392"/>
                  <a:pt x="4514019" y="472970"/>
                  <a:pt x="4535424" y="475488"/>
                </a:cubicBezTo>
                <a:cubicBezTo>
                  <a:pt x="4604956" y="483668"/>
                  <a:pt x="4633659" y="483567"/>
                  <a:pt x="4700016" y="493776"/>
                </a:cubicBezTo>
                <a:cubicBezTo>
                  <a:pt x="4742524" y="500316"/>
                  <a:pt x="4755925" y="507809"/>
                  <a:pt x="4800600" y="512064"/>
                </a:cubicBezTo>
                <a:cubicBezTo>
                  <a:pt x="4846215" y="516408"/>
                  <a:pt x="4892040" y="518160"/>
                  <a:pt x="4937760" y="521208"/>
                </a:cubicBezTo>
                <a:lnTo>
                  <a:pt x="5047488" y="539496"/>
                </a:lnTo>
                <a:cubicBezTo>
                  <a:pt x="5062793" y="542197"/>
                  <a:pt x="5078214" y="544551"/>
                  <a:pt x="5093208" y="548640"/>
                </a:cubicBezTo>
                <a:cubicBezTo>
                  <a:pt x="5111806" y="553712"/>
                  <a:pt x="5129474" y="561856"/>
                  <a:pt x="5148072" y="566928"/>
                </a:cubicBezTo>
                <a:cubicBezTo>
                  <a:pt x="5163066" y="571017"/>
                  <a:pt x="5178906" y="571606"/>
                  <a:pt x="5193792" y="576072"/>
                </a:cubicBezTo>
                <a:cubicBezTo>
                  <a:pt x="5209514" y="580789"/>
                  <a:pt x="5223388" y="591289"/>
                  <a:pt x="5239512" y="594360"/>
                </a:cubicBezTo>
                <a:cubicBezTo>
                  <a:pt x="5337797" y="613081"/>
                  <a:pt x="5392647" y="610762"/>
                  <a:pt x="5486400" y="621792"/>
                </a:cubicBezTo>
                <a:cubicBezTo>
                  <a:pt x="5592890" y="634320"/>
                  <a:pt x="5492658" y="626605"/>
                  <a:pt x="5586984" y="640080"/>
                </a:cubicBezTo>
                <a:cubicBezTo>
                  <a:pt x="5677285" y="652980"/>
                  <a:pt x="5679638" y="647327"/>
                  <a:pt x="5779008" y="658368"/>
                </a:cubicBezTo>
                <a:cubicBezTo>
                  <a:pt x="5797435" y="660415"/>
                  <a:pt x="5815547" y="664693"/>
                  <a:pt x="5833872" y="667512"/>
                </a:cubicBezTo>
                <a:cubicBezTo>
                  <a:pt x="5855174" y="670789"/>
                  <a:pt x="5876675" y="672801"/>
                  <a:pt x="5897880" y="676656"/>
                </a:cubicBezTo>
                <a:cubicBezTo>
                  <a:pt x="5997284" y="694729"/>
                  <a:pt x="5872751" y="699660"/>
                  <a:pt x="6089904" y="713232"/>
                </a:cubicBezTo>
                <a:lnTo>
                  <a:pt x="6236208" y="722376"/>
                </a:lnTo>
                <a:lnTo>
                  <a:pt x="6327648" y="740664"/>
                </a:lnTo>
                <a:cubicBezTo>
                  <a:pt x="6355146" y="746453"/>
                  <a:pt x="6382125" y="754978"/>
                  <a:pt x="6409944" y="758952"/>
                </a:cubicBezTo>
                <a:cubicBezTo>
                  <a:pt x="6446278" y="764143"/>
                  <a:pt x="6483096" y="765048"/>
                  <a:pt x="6519672" y="768096"/>
                </a:cubicBezTo>
                <a:lnTo>
                  <a:pt x="6565392" y="777240"/>
                </a:lnTo>
                <a:cubicBezTo>
                  <a:pt x="6592869" y="783128"/>
                  <a:pt x="6620133" y="790017"/>
                  <a:pt x="6647688" y="795528"/>
                </a:cubicBezTo>
                <a:cubicBezTo>
                  <a:pt x="6665868" y="799164"/>
                  <a:pt x="6684372" y="801036"/>
                  <a:pt x="6702552" y="804672"/>
                </a:cubicBezTo>
                <a:cubicBezTo>
                  <a:pt x="6714875" y="807137"/>
                  <a:pt x="6726687" y="812039"/>
                  <a:pt x="6739128" y="813816"/>
                </a:cubicBezTo>
                <a:cubicBezTo>
                  <a:pt x="6769452" y="818148"/>
                  <a:pt x="6800088" y="819912"/>
                  <a:pt x="6830568" y="822960"/>
                </a:cubicBezTo>
                <a:cubicBezTo>
                  <a:pt x="6870192" y="819912"/>
                  <a:pt x="6913895" y="831589"/>
                  <a:pt x="6949440" y="813816"/>
                </a:cubicBezTo>
                <a:cubicBezTo>
                  <a:pt x="6965336" y="805868"/>
                  <a:pt x="6919900" y="793738"/>
                  <a:pt x="6903720" y="786384"/>
                </a:cubicBezTo>
                <a:cubicBezTo>
                  <a:pt x="6846041" y="760166"/>
                  <a:pt x="6826333" y="767222"/>
                  <a:pt x="6757416" y="758952"/>
                </a:cubicBezTo>
                <a:cubicBezTo>
                  <a:pt x="6711620" y="753456"/>
                  <a:pt x="6575509" y="729477"/>
                  <a:pt x="6620256" y="740664"/>
                </a:cubicBezTo>
                <a:cubicBezTo>
                  <a:pt x="6689288" y="757922"/>
                  <a:pt x="6763063" y="754738"/>
                  <a:pt x="6830568" y="777240"/>
                </a:cubicBezTo>
                <a:cubicBezTo>
                  <a:pt x="6839712" y="780288"/>
                  <a:pt x="6848568" y="784398"/>
                  <a:pt x="6858000" y="786384"/>
                </a:cubicBezTo>
                <a:cubicBezTo>
                  <a:pt x="7047036" y="826181"/>
                  <a:pt x="7018646" y="814878"/>
                  <a:pt x="7251192" y="832104"/>
                </a:cubicBezTo>
                <a:cubicBezTo>
                  <a:pt x="7266432" y="835152"/>
                  <a:pt x="7281582" y="838693"/>
                  <a:pt x="7296912" y="841248"/>
                </a:cubicBezTo>
                <a:cubicBezTo>
                  <a:pt x="7318171" y="844791"/>
                  <a:pt x="7339881" y="845717"/>
                  <a:pt x="7360920" y="850392"/>
                </a:cubicBezTo>
                <a:cubicBezTo>
                  <a:pt x="7394845" y="857931"/>
                  <a:pt x="7427976" y="868680"/>
                  <a:pt x="7461504" y="877824"/>
                </a:cubicBezTo>
                <a:cubicBezTo>
                  <a:pt x="7485888" y="874776"/>
                  <a:pt x="7510479" y="873076"/>
                  <a:pt x="7534656" y="868680"/>
                </a:cubicBezTo>
                <a:cubicBezTo>
                  <a:pt x="7544139" y="866956"/>
                  <a:pt x="7552449" y="859536"/>
                  <a:pt x="7562088" y="859536"/>
                </a:cubicBezTo>
                <a:cubicBezTo>
                  <a:pt x="7626169" y="859536"/>
                  <a:pt x="7690104" y="865632"/>
                  <a:pt x="7754112" y="868680"/>
                </a:cubicBezTo>
                <a:cubicBezTo>
                  <a:pt x="7778496" y="874776"/>
                  <a:pt x="7802397" y="883311"/>
                  <a:pt x="7827264" y="886968"/>
                </a:cubicBezTo>
                <a:cubicBezTo>
                  <a:pt x="7906189" y="898575"/>
                  <a:pt x="8065008" y="914400"/>
                  <a:pt x="8065008" y="914400"/>
                </a:cubicBezTo>
                <a:cubicBezTo>
                  <a:pt x="8083296" y="920496"/>
                  <a:pt x="8101107" y="928273"/>
                  <a:pt x="8119872" y="932688"/>
                </a:cubicBezTo>
                <a:cubicBezTo>
                  <a:pt x="8213008" y="954602"/>
                  <a:pt x="8286629" y="957334"/>
                  <a:pt x="8385048" y="969264"/>
                </a:cubicBezTo>
                <a:cubicBezTo>
                  <a:pt x="8536455" y="987616"/>
                  <a:pt x="8524800" y="991113"/>
                  <a:pt x="8686800" y="1005840"/>
                </a:cubicBezTo>
                <a:cubicBezTo>
                  <a:pt x="8909285" y="1026066"/>
                  <a:pt x="8926431" y="1024207"/>
                  <a:pt x="9144000" y="1033272"/>
                </a:cubicBezTo>
                <a:cubicBezTo>
                  <a:pt x="9362320" y="1057530"/>
                  <a:pt x="9034034" y="1022665"/>
                  <a:pt x="9400032" y="1051560"/>
                </a:cubicBezTo>
                <a:cubicBezTo>
                  <a:pt x="9458083" y="1056143"/>
                  <a:pt x="9515775" y="1064576"/>
                  <a:pt x="9573768" y="1069848"/>
                </a:cubicBezTo>
                <a:cubicBezTo>
                  <a:pt x="9679332" y="1079445"/>
                  <a:pt x="9788424" y="1083118"/>
                  <a:pt x="9893808" y="1088136"/>
                </a:cubicBezTo>
                <a:cubicBezTo>
                  <a:pt x="10052687" y="1065439"/>
                  <a:pt x="9838733" y="1094005"/>
                  <a:pt x="10140696" y="1069848"/>
                </a:cubicBezTo>
                <a:cubicBezTo>
                  <a:pt x="10156188" y="1068609"/>
                  <a:pt x="10171086" y="1063259"/>
                  <a:pt x="10186416" y="1060704"/>
                </a:cubicBezTo>
                <a:cubicBezTo>
                  <a:pt x="10207675" y="1057161"/>
                  <a:pt x="10229088" y="1054608"/>
                  <a:pt x="10250424" y="1051560"/>
                </a:cubicBezTo>
                <a:cubicBezTo>
                  <a:pt x="10447438" y="1059441"/>
                  <a:pt x="10541933" y="1068897"/>
                  <a:pt x="10744200" y="1051560"/>
                </a:cubicBezTo>
                <a:cubicBezTo>
                  <a:pt x="10754501" y="1050677"/>
                  <a:pt x="10832368" y="1021192"/>
                  <a:pt x="10844784" y="1014984"/>
                </a:cubicBezTo>
                <a:cubicBezTo>
                  <a:pt x="10860680" y="1007036"/>
                  <a:pt x="10873643" y="993172"/>
                  <a:pt x="10890504" y="987552"/>
                </a:cubicBezTo>
                <a:cubicBezTo>
                  <a:pt x="10910951" y="980736"/>
                  <a:pt x="10933176" y="981456"/>
                  <a:pt x="10954512" y="978408"/>
                </a:cubicBezTo>
                <a:lnTo>
                  <a:pt x="11055096" y="987552"/>
                </a:lnTo>
                <a:cubicBezTo>
                  <a:pt x="11082560" y="990298"/>
                  <a:pt x="11156909" y="977179"/>
                  <a:pt x="11137392" y="996696"/>
                </a:cubicBezTo>
                <a:cubicBezTo>
                  <a:pt x="11113586" y="1020502"/>
                  <a:pt x="11070336" y="1002792"/>
                  <a:pt x="11036808" y="1005840"/>
                </a:cubicBezTo>
                <a:cubicBezTo>
                  <a:pt x="11024616" y="1008888"/>
                  <a:pt x="11012269" y="1011373"/>
                  <a:pt x="11000232" y="1014984"/>
                </a:cubicBezTo>
                <a:cubicBezTo>
                  <a:pt x="10981768" y="1020523"/>
                  <a:pt x="10964625" y="1032397"/>
                  <a:pt x="10945368" y="1033272"/>
                </a:cubicBezTo>
                <a:cubicBezTo>
                  <a:pt x="10896555" y="1035491"/>
                  <a:pt x="10847832" y="1027176"/>
                  <a:pt x="10799064" y="1024128"/>
                </a:cubicBezTo>
                <a:lnTo>
                  <a:pt x="10570464" y="987552"/>
                </a:lnTo>
                <a:cubicBezTo>
                  <a:pt x="10483094" y="973900"/>
                  <a:pt x="10533733" y="985227"/>
                  <a:pt x="10469880" y="969264"/>
                </a:cubicBezTo>
                <a:cubicBezTo>
                  <a:pt x="10375585" y="1000696"/>
                  <a:pt x="10523029" y="944364"/>
                  <a:pt x="10424160" y="1014984"/>
                </a:cubicBezTo>
                <a:cubicBezTo>
                  <a:pt x="10411513" y="1024017"/>
                  <a:pt x="10393845" y="1022074"/>
                  <a:pt x="10378440" y="1024128"/>
                </a:cubicBezTo>
                <a:cubicBezTo>
                  <a:pt x="10348077" y="1028176"/>
                  <a:pt x="10317480" y="1030224"/>
                  <a:pt x="10287000" y="1033272"/>
                </a:cubicBezTo>
                <a:lnTo>
                  <a:pt x="9546336" y="1024128"/>
                </a:lnTo>
                <a:cubicBezTo>
                  <a:pt x="9527801" y="1023702"/>
                  <a:pt x="9509910" y="1016925"/>
                  <a:pt x="9491472" y="1014984"/>
                </a:cubicBezTo>
                <a:cubicBezTo>
                  <a:pt x="9451949" y="1010824"/>
                  <a:pt x="9412224" y="1008888"/>
                  <a:pt x="9372600" y="1005840"/>
                </a:cubicBezTo>
                <a:cubicBezTo>
                  <a:pt x="9476232" y="1002792"/>
                  <a:pt x="9579819" y="996696"/>
                  <a:pt x="9683496" y="996696"/>
                </a:cubicBezTo>
                <a:cubicBezTo>
                  <a:pt x="10375772" y="996696"/>
                  <a:pt x="9679847" y="1000171"/>
                  <a:pt x="9976104" y="1014984"/>
                </a:cubicBezTo>
                <a:cubicBezTo>
                  <a:pt x="10134519" y="1022905"/>
                  <a:pt x="10293096" y="1027176"/>
                  <a:pt x="10451592" y="1033272"/>
                </a:cubicBezTo>
                <a:lnTo>
                  <a:pt x="10826496" y="1024128"/>
                </a:lnTo>
                <a:cubicBezTo>
                  <a:pt x="10869248" y="1022573"/>
                  <a:pt x="10912313" y="1022017"/>
                  <a:pt x="10954512" y="1014984"/>
                </a:cubicBezTo>
                <a:cubicBezTo>
                  <a:pt x="10967958" y="1012743"/>
                  <a:pt x="10977722" y="999369"/>
                  <a:pt x="10991088" y="996696"/>
                </a:cubicBezTo>
                <a:cubicBezTo>
                  <a:pt x="11024100" y="990094"/>
                  <a:pt x="11058144" y="990600"/>
                  <a:pt x="11091672" y="987552"/>
                </a:cubicBezTo>
                <a:cubicBezTo>
                  <a:pt x="11106912" y="984504"/>
                  <a:pt x="11122314" y="982177"/>
                  <a:pt x="11137392" y="978408"/>
                </a:cubicBezTo>
                <a:cubicBezTo>
                  <a:pt x="11165243" y="971445"/>
                  <a:pt x="11207194" y="957132"/>
                  <a:pt x="11237976" y="950976"/>
                </a:cubicBezTo>
                <a:cubicBezTo>
                  <a:pt x="11271392" y="944293"/>
                  <a:pt x="11305388" y="940493"/>
                  <a:pt x="11338560" y="932688"/>
                </a:cubicBezTo>
                <a:cubicBezTo>
                  <a:pt x="11357325" y="928273"/>
                  <a:pt x="11374521" y="918181"/>
                  <a:pt x="11393424" y="914400"/>
                </a:cubicBezTo>
                <a:cubicBezTo>
                  <a:pt x="11429696" y="907146"/>
                  <a:pt x="11544838" y="893187"/>
                  <a:pt x="11594592" y="886968"/>
                </a:cubicBezTo>
                <a:cubicBezTo>
                  <a:pt x="11603736" y="880872"/>
                  <a:pt x="11611598" y="872155"/>
                  <a:pt x="11622024" y="868680"/>
                </a:cubicBezTo>
                <a:cubicBezTo>
                  <a:pt x="11642546" y="861839"/>
                  <a:pt x="11750116" y="851400"/>
                  <a:pt x="11759184" y="850392"/>
                </a:cubicBezTo>
                <a:cubicBezTo>
                  <a:pt x="11771376" y="847344"/>
                  <a:pt x="11783676" y="844700"/>
                  <a:pt x="11795760" y="841248"/>
                </a:cubicBezTo>
                <a:cubicBezTo>
                  <a:pt x="11805028" y="838600"/>
                  <a:pt x="11813767" y="834124"/>
                  <a:pt x="11823192" y="832104"/>
                </a:cubicBezTo>
                <a:cubicBezTo>
                  <a:pt x="12062426" y="780840"/>
                  <a:pt x="11806692" y="843087"/>
                  <a:pt x="11996928" y="795528"/>
                </a:cubicBezTo>
                <a:cubicBezTo>
                  <a:pt x="12009120" y="792480"/>
                  <a:pt x="12021836" y="791051"/>
                  <a:pt x="12033504" y="786384"/>
                </a:cubicBezTo>
                <a:cubicBezTo>
                  <a:pt x="12088173" y="764516"/>
                  <a:pt x="12063652" y="773287"/>
                  <a:pt x="12106656" y="758952"/>
                </a:cubicBezTo>
                <a:cubicBezTo>
                  <a:pt x="12237712" y="768313"/>
                  <a:pt x="12277453" y="768096"/>
                  <a:pt x="12225528" y="768096"/>
                </a:cubicBezTo>
                <a:lnTo>
                  <a:pt x="12207240" y="1828800"/>
                </a:lnTo>
                <a:lnTo>
                  <a:pt x="0" y="1801368"/>
                </a:lnTo>
                <a:lnTo>
                  <a:pt x="0" y="9144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163B45AB-542D-D55F-0AD1-8080C208E06B}"/>
              </a:ext>
            </a:extLst>
          </p:cNvPr>
          <p:cNvSpPr/>
          <p:nvPr/>
        </p:nvSpPr>
        <p:spPr>
          <a:xfrm>
            <a:off x="-30663" y="5027280"/>
            <a:ext cx="12265884" cy="1163386"/>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171450">
            <a:solidFill>
              <a:srgbClr val="FCC4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57FAD17-4775-0A99-6DB7-9764F2ADDFEE}"/>
              </a:ext>
            </a:extLst>
          </p:cNvPr>
          <p:cNvSpPr/>
          <p:nvPr/>
        </p:nvSpPr>
        <p:spPr>
          <a:xfrm>
            <a:off x="-21519" y="5027753"/>
            <a:ext cx="12265884" cy="1163386"/>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76200">
            <a:solidFill>
              <a:srgbClr val="F293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Top Corners Snipped 14">
            <a:extLst>
              <a:ext uri="{FF2B5EF4-FFF2-40B4-BE49-F238E27FC236}">
                <a16:creationId xmlns:a16="http://schemas.microsoft.com/office/drawing/2014/main" id="{5381EDB7-255A-A11B-8723-2FBFC9AAE225}"/>
              </a:ext>
            </a:extLst>
          </p:cNvPr>
          <p:cNvSpPr/>
          <p:nvPr/>
        </p:nvSpPr>
        <p:spPr>
          <a:xfrm rot="16200000">
            <a:off x="9645575" y="2956698"/>
            <a:ext cx="753762" cy="4388594"/>
          </a:xfrm>
          <a:prstGeom prst="snip2SameRect">
            <a:avLst/>
          </a:prstGeom>
          <a:solidFill>
            <a:srgbClr val="FCC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0B5F4BA-32CC-A69E-DA12-17F1BD4F5991}"/>
              </a:ext>
            </a:extLst>
          </p:cNvPr>
          <p:cNvSpPr txBox="1"/>
          <p:nvPr/>
        </p:nvSpPr>
        <p:spPr>
          <a:xfrm>
            <a:off x="2391630" y="4889384"/>
            <a:ext cx="9781953" cy="523220"/>
          </a:xfrm>
          <a:prstGeom prst="rect">
            <a:avLst/>
          </a:prstGeom>
          <a:noFill/>
        </p:spPr>
        <p:txBody>
          <a:bodyPr wrap="square">
            <a:spAutoFit/>
          </a:bodyPr>
          <a:lstStyle/>
          <a:p>
            <a:pPr algn="r"/>
            <a:r>
              <a:rPr lang="en-US" sz="2800" b="1">
                <a:latin typeface="Bitter" pitchFamily="2" charset="0"/>
              </a:rPr>
              <a:t>Lesson  2E: Finding a Den</a:t>
            </a:r>
          </a:p>
        </p:txBody>
      </p:sp>
      <p:sp>
        <p:nvSpPr>
          <p:cNvPr id="20" name="TextBox 19">
            <a:extLst>
              <a:ext uri="{FF2B5EF4-FFF2-40B4-BE49-F238E27FC236}">
                <a16:creationId xmlns:a16="http://schemas.microsoft.com/office/drawing/2014/main" id="{FEF4676A-92AF-D137-1882-7F38A2645591}"/>
              </a:ext>
            </a:extLst>
          </p:cNvPr>
          <p:cNvSpPr txBox="1"/>
          <p:nvPr/>
        </p:nvSpPr>
        <p:spPr>
          <a:xfrm>
            <a:off x="6941527" y="-14338"/>
            <a:ext cx="7042638" cy="1323439"/>
          </a:xfrm>
          <a:prstGeom prst="rect">
            <a:avLst/>
          </a:prstGeom>
          <a:noFill/>
        </p:spPr>
        <p:txBody>
          <a:bodyPr wrap="square">
            <a:spAutoFit/>
          </a:bodyPr>
          <a:lstStyle/>
          <a:p>
            <a:pPr algn="ctr"/>
            <a:r>
              <a:rPr lang="en-US" sz="8000" b="1">
                <a:solidFill>
                  <a:schemeClr val="bg1"/>
                </a:solidFill>
                <a:latin typeface="Bitter SemiBold" pitchFamily="2" charset="0"/>
                <a:cs typeface="Times New Roman" panose="02020603050405020304" pitchFamily="18" charset="0"/>
              </a:rPr>
              <a:t>BEARS</a:t>
            </a:r>
          </a:p>
        </p:txBody>
      </p:sp>
      <p:sp>
        <p:nvSpPr>
          <p:cNvPr id="22" name="TextBox 21">
            <a:extLst>
              <a:ext uri="{FF2B5EF4-FFF2-40B4-BE49-F238E27FC236}">
                <a16:creationId xmlns:a16="http://schemas.microsoft.com/office/drawing/2014/main" id="{AF3A31F5-4265-C4B6-A0B1-BDD28EAF5417}"/>
              </a:ext>
            </a:extLst>
          </p:cNvPr>
          <p:cNvSpPr txBox="1"/>
          <p:nvPr/>
        </p:nvSpPr>
        <p:spPr>
          <a:xfrm>
            <a:off x="7051431" y="1107995"/>
            <a:ext cx="6822830" cy="430887"/>
          </a:xfrm>
          <a:prstGeom prst="rect">
            <a:avLst/>
          </a:prstGeom>
          <a:noFill/>
        </p:spPr>
        <p:txBody>
          <a:bodyPr wrap="square">
            <a:spAutoFit/>
          </a:bodyPr>
          <a:lstStyle/>
          <a:p>
            <a:pPr algn="ctr"/>
            <a:r>
              <a:rPr lang="en-US" sz="2200">
                <a:solidFill>
                  <a:schemeClr val="bg1"/>
                </a:solidFill>
                <a:latin typeface="Montserrat Medium" pitchFamily="2" charset="0"/>
              </a:rPr>
              <a:t>Through the Seasons</a:t>
            </a:r>
          </a:p>
        </p:txBody>
      </p:sp>
      <p:pic>
        <p:nvPicPr>
          <p:cNvPr id="24" name="Picture 23" descr="Logo, company name&#10;&#10;AI-generated content may be incorrect.">
            <a:extLst>
              <a:ext uri="{FF2B5EF4-FFF2-40B4-BE49-F238E27FC236}">
                <a16:creationId xmlns:a16="http://schemas.microsoft.com/office/drawing/2014/main" id="{99E8171B-1648-8C98-9D6F-D8E4D864A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7" y="5210150"/>
            <a:ext cx="2183569" cy="1698332"/>
          </a:xfrm>
          <a:prstGeom prst="rect">
            <a:avLst/>
          </a:prstGeom>
        </p:spPr>
      </p:pic>
    </p:spTree>
    <p:extLst>
      <p:ext uri="{BB962C8B-B14F-4D97-AF65-F5344CB8AC3E}">
        <p14:creationId xmlns:p14="http://schemas.microsoft.com/office/powerpoint/2010/main" val="2104171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1088F-D5A2-E039-E677-0D1BD068ABB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2CF6087-CB19-1E12-BCCB-DDCA47705CC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694DBE6-7625-6FAE-2A69-1FD37B9D3DEF}"/>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10</a:t>
            </a:r>
          </a:p>
        </p:txBody>
      </p:sp>
      <p:sp>
        <p:nvSpPr>
          <p:cNvPr id="5" name="TextBox 4">
            <a:extLst>
              <a:ext uri="{FF2B5EF4-FFF2-40B4-BE49-F238E27FC236}">
                <a16:creationId xmlns:a16="http://schemas.microsoft.com/office/drawing/2014/main" id="{0064727A-E395-8560-48A3-1EEBFBFC9DE9}"/>
              </a:ext>
            </a:extLst>
          </p:cNvPr>
          <p:cNvSpPr txBox="1"/>
          <p:nvPr/>
        </p:nvSpPr>
        <p:spPr>
          <a:xfrm>
            <a:off x="597409" y="6366393"/>
            <a:ext cx="794776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Explore</a:t>
            </a:r>
          </a:p>
        </p:txBody>
      </p:sp>
      <p:sp>
        <p:nvSpPr>
          <p:cNvPr id="10" name="TextBox 9">
            <a:extLst>
              <a:ext uri="{FF2B5EF4-FFF2-40B4-BE49-F238E27FC236}">
                <a16:creationId xmlns:a16="http://schemas.microsoft.com/office/drawing/2014/main" id="{BBAB6324-3E29-5103-D812-0823C16BD41E}"/>
              </a:ext>
            </a:extLst>
          </p:cNvPr>
          <p:cNvSpPr txBox="1"/>
          <p:nvPr/>
        </p:nvSpPr>
        <p:spPr>
          <a:xfrm>
            <a:off x="6880567" y="484474"/>
            <a:ext cx="5049271" cy="5262979"/>
          </a:xfrm>
          <a:prstGeom prst="rect">
            <a:avLst/>
          </a:prstGeom>
          <a:noFill/>
        </p:spPr>
        <p:txBody>
          <a:bodyPr wrap="square">
            <a:spAutoFit/>
          </a:bodyPr>
          <a:lstStyle/>
          <a:p>
            <a:pPr algn="ctr"/>
            <a:r>
              <a:rPr lang="en-US" sz="4800">
                <a:latin typeface="Avenir Next LT Pro" panose="020B0504020202020204" pitchFamily="34" charset="0"/>
              </a:rPr>
              <a:t>How would building a model bear den help you learn more about how bears survive in the winter?</a:t>
            </a:r>
          </a:p>
        </p:txBody>
      </p:sp>
      <p:pic>
        <p:nvPicPr>
          <p:cNvPr id="11" name="Picture 10" descr="Icon&#10;&#10;AI-generated content may be incorrect.">
            <a:extLst>
              <a:ext uri="{FF2B5EF4-FFF2-40B4-BE49-F238E27FC236}">
                <a16:creationId xmlns:a16="http://schemas.microsoft.com/office/drawing/2014/main" id="{CF701EF2-DA13-FF22-9B30-6FA5F9B4CFFF}"/>
              </a:ext>
            </a:extLst>
          </p:cNvPr>
          <p:cNvPicPr>
            <a:picLocks noChangeAspect="1"/>
          </p:cNvPicPr>
          <p:nvPr/>
        </p:nvPicPr>
        <p:blipFill>
          <a:blip r:embed="rId3">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pic>
        <p:nvPicPr>
          <p:cNvPr id="10242" name="Picture 2" descr="Black&amp;#95;Bear&amp;#95;Survey&amp;#95;1276.dng">
            <a:extLst>
              <a:ext uri="{FF2B5EF4-FFF2-40B4-BE49-F238E27FC236}">
                <a16:creationId xmlns:a16="http://schemas.microsoft.com/office/drawing/2014/main" id="{8C3F3497-8817-24FC-4943-8AA16ECFBE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196" r="12245"/>
          <a:stretch/>
        </p:blipFill>
        <p:spPr bwMode="auto">
          <a:xfrm>
            <a:off x="0" y="0"/>
            <a:ext cx="6880567"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0376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B25C9-7607-0FB9-D557-2C9D5E81AC8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956BC28-E016-B1D9-CB46-8394DC4E820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C3C3495-2D16-A088-96A3-127FF88F4531}"/>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11</a:t>
            </a:r>
          </a:p>
        </p:txBody>
      </p:sp>
      <p:sp>
        <p:nvSpPr>
          <p:cNvPr id="5" name="TextBox 4">
            <a:extLst>
              <a:ext uri="{FF2B5EF4-FFF2-40B4-BE49-F238E27FC236}">
                <a16:creationId xmlns:a16="http://schemas.microsoft.com/office/drawing/2014/main" id="{D5ACC933-BDE2-72D6-9F11-FEBAFC5CCA29}"/>
              </a:ext>
            </a:extLst>
          </p:cNvPr>
          <p:cNvSpPr txBox="1"/>
          <p:nvPr/>
        </p:nvSpPr>
        <p:spPr>
          <a:xfrm>
            <a:off x="597409" y="6366393"/>
            <a:ext cx="794776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Explore</a:t>
            </a:r>
          </a:p>
        </p:txBody>
      </p:sp>
      <p:sp>
        <p:nvSpPr>
          <p:cNvPr id="10" name="TextBox 9">
            <a:extLst>
              <a:ext uri="{FF2B5EF4-FFF2-40B4-BE49-F238E27FC236}">
                <a16:creationId xmlns:a16="http://schemas.microsoft.com/office/drawing/2014/main" id="{54670DC5-A167-42ED-F5E8-012D3D51F6EC}"/>
              </a:ext>
            </a:extLst>
          </p:cNvPr>
          <p:cNvSpPr txBox="1"/>
          <p:nvPr/>
        </p:nvSpPr>
        <p:spPr>
          <a:xfrm>
            <a:off x="4733948" y="2331135"/>
            <a:ext cx="6586536" cy="1569660"/>
          </a:xfrm>
          <a:prstGeom prst="rect">
            <a:avLst/>
          </a:prstGeom>
          <a:noFill/>
        </p:spPr>
        <p:txBody>
          <a:bodyPr wrap="square">
            <a:spAutoFit/>
          </a:bodyPr>
          <a:lstStyle/>
          <a:p>
            <a:pPr algn="ctr"/>
            <a:r>
              <a:rPr lang="en-US" sz="4800">
                <a:latin typeface="Avenir Next LT Pro" panose="020B0504020202020204" pitchFamily="34" charset="0"/>
              </a:rPr>
              <a:t>What makes a good den?</a:t>
            </a:r>
          </a:p>
        </p:txBody>
      </p:sp>
      <p:pic>
        <p:nvPicPr>
          <p:cNvPr id="11" name="Picture 10" descr="Icon&#10;&#10;AI-generated content may be incorrect.">
            <a:extLst>
              <a:ext uri="{FF2B5EF4-FFF2-40B4-BE49-F238E27FC236}">
                <a16:creationId xmlns:a16="http://schemas.microsoft.com/office/drawing/2014/main" id="{A94E9310-ABA1-D044-4474-9D97A59BB6AA}"/>
              </a:ext>
            </a:extLst>
          </p:cNvPr>
          <p:cNvPicPr>
            <a:picLocks noChangeAspect="1"/>
          </p:cNvPicPr>
          <p:nvPr/>
        </p:nvPicPr>
        <p:blipFill>
          <a:blip r:embed="rId3">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pic>
        <p:nvPicPr>
          <p:cNvPr id="11266" name="Picture 2" descr="082010&amp;#32;Storm&amp;#32;clouds-3">
            <a:extLst>
              <a:ext uri="{FF2B5EF4-FFF2-40B4-BE49-F238E27FC236}">
                <a16:creationId xmlns:a16="http://schemas.microsoft.com/office/drawing/2014/main" id="{CFF61E0E-A537-60B2-72BB-8D62DBFF59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6" y="0"/>
            <a:ext cx="4162320" cy="624781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Picture 5" descr="A picture containing graphical user interface&#10;&#10;AI-generated content may be incorrect.">
            <a:extLst>
              <a:ext uri="{FF2B5EF4-FFF2-40B4-BE49-F238E27FC236}">
                <a16:creationId xmlns:a16="http://schemas.microsoft.com/office/drawing/2014/main" id="{3ACB9A47-7F38-BAAA-84F6-92E22536ACF8}"/>
              </a:ext>
            </a:extLst>
          </p:cNvPr>
          <p:cNvPicPr>
            <a:picLocks noChangeAspect="1"/>
          </p:cNvPicPr>
          <p:nvPr/>
        </p:nvPicPr>
        <p:blipFill>
          <a:blip r:embed="rId5">
            <a:extLst>
              <a:ext uri="{28A0092B-C50C-407E-A947-70E740481C1C}">
                <a14:useLocalDpi xmlns:a14="http://schemas.microsoft.com/office/drawing/2010/main" val="0"/>
              </a:ext>
            </a:extLst>
          </a:blip>
          <a:srcRect l="1135" t="5191" b="3290"/>
          <a:stretch/>
        </p:blipFill>
        <p:spPr>
          <a:xfrm>
            <a:off x="8040913" y="12190"/>
            <a:ext cx="4151086" cy="979766"/>
          </a:xfrm>
          <a:prstGeom prst="rect">
            <a:avLst/>
          </a:prstGeom>
        </p:spPr>
      </p:pic>
    </p:spTree>
    <p:extLst>
      <p:ext uri="{BB962C8B-B14F-4D97-AF65-F5344CB8AC3E}">
        <p14:creationId xmlns:p14="http://schemas.microsoft.com/office/powerpoint/2010/main" val="2194718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AFC9F-E4F8-A78B-00F7-050FFE7656A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BCC88F4-AB18-E629-6DE7-A5B8D415DF1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FD56BA1-0A83-2D90-CB09-325C29EE579A}"/>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12</a:t>
            </a:r>
          </a:p>
        </p:txBody>
      </p:sp>
      <p:sp>
        <p:nvSpPr>
          <p:cNvPr id="5" name="TextBox 4">
            <a:extLst>
              <a:ext uri="{FF2B5EF4-FFF2-40B4-BE49-F238E27FC236}">
                <a16:creationId xmlns:a16="http://schemas.microsoft.com/office/drawing/2014/main" id="{35CA5260-B785-8AD8-4BE0-0C49E1D3B181}"/>
              </a:ext>
            </a:extLst>
          </p:cNvPr>
          <p:cNvSpPr txBox="1"/>
          <p:nvPr/>
        </p:nvSpPr>
        <p:spPr>
          <a:xfrm>
            <a:off x="597409" y="6366393"/>
            <a:ext cx="794776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Explore</a:t>
            </a:r>
          </a:p>
        </p:txBody>
      </p:sp>
      <p:sp>
        <p:nvSpPr>
          <p:cNvPr id="10" name="TextBox 9">
            <a:extLst>
              <a:ext uri="{FF2B5EF4-FFF2-40B4-BE49-F238E27FC236}">
                <a16:creationId xmlns:a16="http://schemas.microsoft.com/office/drawing/2014/main" id="{E1E53E56-F218-AF35-B8F0-45C0BB5ABA9E}"/>
              </a:ext>
            </a:extLst>
          </p:cNvPr>
          <p:cNvSpPr txBox="1"/>
          <p:nvPr/>
        </p:nvSpPr>
        <p:spPr>
          <a:xfrm>
            <a:off x="1011040" y="867582"/>
            <a:ext cx="10169920" cy="2308324"/>
          </a:xfrm>
          <a:prstGeom prst="rect">
            <a:avLst/>
          </a:prstGeom>
          <a:noFill/>
        </p:spPr>
        <p:txBody>
          <a:bodyPr wrap="square" lIns="91440" tIns="45720" rIns="91440" bIns="45720" anchor="t">
            <a:spAutoFit/>
          </a:bodyPr>
          <a:lstStyle/>
          <a:p>
            <a:pPr algn="ctr"/>
            <a:r>
              <a:rPr lang="en-US" sz="4800">
                <a:latin typeface="Avenir Next LT Pro"/>
              </a:rPr>
              <a:t>Create a den model for your bear puppet (cotton balls or rolled up socks).</a:t>
            </a:r>
          </a:p>
        </p:txBody>
      </p:sp>
      <p:pic>
        <p:nvPicPr>
          <p:cNvPr id="11" name="Picture 10" descr="Icon&#10;&#10;AI-generated content may be incorrect.">
            <a:extLst>
              <a:ext uri="{FF2B5EF4-FFF2-40B4-BE49-F238E27FC236}">
                <a16:creationId xmlns:a16="http://schemas.microsoft.com/office/drawing/2014/main" id="{35A7FFCE-9A61-782C-A362-942EEAC3386A}"/>
              </a:ext>
            </a:extLst>
          </p:cNvPr>
          <p:cNvPicPr>
            <a:picLocks noChangeAspect="1"/>
          </p:cNvPicPr>
          <p:nvPr/>
        </p:nvPicPr>
        <p:blipFill>
          <a:blip r:embed="rId3">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pic>
        <p:nvPicPr>
          <p:cNvPr id="3" name="Picture 2">
            <a:extLst>
              <a:ext uri="{FF2B5EF4-FFF2-40B4-BE49-F238E27FC236}">
                <a16:creationId xmlns:a16="http://schemas.microsoft.com/office/drawing/2014/main" id="{5E7682F6-105C-845E-A845-B5FD82FFA63A}"/>
              </a:ext>
            </a:extLst>
          </p:cNvPr>
          <p:cNvPicPr>
            <a:picLocks noChangeAspect="1"/>
          </p:cNvPicPr>
          <p:nvPr/>
        </p:nvPicPr>
        <p:blipFill>
          <a:blip r:embed="rId4"/>
          <a:stretch>
            <a:fillRect/>
          </a:stretch>
        </p:blipFill>
        <p:spPr>
          <a:xfrm>
            <a:off x="9116323" y="3788343"/>
            <a:ext cx="2470750" cy="2199916"/>
          </a:xfrm>
          <a:prstGeom prst="rect">
            <a:avLst/>
          </a:prstGeom>
        </p:spPr>
      </p:pic>
      <p:pic>
        <p:nvPicPr>
          <p:cNvPr id="6" name="Picture 5">
            <a:extLst>
              <a:ext uri="{FF2B5EF4-FFF2-40B4-BE49-F238E27FC236}">
                <a16:creationId xmlns:a16="http://schemas.microsoft.com/office/drawing/2014/main" id="{CC16C801-8BF0-F5EB-0C37-78679493C8C2}"/>
              </a:ext>
            </a:extLst>
          </p:cNvPr>
          <p:cNvPicPr>
            <a:picLocks noChangeAspect="1"/>
          </p:cNvPicPr>
          <p:nvPr/>
        </p:nvPicPr>
        <p:blipFill>
          <a:blip r:embed="rId5"/>
          <a:stretch>
            <a:fillRect/>
          </a:stretch>
        </p:blipFill>
        <p:spPr>
          <a:xfrm>
            <a:off x="7099" y="3424238"/>
            <a:ext cx="3306973" cy="2583073"/>
          </a:xfrm>
          <a:prstGeom prst="rect">
            <a:avLst/>
          </a:prstGeom>
        </p:spPr>
      </p:pic>
      <p:pic>
        <p:nvPicPr>
          <p:cNvPr id="7" name="Picture 6" descr="Folkmanis Mini Bear, Black 2641 View 3">
            <a:extLst>
              <a:ext uri="{FF2B5EF4-FFF2-40B4-BE49-F238E27FC236}">
                <a16:creationId xmlns:a16="http://schemas.microsoft.com/office/drawing/2014/main" id="{4B7A600C-3186-6EA6-E309-90769D537990}"/>
              </a:ext>
            </a:extLst>
          </p:cNvPr>
          <p:cNvPicPr>
            <a:picLocks noChangeAspect="1"/>
          </p:cNvPicPr>
          <p:nvPr/>
        </p:nvPicPr>
        <p:blipFill>
          <a:blip r:embed="rId6"/>
          <a:stretch>
            <a:fillRect/>
          </a:stretch>
        </p:blipFill>
        <p:spPr>
          <a:xfrm>
            <a:off x="4161504" y="2944764"/>
            <a:ext cx="3119282" cy="3057829"/>
          </a:xfrm>
          <a:prstGeom prst="rect">
            <a:avLst/>
          </a:prstGeom>
        </p:spPr>
      </p:pic>
    </p:spTree>
    <p:extLst>
      <p:ext uri="{BB962C8B-B14F-4D97-AF65-F5344CB8AC3E}">
        <p14:creationId xmlns:p14="http://schemas.microsoft.com/office/powerpoint/2010/main" val="940052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BEA0C-87B2-5C55-0211-790EB043AA5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F236C99-E96E-14E1-7C99-6CD8C566CD6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9DCF2EC-7261-3514-B13B-15759308D910}"/>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13</a:t>
            </a:r>
          </a:p>
        </p:txBody>
      </p:sp>
      <p:sp>
        <p:nvSpPr>
          <p:cNvPr id="5" name="TextBox 4">
            <a:extLst>
              <a:ext uri="{FF2B5EF4-FFF2-40B4-BE49-F238E27FC236}">
                <a16:creationId xmlns:a16="http://schemas.microsoft.com/office/drawing/2014/main" id="{7020A274-F3D6-6838-5939-2AE7956D03F6}"/>
              </a:ext>
            </a:extLst>
          </p:cNvPr>
          <p:cNvSpPr txBox="1"/>
          <p:nvPr/>
        </p:nvSpPr>
        <p:spPr>
          <a:xfrm>
            <a:off x="597409" y="6366393"/>
            <a:ext cx="794776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Explore</a:t>
            </a:r>
          </a:p>
        </p:txBody>
      </p:sp>
      <p:sp>
        <p:nvSpPr>
          <p:cNvPr id="10" name="TextBox 9">
            <a:extLst>
              <a:ext uri="{FF2B5EF4-FFF2-40B4-BE49-F238E27FC236}">
                <a16:creationId xmlns:a16="http://schemas.microsoft.com/office/drawing/2014/main" id="{E300BB9B-37B0-D697-45F5-A466CAABB244}"/>
              </a:ext>
            </a:extLst>
          </p:cNvPr>
          <p:cNvSpPr txBox="1"/>
          <p:nvPr/>
        </p:nvSpPr>
        <p:spPr>
          <a:xfrm>
            <a:off x="1167379" y="2056728"/>
            <a:ext cx="6629400" cy="2308324"/>
          </a:xfrm>
          <a:prstGeom prst="rect">
            <a:avLst/>
          </a:prstGeom>
          <a:noFill/>
        </p:spPr>
        <p:txBody>
          <a:bodyPr wrap="square">
            <a:spAutoFit/>
          </a:bodyPr>
          <a:lstStyle/>
          <a:p>
            <a:pPr algn="ctr"/>
            <a:r>
              <a:rPr lang="en-US" sz="4800">
                <a:latin typeface="Avenir Next LT Pro" panose="020B0504020202020204" pitchFamily="34" charset="0"/>
              </a:rPr>
              <a:t>Grab your headbands, it’s time to become a black bear!</a:t>
            </a:r>
          </a:p>
        </p:txBody>
      </p:sp>
      <p:pic>
        <p:nvPicPr>
          <p:cNvPr id="11" name="Picture 10" descr="Icon&#10;&#10;AI-generated content may be incorrect.">
            <a:extLst>
              <a:ext uri="{FF2B5EF4-FFF2-40B4-BE49-F238E27FC236}">
                <a16:creationId xmlns:a16="http://schemas.microsoft.com/office/drawing/2014/main" id="{C165277D-953D-397B-A16E-1D84730BB32B}"/>
              </a:ext>
            </a:extLst>
          </p:cNvPr>
          <p:cNvPicPr>
            <a:picLocks noChangeAspect="1"/>
          </p:cNvPicPr>
          <p:nvPr/>
        </p:nvPicPr>
        <p:blipFill>
          <a:blip r:embed="rId3">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pic>
        <p:nvPicPr>
          <p:cNvPr id="6" name="Picture 5" descr="A picture containing text&#10;&#10;AI-generated content may be incorrect.">
            <a:extLst>
              <a:ext uri="{FF2B5EF4-FFF2-40B4-BE49-F238E27FC236}">
                <a16:creationId xmlns:a16="http://schemas.microsoft.com/office/drawing/2014/main" id="{88572E86-76EF-038A-BA94-7815B94F6D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5449" y="2214398"/>
            <a:ext cx="1825975" cy="1992985"/>
          </a:xfrm>
          <a:prstGeom prst="rect">
            <a:avLst/>
          </a:prstGeom>
        </p:spPr>
      </p:pic>
    </p:spTree>
    <p:extLst>
      <p:ext uri="{BB962C8B-B14F-4D97-AF65-F5344CB8AC3E}">
        <p14:creationId xmlns:p14="http://schemas.microsoft.com/office/powerpoint/2010/main" val="19974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11765-6AE3-4DE1-D719-F5C25E03EA1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C9054D2-5901-23BF-EC19-60534E144CF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E5E1CDA2-5343-BB1A-0EC1-30E13255DF7E}"/>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14</a:t>
            </a:r>
          </a:p>
        </p:txBody>
      </p:sp>
      <p:sp>
        <p:nvSpPr>
          <p:cNvPr id="5" name="TextBox 4">
            <a:extLst>
              <a:ext uri="{FF2B5EF4-FFF2-40B4-BE49-F238E27FC236}">
                <a16:creationId xmlns:a16="http://schemas.microsoft.com/office/drawing/2014/main" id="{F0146E77-928D-BB04-E6BD-E41B60FBCFB9}"/>
              </a:ext>
            </a:extLst>
          </p:cNvPr>
          <p:cNvSpPr txBox="1"/>
          <p:nvPr/>
        </p:nvSpPr>
        <p:spPr>
          <a:xfrm>
            <a:off x="597409" y="6366393"/>
            <a:ext cx="794776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Explore</a:t>
            </a:r>
          </a:p>
        </p:txBody>
      </p:sp>
      <p:sp>
        <p:nvSpPr>
          <p:cNvPr id="10" name="TextBox 9">
            <a:extLst>
              <a:ext uri="{FF2B5EF4-FFF2-40B4-BE49-F238E27FC236}">
                <a16:creationId xmlns:a16="http://schemas.microsoft.com/office/drawing/2014/main" id="{FA4AFB86-BA1B-EBD7-B934-1DB3A4C19000}"/>
              </a:ext>
            </a:extLst>
          </p:cNvPr>
          <p:cNvSpPr txBox="1"/>
          <p:nvPr/>
        </p:nvSpPr>
        <p:spPr>
          <a:xfrm>
            <a:off x="2025805" y="1720827"/>
            <a:ext cx="8140390" cy="2308324"/>
          </a:xfrm>
          <a:prstGeom prst="rect">
            <a:avLst/>
          </a:prstGeom>
          <a:noFill/>
        </p:spPr>
        <p:txBody>
          <a:bodyPr wrap="square" lIns="91440" tIns="45720" rIns="91440" bIns="45720" anchor="t">
            <a:spAutoFit/>
          </a:bodyPr>
          <a:lstStyle/>
          <a:p>
            <a:pPr algn="ctr"/>
            <a:r>
              <a:rPr lang="en-US" sz="4800">
                <a:latin typeface="Avenir Next LT Pro"/>
              </a:rPr>
              <a:t>How do we test what we listed? What things can affect a den?</a:t>
            </a:r>
            <a:endParaRPr lang="en-US" sz="4800">
              <a:latin typeface="Avenir Next LT Pro" panose="020B0504020202020204" pitchFamily="34" charset="0"/>
            </a:endParaRPr>
          </a:p>
        </p:txBody>
      </p:sp>
      <p:pic>
        <p:nvPicPr>
          <p:cNvPr id="11" name="Picture 10" descr="Icon&#10;&#10;AI-generated content may be incorrect.">
            <a:extLst>
              <a:ext uri="{FF2B5EF4-FFF2-40B4-BE49-F238E27FC236}">
                <a16:creationId xmlns:a16="http://schemas.microsoft.com/office/drawing/2014/main" id="{645C1192-694E-65BF-E95C-DF4AA66954BE}"/>
              </a:ext>
            </a:extLst>
          </p:cNvPr>
          <p:cNvPicPr>
            <a:picLocks noChangeAspect="1"/>
          </p:cNvPicPr>
          <p:nvPr/>
        </p:nvPicPr>
        <p:blipFill>
          <a:blip r:embed="rId3">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spTree>
    <p:extLst>
      <p:ext uri="{BB962C8B-B14F-4D97-AF65-F5344CB8AC3E}">
        <p14:creationId xmlns:p14="http://schemas.microsoft.com/office/powerpoint/2010/main" val="2084508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D5C37-E45D-36C0-D9C0-4B1B43286FC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4FCA03C-9725-0A3D-AFB4-8CA637D65C8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74B69E5-82B7-C136-5D70-A8354780E8C3}"/>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15</a:t>
            </a:r>
          </a:p>
        </p:txBody>
      </p:sp>
      <p:sp>
        <p:nvSpPr>
          <p:cNvPr id="5" name="TextBox 4">
            <a:extLst>
              <a:ext uri="{FF2B5EF4-FFF2-40B4-BE49-F238E27FC236}">
                <a16:creationId xmlns:a16="http://schemas.microsoft.com/office/drawing/2014/main" id="{74FA6F51-39FF-62BD-896B-C06579D907B5}"/>
              </a:ext>
            </a:extLst>
          </p:cNvPr>
          <p:cNvSpPr txBox="1"/>
          <p:nvPr/>
        </p:nvSpPr>
        <p:spPr>
          <a:xfrm>
            <a:off x="597409" y="6366393"/>
            <a:ext cx="794776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Explore</a:t>
            </a:r>
          </a:p>
        </p:txBody>
      </p:sp>
      <p:sp>
        <p:nvSpPr>
          <p:cNvPr id="10" name="TextBox 9">
            <a:extLst>
              <a:ext uri="{FF2B5EF4-FFF2-40B4-BE49-F238E27FC236}">
                <a16:creationId xmlns:a16="http://schemas.microsoft.com/office/drawing/2014/main" id="{78CF0001-B554-52BC-6381-BBD9C318C03D}"/>
              </a:ext>
            </a:extLst>
          </p:cNvPr>
          <p:cNvSpPr txBox="1"/>
          <p:nvPr/>
        </p:nvSpPr>
        <p:spPr>
          <a:xfrm>
            <a:off x="5613302" y="3714300"/>
            <a:ext cx="5605237" cy="1569660"/>
          </a:xfrm>
          <a:prstGeom prst="rect">
            <a:avLst/>
          </a:prstGeom>
          <a:noFill/>
        </p:spPr>
        <p:txBody>
          <a:bodyPr wrap="square" lIns="91440" tIns="45720" rIns="91440" bIns="45720" anchor="t">
            <a:spAutoFit/>
          </a:bodyPr>
          <a:lstStyle/>
          <a:p>
            <a:pPr algn="ctr"/>
            <a:r>
              <a:rPr lang="en-US" sz="4800">
                <a:latin typeface="Avenir Next LT Pro"/>
              </a:rPr>
              <a:t>How does your den hold up?</a:t>
            </a:r>
          </a:p>
        </p:txBody>
      </p:sp>
      <p:pic>
        <p:nvPicPr>
          <p:cNvPr id="11" name="Picture 10" descr="Icon&#10;&#10;AI-generated content may be incorrect.">
            <a:extLst>
              <a:ext uri="{FF2B5EF4-FFF2-40B4-BE49-F238E27FC236}">
                <a16:creationId xmlns:a16="http://schemas.microsoft.com/office/drawing/2014/main" id="{E6858050-85BE-0F84-D879-FE43102D0794}"/>
              </a:ext>
            </a:extLst>
          </p:cNvPr>
          <p:cNvPicPr>
            <a:picLocks noChangeAspect="1"/>
          </p:cNvPicPr>
          <p:nvPr/>
        </p:nvPicPr>
        <p:blipFill>
          <a:blip r:embed="rId3">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pic>
        <p:nvPicPr>
          <p:cNvPr id="3" name="Picture 2">
            <a:extLst>
              <a:ext uri="{FF2B5EF4-FFF2-40B4-BE49-F238E27FC236}">
                <a16:creationId xmlns:a16="http://schemas.microsoft.com/office/drawing/2014/main" id="{132BD83E-7ACF-50CE-3547-257732CE4F46}"/>
              </a:ext>
            </a:extLst>
          </p:cNvPr>
          <p:cNvPicPr>
            <a:picLocks noChangeAspect="1"/>
          </p:cNvPicPr>
          <p:nvPr/>
        </p:nvPicPr>
        <p:blipFill>
          <a:blip r:embed="rId4"/>
          <a:stretch>
            <a:fillRect/>
          </a:stretch>
        </p:blipFill>
        <p:spPr>
          <a:xfrm>
            <a:off x="373451" y="256906"/>
            <a:ext cx="4601475" cy="5524681"/>
          </a:xfrm>
          <a:prstGeom prst="rect">
            <a:avLst/>
          </a:prstGeom>
        </p:spPr>
      </p:pic>
      <p:sp>
        <p:nvSpPr>
          <p:cNvPr id="6" name="TextBox 5">
            <a:extLst>
              <a:ext uri="{FF2B5EF4-FFF2-40B4-BE49-F238E27FC236}">
                <a16:creationId xmlns:a16="http://schemas.microsoft.com/office/drawing/2014/main" id="{F06726C3-7FD4-E49E-5265-8047D0998238}"/>
              </a:ext>
            </a:extLst>
          </p:cNvPr>
          <p:cNvSpPr txBox="1"/>
          <p:nvPr/>
        </p:nvSpPr>
        <p:spPr>
          <a:xfrm>
            <a:off x="5368887" y="709432"/>
            <a:ext cx="5605237" cy="2308324"/>
          </a:xfrm>
          <a:prstGeom prst="rect">
            <a:avLst/>
          </a:prstGeom>
          <a:noFill/>
        </p:spPr>
        <p:txBody>
          <a:bodyPr wrap="square" lIns="91440" tIns="45720" rIns="91440" bIns="45720" anchor="t">
            <a:spAutoFit/>
          </a:bodyPr>
          <a:lstStyle/>
          <a:p>
            <a:pPr algn="ctr"/>
            <a:r>
              <a:rPr lang="en-US" sz="4800">
                <a:latin typeface="Avenir Next LT Pro"/>
              </a:rPr>
              <a:t>Take a paper plate and wave it. What does this make?</a:t>
            </a:r>
            <a:endParaRPr lang="en-US" sz="4800">
              <a:latin typeface="Avenir Next LT Pro" panose="020B0504020202020204" pitchFamily="34" charset="0"/>
            </a:endParaRPr>
          </a:p>
        </p:txBody>
      </p:sp>
    </p:spTree>
    <p:extLst>
      <p:ext uri="{BB962C8B-B14F-4D97-AF65-F5344CB8AC3E}">
        <p14:creationId xmlns:p14="http://schemas.microsoft.com/office/powerpoint/2010/main" val="3187097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49F8F-E42F-B4F0-6EE0-2B5F2BFE8B1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EF6DE79-EE97-C8A1-4FBD-CE2CD6964CE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D747B9D-9C0F-4081-B486-3A7376C2FDE0}"/>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16</a:t>
            </a:r>
          </a:p>
        </p:txBody>
      </p:sp>
      <p:sp>
        <p:nvSpPr>
          <p:cNvPr id="5" name="TextBox 4">
            <a:extLst>
              <a:ext uri="{FF2B5EF4-FFF2-40B4-BE49-F238E27FC236}">
                <a16:creationId xmlns:a16="http://schemas.microsoft.com/office/drawing/2014/main" id="{D883E14C-1AEE-2D3A-8B07-FFD1A054BA21}"/>
              </a:ext>
            </a:extLst>
          </p:cNvPr>
          <p:cNvSpPr txBox="1"/>
          <p:nvPr/>
        </p:nvSpPr>
        <p:spPr>
          <a:xfrm>
            <a:off x="597409" y="6366393"/>
            <a:ext cx="794776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Explore</a:t>
            </a:r>
          </a:p>
        </p:txBody>
      </p:sp>
      <p:sp>
        <p:nvSpPr>
          <p:cNvPr id="10" name="TextBox 9">
            <a:extLst>
              <a:ext uri="{FF2B5EF4-FFF2-40B4-BE49-F238E27FC236}">
                <a16:creationId xmlns:a16="http://schemas.microsoft.com/office/drawing/2014/main" id="{8954A57A-832A-3892-9CED-4F42F0AA3574}"/>
              </a:ext>
            </a:extLst>
          </p:cNvPr>
          <p:cNvSpPr txBox="1"/>
          <p:nvPr/>
        </p:nvSpPr>
        <p:spPr>
          <a:xfrm>
            <a:off x="856201" y="817837"/>
            <a:ext cx="6159081" cy="4524315"/>
          </a:xfrm>
          <a:prstGeom prst="rect">
            <a:avLst/>
          </a:prstGeom>
          <a:noFill/>
        </p:spPr>
        <p:txBody>
          <a:bodyPr wrap="square" lIns="91440" tIns="45720" rIns="91440" bIns="45720" anchor="t">
            <a:spAutoFit/>
          </a:bodyPr>
          <a:lstStyle/>
          <a:p>
            <a:pPr algn="ctr"/>
            <a:r>
              <a:rPr lang="en-US" sz="4800">
                <a:latin typeface="Avenir Next LT Pro"/>
              </a:rPr>
              <a:t>Spray water over your den.</a:t>
            </a:r>
          </a:p>
          <a:p>
            <a:pPr algn="ctr"/>
            <a:r>
              <a:rPr lang="en-US" sz="4800">
                <a:latin typeface="Avenir Next LT Pro"/>
              </a:rPr>
              <a:t>How does the den hold off precipitation? Is your bear puppet dry?</a:t>
            </a:r>
            <a:endParaRPr lang="en-US">
              <a:latin typeface="Avenir Next LT Pro"/>
            </a:endParaRPr>
          </a:p>
        </p:txBody>
      </p:sp>
      <p:pic>
        <p:nvPicPr>
          <p:cNvPr id="11" name="Picture 10" descr="Icon&#10;&#10;AI-generated content may be incorrect.">
            <a:extLst>
              <a:ext uri="{FF2B5EF4-FFF2-40B4-BE49-F238E27FC236}">
                <a16:creationId xmlns:a16="http://schemas.microsoft.com/office/drawing/2014/main" id="{52163740-C89E-E273-C949-5DC6F767FDC5}"/>
              </a:ext>
            </a:extLst>
          </p:cNvPr>
          <p:cNvPicPr>
            <a:picLocks noChangeAspect="1"/>
          </p:cNvPicPr>
          <p:nvPr/>
        </p:nvPicPr>
        <p:blipFill>
          <a:blip r:embed="rId3">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pic>
        <p:nvPicPr>
          <p:cNvPr id="3" name="Picture 2">
            <a:extLst>
              <a:ext uri="{FF2B5EF4-FFF2-40B4-BE49-F238E27FC236}">
                <a16:creationId xmlns:a16="http://schemas.microsoft.com/office/drawing/2014/main" id="{9BE14D25-47E4-3436-BCCD-3F7F0EC734C7}"/>
              </a:ext>
            </a:extLst>
          </p:cNvPr>
          <p:cNvPicPr>
            <a:picLocks noChangeAspect="1"/>
          </p:cNvPicPr>
          <p:nvPr/>
        </p:nvPicPr>
        <p:blipFill>
          <a:blip r:embed="rId4"/>
          <a:stretch>
            <a:fillRect/>
          </a:stretch>
        </p:blipFill>
        <p:spPr>
          <a:xfrm>
            <a:off x="6745587" y="800999"/>
            <a:ext cx="4839958" cy="4997210"/>
          </a:xfrm>
          <a:prstGeom prst="rect">
            <a:avLst/>
          </a:prstGeom>
        </p:spPr>
      </p:pic>
    </p:spTree>
    <p:extLst>
      <p:ext uri="{BB962C8B-B14F-4D97-AF65-F5344CB8AC3E}">
        <p14:creationId xmlns:p14="http://schemas.microsoft.com/office/powerpoint/2010/main" val="135260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1B116-4360-1FC0-13CE-C42DB101817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A5C3236-800D-9822-A0BD-6D03E5EED633}"/>
              </a:ext>
            </a:extLst>
          </p:cNvPr>
          <p:cNvPicPr>
            <a:picLocks noChangeAspect="1"/>
          </p:cNvPicPr>
          <p:nvPr/>
        </p:nvPicPr>
        <p:blipFill>
          <a:blip r:embed="rId3"/>
          <a:stretch>
            <a:fillRect/>
          </a:stretch>
        </p:blipFill>
        <p:spPr>
          <a:xfrm>
            <a:off x="8631717" y="1955321"/>
            <a:ext cx="3209925" cy="3810000"/>
          </a:xfrm>
          <a:prstGeom prst="rect">
            <a:avLst/>
          </a:prstGeom>
        </p:spPr>
      </p:pic>
      <p:sp>
        <p:nvSpPr>
          <p:cNvPr id="2" name="Rectangle 1">
            <a:extLst>
              <a:ext uri="{FF2B5EF4-FFF2-40B4-BE49-F238E27FC236}">
                <a16:creationId xmlns:a16="http://schemas.microsoft.com/office/drawing/2014/main" id="{32E9BF35-6187-CF46-0B23-53AE5270EE8B}"/>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004B011-2344-434D-D4C6-AFA01E4CD677}"/>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17</a:t>
            </a:r>
          </a:p>
        </p:txBody>
      </p:sp>
      <p:sp>
        <p:nvSpPr>
          <p:cNvPr id="5" name="TextBox 4">
            <a:extLst>
              <a:ext uri="{FF2B5EF4-FFF2-40B4-BE49-F238E27FC236}">
                <a16:creationId xmlns:a16="http://schemas.microsoft.com/office/drawing/2014/main" id="{F2B0C285-3112-1BF2-61A9-A9C49061A3B1}"/>
              </a:ext>
            </a:extLst>
          </p:cNvPr>
          <p:cNvSpPr txBox="1"/>
          <p:nvPr/>
        </p:nvSpPr>
        <p:spPr>
          <a:xfrm>
            <a:off x="597409" y="6366393"/>
            <a:ext cx="794776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Explore</a:t>
            </a:r>
          </a:p>
        </p:txBody>
      </p:sp>
      <p:sp>
        <p:nvSpPr>
          <p:cNvPr id="10" name="TextBox 9">
            <a:extLst>
              <a:ext uri="{FF2B5EF4-FFF2-40B4-BE49-F238E27FC236}">
                <a16:creationId xmlns:a16="http://schemas.microsoft.com/office/drawing/2014/main" id="{ADD9764F-3630-675A-4069-949FD79034AF}"/>
              </a:ext>
            </a:extLst>
          </p:cNvPr>
          <p:cNvSpPr txBox="1"/>
          <p:nvPr/>
        </p:nvSpPr>
        <p:spPr>
          <a:xfrm>
            <a:off x="480743" y="502342"/>
            <a:ext cx="6159081" cy="5262979"/>
          </a:xfrm>
          <a:prstGeom prst="rect">
            <a:avLst/>
          </a:prstGeom>
          <a:noFill/>
        </p:spPr>
        <p:txBody>
          <a:bodyPr wrap="square" lIns="91440" tIns="45720" rIns="91440" bIns="45720" anchor="t">
            <a:spAutoFit/>
          </a:bodyPr>
          <a:lstStyle/>
          <a:p>
            <a:pPr algn="ctr"/>
            <a:r>
              <a:rPr lang="en-US" sz="4800">
                <a:latin typeface="Avenir Next LT Pro"/>
              </a:rPr>
              <a:t>Sprinkle flour or crunched up leaves over your den.</a:t>
            </a:r>
          </a:p>
          <a:p>
            <a:pPr algn="ctr"/>
            <a:r>
              <a:rPr lang="en-US" sz="4800">
                <a:latin typeface="Avenir Next LT Pro"/>
              </a:rPr>
              <a:t>How does the den hold off precipitation? Is your bear puppet dry?</a:t>
            </a:r>
            <a:endParaRPr lang="en-US">
              <a:latin typeface="Avenir Next LT Pro"/>
            </a:endParaRPr>
          </a:p>
        </p:txBody>
      </p:sp>
      <p:pic>
        <p:nvPicPr>
          <p:cNvPr id="11" name="Picture 10" descr="Icon&#10;&#10;AI-generated content may be incorrect.">
            <a:extLst>
              <a:ext uri="{FF2B5EF4-FFF2-40B4-BE49-F238E27FC236}">
                <a16:creationId xmlns:a16="http://schemas.microsoft.com/office/drawing/2014/main" id="{03DCCC87-96E9-7CD8-6FAC-1CF5E728FB03}"/>
              </a:ext>
            </a:extLst>
          </p:cNvPr>
          <p:cNvPicPr>
            <a:picLocks noChangeAspect="1"/>
          </p:cNvPicPr>
          <p:nvPr/>
        </p:nvPicPr>
        <p:blipFill>
          <a:blip r:embed="rId4">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pic>
        <p:nvPicPr>
          <p:cNvPr id="6" name="Picture 5">
            <a:extLst>
              <a:ext uri="{FF2B5EF4-FFF2-40B4-BE49-F238E27FC236}">
                <a16:creationId xmlns:a16="http://schemas.microsoft.com/office/drawing/2014/main" id="{D044A8E0-C052-E0C9-B9C1-2DB0AB235053}"/>
              </a:ext>
            </a:extLst>
          </p:cNvPr>
          <p:cNvPicPr>
            <a:picLocks noChangeAspect="1"/>
          </p:cNvPicPr>
          <p:nvPr/>
        </p:nvPicPr>
        <p:blipFill>
          <a:blip r:embed="rId5"/>
          <a:stretch>
            <a:fillRect/>
          </a:stretch>
        </p:blipFill>
        <p:spPr>
          <a:xfrm>
            <a:off x="6742622" y="271822"/>
            <a:ext cx="2933700" cy="3381375"/>
          </a:xfrm>
          <a:prstGeom prst="rect">
            <a:avLst/>
          </a:prstGeom>
        </p:spPr>
      </p:pic>
    </p:spTree>
    <p:extLst>
      <p:ext uri="{BB962C8B-B14F-4D97-AF65-F5344CB8AC3E}">
        <p14:creationId xmlns:p14="http://schemas.microsoft.com/office/powerpoint/2010/main" val="1465897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6FB7F-3104-4640-436A-1E2C6B39DC2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0974EED-3141-9A1C-A00C-F26EE9EF028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52EDC9B-62E0-34D1-F58B-E6E7C58DC70B}"/>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18</a:t>
            </a:r>
          </a:p>
        </p:txBody>
      </p:sp>
      <p:sp>
        <p:nvSpPr>
          <p:cNvPr id="5" name="TextBox 4">
            <a:extLst>
              <a:ext uri="{FF2B5EF4-FFF2-40B4-BE49-F238E27FC236}">
                <a16:creationId xmlns:a16="http://schemas.microsoft.com/office/drawing/2014/main" id="{CE60FAD0-6841-9B6C-98E6-CAF77154F6FD}"/>
              </a:ext>
            </a:extLst>
          </p:cNvPr>
          <p:cNvSpPr txBox="1"/>
          <p:nvPr/>
        </p:nvSpPr>
        <p:spPr>
          <a:xfrm>
            <a:off x="597409" y="6366393"/>
            <a:ext cx="794776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Explore</a:t>
            </a:r>
          </a:p>
        </p:txBody>
      </p:sp>
      <p:sp>
        <p:nvSpPr>
          <p:cNvPr id="10" name="TextBox 9">
            <a:extLst>
              <a:ext uri="{FF2B5EF4-FFF2-40B4-BE49-F238E27FC236}">
                <a16:creationId xmlns:a16="http://schemas.microsoft.com/office/drawing/2014/main" id="{E81E697B-FCDC-2C55-2310-C0B6C905AA6D}"/>
              </a:ext>
            </a:extLst>
          </p:cNvPr>
          <p:cNvSpPr txBox="1"/>
          <p:nvPr/>
        </p:nvSpPr>
        <p:spPr>
          <a:xfrm>
            <a:off x="5636678" y="1962204"/>
            <a:ext cx="6159081" cy="1569660"/>
          </a:xfrm>
          <a:prstGeom prst="rect">
            <a:avLst/>
          </a:prstGeom>
          <a:noFill/>
        </p:spPr>
        <p:txBody>
          <a:bodyPr wrap="square" lIns="91440" tIns="45720" rIns="91440" bIns="45720" anchor="t">
            <a:spAutoFit/>
          </a:bodyPr>
          <a:lstStyle/>
          <a:p>
            <a:pPr algn="ctr"/>
            <a:r>
              <a:rPr lang="en-US" sz="4800">
                <a:latin typeface="Avenir Next LT Pro"/>
              </a:rPr>
              <a:t>What is one </a:t>
            </a:r>
            <a:r>
              <a:rPr lang="en-US" sz="4800" b="1">
                <a:latin typeface="Avenir Next LT Pro"/>
              </a:rPr>
              <a:t>strength</a:t>
            </a:r>
            <a:r>
              <a:rPr lang="en-US" sz="4800">
                <a:latin typeface="Avenir Next LT Pro"/>
              </a:rPr>
              <a:t> of your design? </a:t>
            </a:r>
          </a:p>
        </p:txBody>
      </p:sp>
      <p:pic>
        <p:nvPicPr>
          <p:cNvPr id="11" name="Picture 10" descr="Icon&#10;&#10;AI-generated content may be incorrect.">
            <a:extLst>
              <a:ext uri="{FF2B5EF4-FFF2-40B4-BE49-F238E27FC236}">
                <a16:creationId xmlns:a16="http://schemas.microsoft.com/office/drawing/2014/main" id="{3399D01F-D2C6-7BCA-087A-A3EDB62DA89F}"/>
              </a:ext>
            </a:extLst>
          </p:cNvPr>
          <p:cNvPicPr>
            <a:picLocks noChangeAspect="1"/>
          </p:cNvPicPr>
          <p:nvPr/>
        </p:nvPicPr>
        <p:blipFill>
          <a:blip r:embed="rId3">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pic>
        <p:nvPicPr>
          <p:cNvPr id="6" name="Graphic 5" descr="Thumbs up sign with solid fill">
            <a:extLst>
              <a:ext uri="{FF2B5EF4-FFF2-40B4-BE49-F238E27FC236}">
                <a16:creationId xmlns:a16="http://schemas.microsoft.com/office/drawing/2014/main" id="{25CB7A32-3C49-3B32-FD2A-B7E6248D86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99828" y="1962512"/>
            <a:ext cx="1622502" cy="1622502"/>
          </a:xfrm>
          <a:prstGeom prst="rect">
            <a:avLst/>
          </a:prstGeom>
        </p:spPr>
      </p:pic>
    </p:spTree>
    <p:extLst>
      <p:ext uri="{BB962C8B-B14F-4D97-AF65-F5344CB8AC3E}">
        <p14:creationId xmlns:p14="http://schemas.microsoft.com/office/powerpoint/2010/main" val="1949237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BCB9A-B234-1F23-0D43-FB013372C2D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2474C4F-6390-B1DA-B44C-B7690D5D6C4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3590937-93F5-49E5-448C-791451177753}"/>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19</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2F366978-3160-4454-D504-3C0DE05C2A7F}"/>
              </a:ext>
            </a:extLst>
          </p:cNvPr>
          <p:cNvSpPr txBox="1"/>
          <p:nvPr/>
        </p:nvSpPr>
        <p:spPr>
          <a:xfrm>
            <a:off x="597409" y="6366393"/>
            <a:ext cx="794776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Explore</a:t>
            </a:r>
          </a:p>
        </p:txBody>
      </p:sp>
      <p:sp>
        <p:nvSpPr>
          <p:cNvPr id="10" name="TextBox 9">
            <a:extLst>
              <a:ext uri="{FF2B5EF4-FFF2-40B4-BE49-F238E27FC236}">
                <a16:creationId xmlns:a16="http://schemas.microsoft.com/office/drawing/2014/main" id="{212612B3-5A19-50B7-1A3D-EF8C5D4C8A40}"/>
              </a:ext>
            </a:extLst>
          </p:cNvPr>
          <p:cNvSpPr txBox="1"/>
          <p:nvPr/>
        </p:nvSpPr>
        <p:spPr>
          <a:xfrm>
            <a:off x="5636678" y="1962204"/>
            <a:ext cx="6159081" cy="1569660"/>
          </a:xfrm>
          <a:prstGeom prst="rect">
            <a:avLst/>
          </a:prstGeom>
          <a:noFill/>
        </p:spPr>
        <p:txBody>
          <a:bodyPr wrap="square" lIns="91440" tIns="45720" rIns="91440" bIns="45720" anchor="t">
            <a:spAutoFit/>
          </a:bodyPr>
          <a:lstStyle/>
          <a:p>
            <a:pPr algn="ctr"/>
            <a:r>
              <a:rPr lang="en-US" sz="4800">
                <a:latin typeface="Avenir Next LT Pro"/>
              </a:rPr>
              <a:t> What is one </a:t>
            </a:r>
            <a:r>
              <a:rPr lang="en-US" sz="4800" b="1">
                <a:latin typeface="Avenir Next LT Pro"/>
              </a:rPr>
              <a:t>weakness</a:t>
            </a:r>
            <a:r>
              <a:rPr lang="en-US" sz="4800">
                <a:latin typeface="Avenir Next LT Pro"/>
              </a:rPr>
              <a:t>?</a:t>
            </a:r>
          </a:p>
        </p:txBody>
      </p:sp>
      <p:pic>
        <p:nvPicPr>
          <p:cNvPr id="11" name="Picture 10" descr="Icon&#10;&#10;AI-generated content may be incorrect.">
            <a:extLst>
              <a:ext uri="{FF2B5EF4-FFF2-40B4-BE49-F238E27FC236}">
                <a16:creationId xmlns:a16="http://schemas.microsoft.com/office/drawing/2014/main" id="{24F6D7A7-F9C8-A113-1DD7-9D71C63ECB19}"/>
              </a:ext>
            </a:extLst>
          </p:cNvPr>
          <p:cNvPicPr>
            <a:picLocks noChangeAspect="1"/>
          </p:cNvPicPr>
          <p:nvPr/>
        </p:nvPicPr>
        <p:blipFill>
          <a:blip r:embed="rId3">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pic>
        <p:nvPicPr>
          <p:cNvPr id="8" name="Graphic 7" descr="Thumbs Down with solid fill">
            <a:extLst>
              <a:ext uri="{FF2B5EF4-FFF2-40B4-BE49-F238E27FC236}">
                <a16:creationId xmlns:a16="http://schemas.microsoft.com/office/drawing/2014/main" id="{8B39B183-819E-9844-3E1A-7CAE4E4A55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51677" y="1908666"/>
            <a:ext cx="1622502" cy="1622502"/>
          </a:xfrm>
          <a:prstGeom prst="rect">
            <a:avLst/>
          </a:prstGeom>
        </p:spPr>
      </p:pic>
    </p:spTree>
    <p:extLst>
      <p:ext uri="{BB962C8B-B14F-4D97-AF65-F5344CB8AC3E}">
        <p14:creationId xmlns:p14="http://schemas.microsoft.com/office/powerpoint/2010/main" val="167714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76CEE-146D-3776-8273-4ED6CCEACC8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7C8EF16-D794-E11E-5D33-849680CE302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A12FA52-9A8E-E263-4620-564AD9D905F2}"/>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a:t>
            </a:r>
          </a:p>
        </p:txBody>
      </p:sp>
      <p:sp>
        <p:nvSpPr>
          <p:cNvPr id="5" name="TextBox 4">
            <a:extLst>
              <a:ext uri="{FF2B5EF4-FFF2-40B4-BE49-F238E27FC236}">
                <a16:creationId xmlns:a16="http://schemas.microsoft.com/office/drawing/2014/main" id="{27534243-38EF-5DDB-CBAD-C14DF8BA27FA}"/>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Engage</a:t>
            </a:r>
          </a:p>
        </p:txBody>
      </p:sp>
      <p:sp>
        <p:nvSpPr>
          <p:cNvPr id="10" name="TextBox 9">
            <a:extLst>
              <a:ext uri="{FF2B5EF4-FFF2-40B4-BE49-F238E27FC236}">
                <a16:creationId xmlns:a16="http://schemas.microsoft.com/office/drawing/2014/main" id="{8DE5CE81-F27C-4A44-8053-1C8FAAD3E2E3}"/>
              </a:ext>
            </a:extLst>
          </p:cNvPr>
          <p:cNvSpPr txBox="1"/>
          <p:nvPr/>
        </p:nvSpPr>
        <p:spPr>
          <a:xfrm>
            <a:off x="193850" y="1224784"/>
            <a:ext cx="6658742" cy="1015663"/>
          </a:xfrm>
          <a:prstGeom prst="rect">
            <a:avLst/>
          </a:prstGeom>
          <a:noFill/>
        </p:spPr>
        <p:txBody>
          <a:bodyPr wrap="square">
            <a:spAutoFit/>
          </a:bodyPr>
          <a:lstStyle/>
          <a:p>
            <a:pPr algn="ctr"/>
            <a:r>
              <a:rPr lang="en-US" sz="6000">
                <a:latin typeface="Bitter SemiBold" pitchFamily="2" charset="0"/>
              </a:rPr>
              <a:t>Guiding Question: </a:t>
            </a:r>
          </a:p>
        </p:txBody>
      </p:sp>
      <p:sp>
        <p:nvSpPr>
          <p:cNvPr id="12" name="TextBox 11">
            <a:extLst>
              <a:ext uri="{FF2B5EF4-FFF2-40B4-BE49-F238E27FC236}">
                <a16:creationId xmlns:a16="http://schemas.microsoft.com/office/drawing/2014/main" id="{F2E65FFB-DC38-E92F-8CF3-0A2D2D5AF33A}"/>
              </a:ext>
            </a:extLst>
          </p:cNvPr>
          <p:cNvSpPr txBox="1"/>
          <p:nvPr/>
        </p:nvSpPr>
        <p:spPr>
          <a:xfrm>
            <a:off x="193850" y="2374911"/>
            <a:ext cx="6658742" cy="2862322"/>
          </a:xfrm>
          <a:prstGeom prst="rect">
            <a:avLst/>
          </a:prstGeom>
          <a:noFill/>
        </p:spPr>
        <p:txBody>
          <a:bodyPr wrap="square">
            <a:spAutoFit/>
          </a:bodyPr>
          <a:lstStyle/>
          <a:p>
            <a:pPr algn="ctr"/>
            <a:r>
              <a:rPr lang="en-US" sz="6000">
                <a:latin typeface="Avenir Next LT Pro" panose="020B0504020202020204" pitchFamily="34" charset="0"/>
              </a:rPr>
              <a:t>How do bears use their den to survive?</a:t>
            </a:r>
          </a:p>
        </p:txBody>
      </p:sp>
      <p:pic>
        <p:nvPicPr>
          <p:cNvPr id="7" name="Picture 6" descr="Icon&#10;&#10;AI-generated content may be incorrect.">
            <a:extLst>
              <a:ext uri="{FF2B5EF4-FFF2-40B4-BE49-F238E27FC236}">
                <a16:creationId xmlns:a16="http://schemas.microsoft.com/office/drawing/2014/main" id="{C9A62B34-1CB3-E7AB-3CE2-142718E70319}"/>
              </a:ext>
            </a:extLst>
          </p:cNvPr>
          <p:cNvPicPr>
            <a:picLocks noChangeAspect="1"/>
          </p:cNvPicPr>
          <p:nvPr/>
        </p:nvPicPr>
        <p:blipFill>
          <a:blip r:embed="rId3">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pic>
        <p:nvPicPr>
          <p:cNvPr id="3074" name="Picture 2" descr="Black&amp;#95;Bear&amp;#95;Survey&amp;#95;1154.dng">
            <a:extLst>
              <a:ext uri="{FF2B5EF4-FFF2-40B4-BE49-F238E27FC236}">
                <a16:creationId xmlns:a16="http://schemas.microsoft.com/office/drawing/2014/main" id="{5E254306-C617-7468-FD4E-EFF582C991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05" r="41185"/>
          <a:stretch/>
        </p:blipFill>
        <p:spPr bwMode="auto">
          <a:xfrm>
            <a:off x="7046442" y="0"/>
            <a:ext cx="5145558"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21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D510E-CA85-8144-E644-4E58BE2C642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7349DD8-65BA-2DD7-A407-C7B159A34D1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01456B8-8AD4-AE2E-E381-2FC6BCECE46F}"/>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20</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BB071AEA-25AA-AC98-A56C-CB2E7AFF18F4}"/>
              </a:ext>
            </a:extLst>
          </p:cNvPr>
          <p:cNvSpPr txBox="1"/>
          <p:nvPr/>
        </p:nvSpPr>
        <p:spPr>
          <a:xfrm>
            <a:off x="597409" y="6366393"/>
            <a:ext cx="794776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Explore</a:t>
            </a:r>
          </a:p>
        </p:txBody>
      </p:sp>
      <p:sp>
        <p:nvSpPr>
          <p:cNvPr id="10" name="TextBox 9">
            <a:extLst>
              <a:ext uri="{FF2B5EF4-FFF2-40B4-BE49-F238E27FC236}">
                <a16:creationId xmlns:a16="http://schemas.microsoft.com/office/drawing/2014/main" id="{DA0F0A82-FD2B-800C-EC48-645A2CADAAA7}"/>
              </a:ext>
            </a:extLst>
          </p:cNvPr>
          <p:cNvSpPr txBox="1"/>
          <p:nvPr/>
        </p:nvSpPr>
        <p:spPr>
          <a:xfrm>
            <a:off x="4414603" y="610732"/>
            <a:ext cx="7179873" cy="5262979"/>
          </a:xfrm>
          <a:prstGeom prst="rect">
            <a:avLst/>
          </a:prstGeom>
          <a:noFill/>
        </p:spPr>
        <p:txBody>
          <a:bodyPr wrap="square" lIns="91440" tIns="45720" rIns="91440" bIns="45720" anchor="t">
            <a:spAutoFit/>
          </a:bodyPr>
          <a:lstStyle/>
          <a:p>
            <a:pPr algn="ctr"/>
            <a:r>
              <a:rPr lang="en-US" sz="4800">
                <a:latin typeface="Avenir Next LT Pro"/>
              </a:rPr>
              <a:t>We can always make things better after our first try!</a:t>
            </a:r>
            <a:endParaRPr lang="en-US">
              <a:latin typeface="Aptos" panose="02110004020202020204"/>
            </a:endParaRPr>
          </a:p>
          <a:p>
            <a:pPr algn="ctr"/>
            <a:endParaRPr lang="en-US" sz="4800">
              <a:latin typeface="Avenir Next LT Pro"/>
            </a:endParaRPr>
          </a:p>
          <a:p>
            <a:pPr algn="ctr"/>
            <a:r>
              <a:rPr lang="en-US" sz="4800">
                <a:latin typeface="Avenir Next LT Pro"/>
              </a:rPr>
              <a:t>How can you make your den better? Rebuild it again and retest!</a:t>
            </a:r>
          </a:p>
        </p:txBody>
      </p:sp>
      <p:pic>
        <p:nvPicPr>
          <p:cNvPr id="11" name="Picture 10" descr="Icon&#10;&#10;AI-generated content may be incorrect.">
            <a:extLst>
              <a:ext uri="{FF2B5EF4-FFF2-40B4-BE49-F238E27FC236}">
                <a16:creationId xmlns:a16="http://schemas.microsoft.com/office/drawing/2014/main" id="{6FB0B02E-4E18-7F11-C8F7-F9852DCB5E32}"/>
              </a:ext>
            </a:extLst>
          </p:cNvPr>
          <p:cNvPicPr>
            <a:picLocks noChangeAspect="1"/>
          </p:cNvPicPr>
          <p:nvPr/>
        </p:nvPicPr>
        <p:blipFill>
          <a:blip r:embed="rId3">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pic>
        <p:nvPicPr>
          <p:cNvPr id="3" name="Picture 2">
            <a:extLst>
              <a:ext uri="{FF2B5EF4-FFF2-40B4-BE49-F238E27FC236}">
                <a16:creationId xmlns:a16="http://schemas.microsoft.com/office/drawing/2014/main" id="{622E0008-4765-E1BF-4EAE-F1F9A2FB35A0}"/>
              </a:ext>
            </a:extLst>
          </p:cNvPr>
          <p:cNvPicPr>
            <a:picLocks noChangeAspect="1"/>
          </p:cNvPicPr>
          <p:nvPr/>
        </p:nvPicPr>
        <p:blipFill>
          <a:blip r:embed="rId4"/>
          <a:stretch>
            <a:fillRect/>
          </a:stretch>
        </p:blipFill>
        <p:spPr>
          <a:xfrm>
            <a:off x="378663" y="971101"/>
            <a:ext cx="4174106" cy="4297572"/>
          </a:xfrm>
          <a:prstGeom prst="rect">
            <a:avLst/>
          </a:prstGeom>
        </p:spPr>
      </p:pic>
    </p:spTree>
    <p:extLst>
      <p:ext uri="{BB962C8B-B14F-4D97-AF65-F5344CB8AC3E}">
        <p14:creationId xmlns:p14="http://schemas.microsoft.com/office/powerpoint/2010/main" val="2632630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50C6B-79DA-8D14-1934-B822B0766C4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2875F0E-8029-EBE5-1ADA-DA36B51B43E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87C6553-83D9-25BA-B9B1-0AC742E0446B}"/>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21</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43698096-85D4-F02F-BC50-2DE116EDDE5C}"/>
              </a:ext>
            </a:extLst>
          </p:cNvPr>
          <p:cNvSpPr txBox="1"/>
          <p:nvPr/>
        </p:nvSpPr>
        <p:spPr>
          <a:xfrm>
            <a:off x="597409" y="6366393"/>
            <a:ext cx="794776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Explore</a:t>
            </a:r>
          </a:p>
        </p:txBody>
      </p:sp>
      <p:sp>
        <p:nvSpPr>
          <p:cNvPr id="10" name="TextBox 9">
            <a:extLst>
              <a:ext uri="{FF2B5EF4-FFF2-40B4-BE49-F238E27FC236}">
                <a16:creationId xmlns:a16="http://schemas.microsoft.com/office/drawing/2014/main" id="{9F639F6A-959E-A3F1-1E6B-C274FB7132D2}"/>
              </a:ext>
            </a:extLst>
          </p:cNvPr>
          <p:cNvSpPr txBox="1"/>
          <p:nvPr/>
        </p:nvSpPr>
        <p:spPr>
          <a:xfrm>
            <a:off x="5613302" y="3714300"/>
            <a:ext cx="5605237" cy="1569660"/>
          </a:xfrm>
          <a:prstGeom prst="rect">
            <a:avLst/>
          </a:prstGeom>
          <a:noFill/>
        </p:spPr>
        <p:txBody>
          <a:bodyPr wrap="square" lIns="91440" tIns="45720" rIns="91440" bIns="45720" anchor="t">
            <a:spAutoFit/>
          </a:bodyPr>
          <a:lstStyle/>
          <a:p>
            <a:pPr algn="ctr"/>
            <a:r>
              <a:rPr lang="en-US" sz="4800">
                <a:latin typeface="Avenir Next LT Pro"/>
              </a:rPr>
              <a:t>How does your den hold up?</a:t>
            </a:r>
          </a:p>
        </p:txBody>
      </p:sp>
      <p:pic>
        <p:nvPicPr>
          <p:cNvPr id="11" name="Picture 10" descr="Icon&#10;&#10;AI-generated content may be incorrect.">
            <a:extLst>
              <a:ext uri="{FF2B5EF4-FFF2-40B4-BE49-F238E27FC236}">
                <a16:creationId xmlns:a16="http://schemas.microsoft.com/office/drawing/2014/main" id="{F72FB01F-E6C7-A5C2-AAD0-86CE3AFFCAC1}"/>
              </a:ext>
            </a:extLst>
          </p:cNvPr>
          <p:cNvPicPr>
            <a:picLocks noChangeAspect="1"/>
          </p:cNvPicPr>
          <p:nvPr/>
        </p:nvPicPr>
        <p:blipFill>
          <a:blip r:embed="rId3">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pic>
        <p:nvPicPr>
          <p:cNvPr id="3" name="Picture 2">
            <a:extLst>
              <a:ext uri="{FF2B5EF4-FFF2-40B4-BE49-F238E27FC236}">
                <a16:creationId xmlns:a16="http://schemas.microsoft.com/office/drawing/2014/main" id="{EC20E520-CF0A-C7A9-D276-E6938EFFB088}"/>
              </a:ext>
            </a:extLst>
          </p:cNvPr>
          <p:cNvPicPr>
            <a:picLocks noChangeAspect="1"/>
          </p:cNvPicPr>
          <p:nvPr/>
        </p:nvPicPr>
        <p:blipFill>
          <a:blip r:embed="rId4"/>
          <a:stretch>
            <a:fillRect/>
          </a:stretch>
        </p:blipFill>
        <p:spPr>
          <a:xfrm>
            <a:off x="373451" y="256906"/>
            <a:ext cx="4601475" cy="5524681"/>
          </a:xfrm>
          <a:prstGeom prst="rect">
            <a:avLst/>
          </a:prstGeom>
        </p:spPr>
      </p:pic>
      <p:sp>
        <p:nvSpPr>
          <p:cNvPr id="6" name="TextBox 5">
            <a:extLst>
              <a:ext uri="{FF2B5EF4-FFF2-40B4-BE49-F238E27FC236}">
                <a16:creationId xmlns:a16="http://schemas.microsoft.com/office/drawing/2014/main" id="{026AD7AC-CD87-3B8A-813E-CCA91C07100E}"/>
              </a:ext>
            </a:extLst>
          </p:cNvPr>
          <p:cNvSpPr txBox="1"/>
          <p:nvPr/>
        </p:nvSpPr>
        <p:spPr>
          <a:xfrm>
            <a:off x="5368887" y="709432"/>
            <a:ext cx="5605237" cy="2308324"/>
          </a:xfrm>
          <a:prstGeom prst="rect">
            <a:avLst/>
          </a:prstGeom>
          <a:noFill/>
        </p:spPr>
        <p:txBody>
          <a:bodyPr wrap="square" lIns="91440" tIns="45720" rIns="91440" bIns="45720" anchor="t">
            <a:spAutoFit/>
          </a:bodyPr>
          <a:lstStyle/>
          <a:p>
            <a:pPr algn="ctr"/>
            <a:r>
              <a:rPr lang="en-US" sz="4800">
                <a:latin typeface="Avenir Next LT Pro"/>
              </a:rPr>
              <a:t>Take a paper plate and wave it. What does this make?</a:t>
            </a:r>
            <a:endParaRPr lang="en-US" sz="4800">
              <a:latin typeface="Avenir Next LT Pro" panose="020B0504020202020204" pitchFamily="34" charset="0"/>
            </a:endParaRPr>
          </a:p>
        </p:txBody>
      </p:sp>
    </p:spTree>
    <p:extLst>
      <p:ext uri="{BB962C8B-B14F-4D97-AF65-F5344CB8AC3E}">
        <p14:creationId xmlns:p14="http://schemas.microsoft.com/office/powerpoint/2010/main" val="1745753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BD0EE-9F70-D831-FEC0-F9EDDBD8233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7BBCC9E-9FE8-38CA-43DA-2C12FE761FC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FF8A4CB-42EE-DF15-6ACB-245FF75A2A52}"/>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22</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1A8C94A5-80B8-B2C0-72B4-9FD9698D4324}"/>
              </a:ext>
            </a:extLst>
          </p:cNvPr>
          <p:cNvSpPr txBox="1"/>
          <p:nvPr/>
        </p:nvSpPr>
        <p:spPr>
          <a:xfrm>
            <a:off x="597409" y="6366393"/>
            <a:ext cx="794776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Explore</a:t>
            </a:r>
          </a:p>
        </p:txBody>
      </p:sp>
      <p:sp>
        <p:nvSpPr>
          <p:cNvPr id="10" name="TextBox 9">
            <a:extLst>
              <a:ext uri="{FF2B5EF4-FFF2-40B4-BE49-F238E27FC236}">
                <a16:creationId xmlns:a16="http://schemas.microsoft.com/office/drawing/2014/main" id="{E82E6C08-065E-42DC-D6BA-F19D42CF98F2}"/>
              </a:ext>
            </a:extLst>
          </p:cNvPr>
          <p:cNvSpPr txBox="1"/>
          <p:nvPr/>
        </p:nvSpPr>
        <p:spPr>
          <a:xfrm>
            <a:off x="856201" y="817837"/>
            <a:ext cx="6159081" cy="4524315"/>
          </a:xfrm>
          <a:prstGeom prst="rect">
            <a:avLst/>
          </a:prstGeom>
          <a:noFill/>
        </p:spPr>
        <p:txBody>
          <a:bodyPr wrap="square" lIns="91440" tIns="45720" rIns="91440" bIns="45720" anchor="t">
            <a:spAutoFit/>
          </a:bodyPr>
          <a:lstStyle/>
          <a:p>
            <a:pPr algn="ctr"/>
            <a:r>
              <a:rPr lang="en-US" sz="4800">
                <a:latin typeface="Avenir Next LT Pro"/>
              </a:rPr>
              <a:t>Spray water over your den.</a:t>
            </a:r>
          </a:p>
          <a:p>
            <a:pPr algn="ctr"/>
            <a:r>
              <a:rPr lang="en-US" sz="4800">
                <a:latin typeface="Avenir Next LT Pro"/>
              </a:rPr>
              <a:t>How does the den hold off precipitation? Is your bear puppet dry?</a:t>
            </a:r>
            <a:endParaRPr lang="en-US">
              <a:latin typeface="Avenir Next LT Pro"/>
            </a:endParaRPr>
          </a:p>
        </p:txBody>
      </p:sp>
      <p:pic>
        <p:nvPicPr>
          <p:cNvPr id="11" name="Picture 10" descr="Icon&#10;&#10;AI-generated content may be incorrect.">
            <a:extLst>
              <a:ext uri="{FF2B5EF4-FFF2-40B4-BE49-F238E27FC236}">
                <a16:creationId xmlns:a16="http://schemas.microsoft.com/office/drawing/2014/main" id="{79ABDD17-5C8E-1131-80FA-7D22C68F9EC0}"/>
              </a:ext>
            </a:extLst>
          </p:cNvPr>
          <p:cNvPicPr>
            <a:picLocks noChangeAspect="1"/>
          </p:cNvPicPr>
          <p:nvPr/>
        </p:nvPicPr>
        <p:blipFill>
          <a:blip r:embed="rId3">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pic>
        <p:nvPicPr>
          <p:cNvPr id="3" name="Picture 2">
            <a:extLst>
              <a:ext uri="{FF2B5EF4-FFF2-40B4-BE49-F238E27FC236}">
                <a16:creationId xmlns:a16="http://schemas.microsoft.com/office/drawing/2014/main" id="{8484ED83-1BA6-2C07-1A05-FBB7363CB68B}"/>
              </a:ext>
            </a:extLst>
          </p:cNvPr>
          <p:cNvPicPr>
            <a:picLocks noChangeAspect="1"/>
          </p:cNvPicPr>
          <p:nvPr/>
        </p:nvPicPr>
        <p:blipFill>
          <a:blip r:embed="rId4"/>
          <a:stretch>
            <a:fillRect/>
          </a:stretch>
        </p:blipFill>
        <p:spPr>
          <a:xfrm>
            <a:off x="6745587" y="800999"/>
            <a:ext cx="4839958" cy="4997210"/>
          </a:xfrm>
          <a:prstGeom prst="rect">
            <a:avLst/>
          </a:prstGeom>
        </p:spPr>
      </p:pic>
    </p:spTree>
    <p:extLst>
      <p:ext uri="{BB962C8B-B14F-4D97-AF65-F5344CB8AC3E}">
        <p14:creationId xmlns:p14="http://schemas.microsoft.com/office/powerpoint/2010/main" val="2488301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98BE9-2FFD-8BB2-94A3-0463C90FCC5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354C5FE-C835-F551-6FB3-7483665FECD8}"/>
              </a:ext>
            </a:extLst>
          </p:cNvPr>
          <p:cNvPicPr>
            <a:picLocks noChangeAspect="1"/>
          </p:cNvPicPr>
          <p:nvPr/>
        </p:nvPicPr>
        <p:blipFill>
          <a:blip r:embed="rId3"/>
          <a:stretch>
            <a:fillRect/>
          </a:stretch>
        </p:blipFill>
        <p:spPr>
          <a:xfrm>
            <a:off x="8631717" y="1955321"/>
            <a:ext cx="3209925" cy="3810000"/>
          </a:xfrm>
          <a:prstGeom prst="rect">
            <a:avLst/>
          </a:prstGeom>
        </p:spPr>
      </p:pic>
      <p:sp>
        <p:nvSpPr>
          <p:cNvPr id="2" name="Rectangle 1">
            <a:extLst>
              <a:ext uri="{FF2B5EF4-FFF2-40B4-BE49-F238E27FC236}">
                <a16:creationId xmlns:a16="http://schemas.microsoft.com/office/drawing/2014/main" id="{5DCBE710-4D9F-3002-4B80-5498A5491EDB}"/>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4EB5290-5478-003E-248E-5CF7437D4F0C}"/>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23</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A4FA080A-3C94-FE15-59E7-A78E2729F9FE}"/>
              </a:ext>
            </a:extLst>
          </p:cNvPr>
          <p:cNvSpPr txBox="1"/>
          <p:nvPr/>
        </p:nvSpPr>
        <p:spPr>
          <a:xfrm>
            <a:off x="597409" y="6366393"/>
            <a:ext cx="794776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Explore</a:t>
            </a:r>
          </a:p>
        </p:txBody>
      </p:sp>
      <p:sp>
        <p:nvSpPr>
          <p:cNvPr id="10" name="TextBox 9">
            <a:extLst>
              <a:ext uri="{FF2B5EF4-FFF2-40B4-BE49-F238E27FC236}">
                <a16:creationId xmlns:a16="http://schemas.microsoft.com/office/drawing/2014/main" id="{C6FC6FD6-4840-7E40-751E-F6C3374B900F}"/>
              </a:ext>
            </a:extLst>
          </p:cNvPr>
          <p:cNvSpPr txBox="1"/>
          <p:nvPr/>
        </p:nvSpPr>
        <p:spPr>
          <a:xfrm>
            <a:off x="583541" y="502342"/>
            <a:ext cx="6159081" cy="5262979"/>
          </a:xfrm>
          <a:prstGeom prst="rect">
            <a:avLst/>
          </a:prstGeom>
          <a:noFill/>
        </p:spPr>
        <p:txBody>
          <a:bodyPr wrap="square" lIns="91440" tIns="45720" rIns="91440" bIns="45720" anchor="t">
            <a:spAutoFit/>
          </a:bodyPr>
          <a:lstStyle/>
          <a:p>
            <a:pPr algn="ctr"/>
            <a:r>
              <a:rPr lang="en-US" sz="4800">
                <a:latin typeface="Avenir Next LT Pro"/>
              </a:rPr>
              <a:t>Sprinkle flour or crunched up leaves over your den.</a:t>
            </a:r>
          </a:p>
          <a:p>
            <a:pPr algn="ctr"/>
            <a:r>
              <a:rPr lang="en-US" sz="4800">
                <a:latin typeface="Avenir Next LT Pro"/>
              </a:rPr>
              <a:t>How does the den hold off precipitation? Is your bear puppet dry?</a:t>
            </a:r>
            <a:endParaRPr lang="en-US">
              <a:latin typeface="Avenir Next LT Pro"/>
            </a:endParaRPr>
          </a:p>
        </p:txBody>
      </p:sp>
      <p:pic>
        <p:nvPicPr>
          <p:cNvPr id="11" name="Picture 10" descr="Icon&#10;&#10;AI-generated content may be incorrect.">
            <a:extLst>
              <a:ext uri="{FF2B5EF4-FFF2-40B4-BE49-F238E27FC236}">
                <a16:creationId xmlns:a16="http://schemas.microsoft.com/office/drawing/2014/main" id="{C4764EF5-215A-3333-6F9B-827FC1932077}"/>
              </a:ext>
            </a:extLst>
          </p:cNvPr>
          <p:cNvPicPr>
            <a:picLocks noChangeAspect="1"/>
          </p:cNvPicPr>
          <p:nvPr/>
        </p:nvPicPr>
        <p:blipFill>
          <a:blip r:embed="rId4">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pic>
        <p:nvPicPr>
          <p:cNvPr id="6" name="Picture 5">
            <a:extLst>
              <a:ext uri="{FF2B5EF4-FFF2-40B4-BE49-F238E27FC236}">
                <a16:creationId xmlns:a16="http://schemas.microsoft.com/office/drawing/2014/main" id="{56A7D157-FD74-0729-B643-D6A66F7FF95A}"/>
              </a:ext>
            </a:extLst>
          </p:cNvPr>
          <p:cNvPicPr>
            <a:picLocks noChangeAspect="1"/>
          </p:cNvPicPr>
          <p:nvPr/>
        </p:nvPicPr>
        <p:blipFill>
          <a:blip r:embed="rId5"/>
          <a:stretch>
            <a:fillRect/>
          </a:stretch>
        </p:blipFill>
        <p:spPr>
          <a:xfrm>
            <a:off x="6742622" y="271822"/>
            <a:ext cx="2933700" cy="3381375"/>
          </a:xfrm>
          <a:prstGeom prst="rect">
            <a:avLst/>
          </a:prstGeom>
        </p:spPr>
      </p:pic>
    </p:spTree>
    <p:extLst>
      <p:ext uri="{BB962C8B-B14F-4D97-AF65-F5344CB8AC3E}">
        <p14:creationId xmlns:p14="http://schemas.microsoft.com/office/powerpoint/2010/main" val="2622073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0BB9A-DD88-F2EF-FED6-AADC4A81D1C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C2816B6-AAFB-D5F7-7440-6059FAB95F4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28DA813-AEE9-F556-388A-65506D0021A7}"/>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24</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EFA310E4-0102-58E0-4297-D7A7418E0836}"/>
              </a:ext>
            </a:extLst>
          </p:cNvPr>
          <p:cNvSpPr txBox="1"/>
          <p:nvPr/>
        </p:nvSpPr>
        <p:spPr>
          <a:xfrm>
            <a:off x="597409" y="6366393"/>
            <a:ext cx="794776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Explore</a:t>
            </a:r>
          </a:p>
        </p:txBody>
      </p:sp>
      <p:sp>
        <p:nvSpPr>
          <p:cNvPr id="10" name="TextBox 9">
            <a:extLst>
              <a:ext uri="{FF2B5EF4-FFF2-40B4-BE49-F238E27FC236}">
                <a16:creationId xmlns:a16="http://schemas.microsoft.com/office/drawing/2014/main" id="{F26FD4E6-3D8B-116B-BE8F-84D0E7D625F1}"/>
              </a:ext>
            </a:extLst>
          </p:cNvPr>
          <p:cNvSpPr txBox="1"/>
          <p:nvPr/>
        </p:nvSpPr>
        <p:spPr>
          <a:xfrm>
            <a:off x="5177504" y="1715936"/>
            <a:ext cx="6159081" cy="2308324"/>
          </a:xfrm>
          <a:prstGeom prst="rect">
            <a:avLst/>
          </a:prstGeom>
          <a:noFill/>
        </p:spPr>
        <p:txBody>
          <a:bodyPr wrap="square" lIns="91440" tIns="45720" rIns="91440" bIns="45720" anchor="t">
            <a:spAutoFit/>
          </a:bodyPr>
          <a:lstStyle/>
          <a:p>
            <a:pPr algn="ctr"/>
            <a:r>
              <a:rPr lang="en-US" sz="4800">
                <a:latin typeface="Avenir Next LT Pro"/>
              </a:rPr>
              <a:t>What is one </a:t>
            </a:r>
            <a:r>
              <a:rPr lang="en-US" sz="4800" b="1">
                <a:latin typeface="Avenir Next LT Pro"/>
              </a:rPr>
              <a:t>strength </a:t>
            </a:r>
            <a:r>
              <a:rPr lang="en-US" sz="4800">
                <a:latin typeface="Avenir Next LT Pro"/>
              </a:rPr>
              <a:t>of your second design? </a:t>
            </a:r>
          </a:p>
        </p:txBody>
      </p:sp>
      <p:pic>
        <p:nvPicPr>
          <p:cNvPr id="11" name="Picture 10" descr="Icon&#10;&#10;AI-generated content may be incorrect.">
            <a:extLst>
              <a:ext uri="{FF2B5EF4-FFF2-40B4-BE49-F238E27FC236}">
                <a16:creationId xmlns:a16="http://schemas.microsoft.com/office/drawing/2014/main" id="{7789277D-61B6-DFA3-B767-BC67E9BFD7E3}"/>
              </a:ext>
            </a:extLst>
          </p:cNvPr>
          <p:cNvPicPr>
            <a:picLocks noChangeAspect="1"/>
          </p:cNvPicPr>
          <p:nvPr/>
        </p:nvPicPr>
        <p:blipFill>
          <a:blip r:embed="rId3">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pic>
        <p:nvPicPr>
          <p:cNvPr id="3" name="Graphic 2" descr="Thumbs up sign with solid fill">
            <a:extLst>
              <a:ext uri="{FF2B5EF4-FFF2-40B4-BE49-F238E27FC236}">
                <a16:creationId xmlns:a16="http://schemas.microsoft.com/office/drawing/2014/main" id="{C431A838-AFAA-1861-3984-B07B3F583B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40405" y="1985848"/>
            <a:ext cx="1622502" cy="1622502"/>
          </a:xfrm>
          <a:prstGeom prst="rect">
            <a:avLst/>
          </a:prstGeom>
        </p:spPr>
      </p:pic>
    </p:spTree>
    <p:extLst>
      <p:ext uri="{BB962C8B-B14F-4D97-AF65-F5344CB8AC3E}">
        <p14:creationId xmlns:p14="http://schemas.microsoft.com/office/powerpoint/2010/main" val="27076451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7599F-5FCA-FD1D-617F-F45C7DB7251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9A8D564-A7E8-0CD3-1135-B95725E8494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6D2B298-E38B-C74E-B890-4DDDD3C0023C}"/>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25</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E6C9953B-7A42-3134-5241-9D835B1D4A1F}"/>
              </a:ext>
            </a:extLst>
          </p:cNvPr>
          <p:cNvSpPr txBox="1"/>
          <p:nvPr/>
        </p:nvSpPr>
        <p:spPr>
          <a:xfrm>
            <a:off x="597409" y="6366393"/>
            <a:ext cx="794776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Explore</a:t>
            </a:r>
          </a:p>
        </p:txBody>
      </p:sp>
      <p:sp>
        <p:nvSpPr>
          <p:cNvPr id="10" name="TextBox 9">
            <a:extLst>
              <a:ext uri="{FF2B5EF4-FFF2-40B4-BE49-F238E27FC236}">
                <a16:creationId xmlns:a16="http://schemas.microsoft.com/office/drawing/2014/main" id="{06B0C613-E95F-7100-1077-8F2F83E83DCC}"/>
              </a:ext>
            </a:extLst>
          </p:cNvPr>
          <p:cNvSpPr txBox="1"/>
          <p:nvPr/>
        </p:nvSpPr>
        <p:spPr>
          <a:xfrm>
            <a:off x="5177504" y="2340353"/>
            <a:ext cx="6159081" cy="1569660"/>
          </a:xfrm>
          <a:prstGeom prst="rect">
            <a:avLst/>
          </a:prstGeom>
          <a:noFill/>
        </p:spPr>
        <p:txBody>
          <a:bodyPr wrap="square" lIns="91440" tIns="45720" rIns="91440" bIns="45720" anchor="t">
            <a:spAutoFit/>
          </a:bodyPr>
          <a:lstStyle/>
          <a:p>
            <a:pPr algn="ctr"/>
            <a:r>
              <a:rPr lang="en-US" sz="4800">
                <a:latin typeface="Avenir Next LT Pro"/>
              </a:rPr>
              <a:t>What is one </a:t>
            </a:r>
            <a:r>
              <a:rPr lang="en-US" sz="4800" b="1">
                <a:latin typeface="Avenir Next LT Pro"/>
              </a:rPr>
              <a:t>weakness</a:t>
            </a:r>
            <a:r>
              <a:rPr lang="en-US" sz="4800">
                <a:latin typeface="Avenir Next LT Pro"/>
              </a:rPr>
              <a:t>?</a:t>
            </a:r>
            <a:endParaRPr lang="en-US"/>
          </a:p>
        </p:txBody>
      </p:sp>
      <p:pic>
        <p:nvPicPr>
          <p:cNvPr id="11" name="Picture 10" descr="Icon&#10;&#10;AI-generated content may be incorrect.">
            <a:extLst>
              <a:ext uri="{FF2B5EF4-FFF2-40B4-BE49-F238E27FC236}">
                <a16:creationId xmlns:a16="http://schemas.microsoft.com/office/drawing/2014/main" id="{A1F47CAF-D37C-1F62-CBAE-B955063FC2DF}"/>
              </a:ext>
            </a:extLst>
          </p:cNvPr>
          <p:cNvPicPr>
            <a:picLocks noChangeAspect="1"/>
          </p:cNvPicPr>
          <p:nvPr/>
        </p:nvPicPr>
        <p:blipFill>
          <a:blip r:embed="rId3">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pic>
        <p:nvPicPr>
          <p:cNvPr id="6" name="Graphic 5" descr="Thumbs Down with solid fill">
            <a:extLst>
              <a:ext uri="{FF2B5EF4-FFF2-40B4-BE49-F238E27FC236}">
                <a16:creationId xmlns:a16="http://schemas.microsoft.com/office/drawing/2014/main" id="{C30C82AF-5E7B-2CB5-F5F9-12F236A05B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48788" y="2428179"/>
            <a:ext cx="1622502" cy="1622502"/>
          </a:xfrm>
          <a:prstGeom prst="rect">
            <a:avLst/>
          </a:prstGeom>
        </p:spPr>
      </p:pic>
    </p:spTree>
    <p:extLst>
      <p:ext uri="{BB962C8B-B14F-4D97-AF65-F5344CB8AC3E}">
        <p14:creationId xmlns:p14="http://schemas.microsoft.com/office/powerpoint/2010/main" val="3492154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5AC3F-AB33-D836-09E7-72042B8984F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8AEABC5-7FFC-7932-3E6E-CD50DD9FB4B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628C7C1-9350-1BB3-2251-F1632B6F7464}"/>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26</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0C2D6720-2F8A-BA2E-84D0-26057D5B36B6}"/>
              </a:ext>
            </a:extLst>
          </p:cNvPr>
          <p:cNvSpPr txBox="1"/>
          <p:nvPr/>
        </p:nvSpPr>
        <p:spPr>
          <a:xfrm>
            <a:off x="597409" y="6366393"/>
            <a:ext cx="794776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Explore</a:t>
            </a:r>
          </a:p>
        </p:txBody>
      </p:sp>
      <p:sp>
        <p:nvSpPr>
          <p:cNvPr id="10" name="TextBox 9">
            <a:extLst>
              <a:ext uri="{FF2B5EF4-FFF2-40B4-BE49-F238E27FC236}">
                <a16:creationId xmlns:a16="http://schemas.microsoft.com/office/drawing/2014/main" id="{88F744C6-9363-8A9B-34C8-33237C8B67AB}"/>
              </a:ext>
            </a:extLst>
          </p:cNvPr>
          <p:cNvSpPr txBox="1"/>
          <p:nvPr/>
        </p:nvSpPr>
        <p:spPr>
          <a:xfrm>
            <a:off x="902187" y="1728679"/>
            <a:ext cx="10387625" cy="3046988"/>
          </a:xfrm>
          <a:prstGeom prst="rect">
            <a:avLst/>
          </a:prstGeom>
          <a:noFill/>
        </p:spPr>
        <p:txBody>
          <a:bodyPr wrap="square" lIns="91440" tIns="45720" rIns="91440" bIns="45720" anchor="t">
            <a:spAutoFit/>
          </a:bodyPr>
          <a:lstStyle/>
          <a:p>
            <a:pPr algn="ctr"/>
            <a:r>
              <a:rPr lang="en-US" sz="4800">
                <a:latin typeface="Avenir Next LT Pro"/>
              </a:rPr>
              <a:t>What </a:t>
            </a:r>
            <a:r>
              <a:rPr lang="en-US" sz="4800" b="1">
                <a:latin typeface="Avenir Next LT Pro"/>
              </a:rPr>
              <a:t>evidence </a:t>
            </a:r>
            <a:r>
              <a:rPr lang="en-US" sz="4800">
                <a:latin typeface="Avenir Next LT Pro"/>
              </a:rPr>
              <a:t>do we have to prove one den was better than another? What was learned from using their den models?</a:t>
            </a:r>
          </a:p>
        </p:txBody>
      </p:sp>
      <p:pic>
        <p:nvPicPr>
          <p:cNvPr id="11" name="Picture 10" descr="Icon&#10;&#10;AI-generated content may be incorrect.">
            <a:extLst>
              <a:ext uri="{FF2B5EF4-FFF2-40B4-BE49-F238E27FC236}">
                <a16:creationId xmlns:a16="http://schemas.microsoft.com/office/drawing/2014/main" id="{64749DF6-A7AF-8F2C-840F-C1F7AD0FF994}"/>
              </a:ext>
            </a:extLst>
          </p:cNvPr>
          <p:cNvPicPr>
            <a:picLocks noChangeAspect="1"/>
          </p:cNvPicPr>
          <p:nvPr/>
        </p:nvPicPr>
        <p:blipFill>
          <a:blip r:embed="rId3">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pic>
        <p:nvPicPr>
          <p:cNvPr id="6" name="Picture 5" descr="A picture containing graphical user interface&#10;&#10;AI-generated content may be incorrect.">
            <a:extLst>
              <a:ext uri="{FF2B5EF4-FFF2-40B4-BE49-F238E27FC236}">
                <a16:creationId xmlns:a16="http://schemas.microsoft.com/office/drawing/2014/main" id="{2697D941-2A55-497D-D1C3-332C20E80F68}"/>
              </a:ext>
            </a:extLst>
          </p:cNvPr>
          <p:cNvPicPr>
            <a:picLocks noChangeAspect="1"/>
          </p:cNvPicPr>
          <p:nvPr/>
        </p:nvPicPr>
        <p:blipFill>
          <a:blip r:embed="rId4">
            <a:extLst>
              <a:ext uri="{28A0092B-C50C-407E-A947-70E740481C1C}">
                <a14:useLocalDpi xmlns:a14="http://schemas.microsoft.com/office/drawing/2010/main" val="0"/>
              </a:ext>
            </a:extLst>
          </a:blip>
          <a:srcRect l="1135" t="5191" b="3290"/>
          <a:stretch/>
        </p:blipFill>
        <p:spPr>
          <a:xfrm>
            <a:off x="8040913" y="12190"/>
            <a:ext cx="4151086" cy="979766"/>
          </a:xfrm>
          <a:prstGeom prst="rect">
            <a:avLst/>
          </a:prstGeom>
        </p:spPr>
      </p:pic>
    </p:spTree>
    <p:extLst>
      <p:ext uri="{BB962C8B-B14F-4D97-AF65-F5344CB8AC3E}">
        <p14:creationId xmlns:p14="http://schemas.microsoft.com/office/powerpoint/2010/main" val="1790615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E6F94-ADF5-448D-00BE-0E2A22FE98A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684D448-48F1-D606-DD9A-D3947295F40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F55EA05-D9EA-3ABA-B56E-3A36D16A8B3E}"/>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27</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06BAD9D9-F65C-B0BB-EB09-3484D00CE0CE}"/>
              </a:ext>
            </a:extLst>
          </p:cNvPr>
          <p:cNvSpPr txBox="1"/>
          <p:nvPr/>
        </p:nvSpPr>
        <p:spPr>
          <a:xfrm>
            <a:off x="597409" y="6366393"/>
            <a:ext cx="794776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Explore</a:t>
            </a:r>
          </a:p>
        </p:txBody>
      </p:sp>
      <p:sp>
        <p:nvSpPr>
          <p:cNvPr id="10" name="TextBox 9">
            <a:extLst>
              <a:ext uri="{FF2B5EF4-FFF2-40B4-BE49-F238E27FC236}">
                <a16:creationId xmlns:a16="http://schemas.microsoft.com/office/drawing/2014/main" id="{95BF6659-C5EA-3395-14F9-9FF059924810}"/>
              </a:ext>
            </a:extLst>
          </p:cNvPr>
          <p:cNvSpPr txBox="1"/>
          <p:nvPr/>
        </p:nvSpPr>
        <p:spPr>
          <a:xfrm>
            <a:off x="597409" y="2325039"/>
            <a:ext cx="6159081" cy="1569660"/>
          </a:xfrm>
          <a:prstGeom prst="rect">
            <a:avLst/>
          </a:prstGeom>
          <a:noFill/>
        </p:spPr>
        <p:txBody>
          <a:bodyPr wrap="square">
            <a:spAutoFit/>
          </a:bodyPr>
          <a:lstStyle/>
          <a:p>
            <a:pPr algn="ctr"/>
            <a:r>
              <a:rPr lang="en-US" sz="4800" b="1">
                <a:latin typeface="Avenir Next LT Pro" panose="020B0504020202020204" pitchFamily="34" charset="0"/>
              </a:rPr>
              <a:t>Draw</a:t>
            </a:r>
            <a:r>
              <a:rPr lang="en-US" sz="4800">
                <a:latin typeface="Avenir Next LT Pro" panose="020B0504020202020204" pitchFamily="34" charset="0"/>
              </a:rPr>
              <a:t> the best den that was created.</a:t>
            </a:r>
          </a:p>
        </p:txBody>
      </p:sp>
      <p:pic>
        <p:nvPicPr>
          <p:cNvPr id="11" name="Picture 10" descr="Icon&#10;&#10;AI-generated content may be incorrect.">
            <a:extLst>
              <a:ext uri="{FF2B5EF4-FFF2-40B4-BE49-F238E27FC236}">
                <a16:creationId xmlns:a16="http://schemas.microsoft.com/office/drawing/2014/main" id="{B38F7937-435B-C7AF-425F-185484808593}"/>
              </a:ext>
            </a:extLst>
          </p:cNvPr>
          <p:cNvPicPr>
            <a:picLocks noChangeAspect="1"/>
          </p:cNvPicPr>
          <p:nvPr/>
        </p:nvPicPr>
        <p:blipFill>
          <a:blip r:embed="rId3">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pic>
        <p:nvPicPr>
          <p:cNvPr id="6" name="Picture 5" descr="Text, letter&#10;&#10;AI-generated content may be incorrect.">
            <a:extLst>
              <a:ext uri="{FF2B5EF4-FFF2-40B4-BE49-F238E27FC236}">
                <a16:creationId xmlns:a16="http://schemas.microsoft.com/office/drawing/2014/main" id="{7EE42A98-76AD-E3B5-C921-A586C6F847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8699" y="122275"/>
            <a:ext cx="4617192" cy="5975189"/>
          </a:xfrm>
          <a:prstGeom prst="rect">
            <a:avLst/>
          </a:prstGeom>
          <a:ln>
            <a:solidFill>
              <a:schemeClr val="tx1"/>
            </a:solidFill>
          </a:ln>
        </p:spPr>
      </p:pic>
      <p:pic>
        <p:nvPicPr>
          <p:cNvPr id="7" name="Picture 6" descr="A picture containing text, silhouette&#10;&#10;AI-generated content may be incorrect.">
            <a:extLst>
              <a:ext uri="{FF2B5EF4-FFF2-40B4-BE49-F238E27FC236}">
                <a16:creationId xmlns:a16="http://schemas.microsoft.com/office/drawing/2014/main" id="{FC6FE23F-FD5E-FCE3-AD76-0B3DD345AE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109" y="122275"/>
            <a:ext cx="950409" cy="1293930"/>
          </a:xfrm>
          <a:prstGeom prst="rect">
            <a:avLst/>
          </a:prstGeom>
        </p:spPr>
      </p:pic>
    </p:spTree>
    <p:extLst>
      <p:ext uri="{BB962C8B-B14F-4D97-AF65-F5344CB8AC3E}">
        <p14:creationId xmlns:p14="http://schemas.microsoft.com/office/powerpoint/2010/main" val="27596987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8EF65-E48A-F5F8-7912-4547266039D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24A0EC3-02E3-55B9-E9E5-F924A971075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51B824E-9230-6D76-4262-5035F10E8D50}"/>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28</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C798EB1E-9248-EA0C-D7BC-2470496790F7}"/>
              </a:ext>
            </a:extLst>
          </p:cNvPr>
          <p:cNvSpPr txBox="1"/>
          <p:nvPr/>
        </p:nvSpPr>
        <p:spPr>
          <a:xfrm>
            <a:off x="597409" y="6366393"/>
            <a:ext cx="794776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Explain</a:t>
            </a:r>
          </a:p>
        </p:txBody>
      </p:sp>
      <p:sp>
        <p:nvSpPr>
          <p:cNvPr id="10" name="TextBox 9">
            <a:extLst>
              <a:ext uri="{FF2B5EF4-FFF2-40B4-BE49-F238E27FC236}">
                <a16:creationId xmlns:a16="http://schemas.microsoft.com/office/drawing/2014/main" id="{6DB37E60-9F09-3D3A-4DDE-7DDFFCDC2A06}"/>
              </a:ext>
            </a:extLst>
          </p:cNvPr>
          <p:cNvSpPr txBox="1"/>
          <p:nvPr/>
        </p:nvSpPr>
        <p:spPr>
          <a:xfrm>
            <a:off x="4950688" y="1403930"/>
            <a:ext cx="7085203" cy="4401205"/>
          </a:xfrm>
          <a:prstGeom prst="rect">
            <a:avLst/>
          </a:prstGeom>
          <a:noFill/>
        </p:spPr>
        <p:txBody>
          <a:bodyPr wrap="square">
            <a:spAutoFit/>
          </a:bodyPr>
          <a:lstStyle/>
          <a:p>
            <a:r>
              <a:rPr lang="en-US" sz="2000">
                <a:latin typeface="Avenir Next LT Pro" panose="020B0504020202020204" pitchFamily="34" charset="0"/>
              </a:rPr>
              <a:t>Sing to the tune of </a:t>
            </a:r>
            <a:r>
              <a:rPr lang="en-US" sz="2000" i="1">
                <a:latin typeface="Avenir Next LT Pro" panose="020B0504020202020204" pitchFamily="34" charset="0"/>
              </a:rPr>
              <a:t>Are You Sleeping Brother John?</a:t>
            </a:r>
          </a:p>
          <a:p>
            <a:endParaRPr lang="en-US" sz="2000">
              <a:latin typeface="Avenir Next LT Pro" panose="020B0504020202020204" pitchFamily="34" charset="0"/>
            </a:endParaRPr>
          </a:p>
          <a:p>
            <a:r>
              <a:rPr lang="en-US" sz="2000">
                <a:latin typeface="Avenir Next LT Pro" panose="020B0504020202020204" pitchFamily="34" charset="0"/>
              </a:rPr>
              <a:t>Bears use dens,</a:t>
            </a:r>
          </a:p>
          <a:p>
            <a:r>
              <a:rPr lang="en-US" sz="2000">
                <a:latin typeface="Avenir Next LT Pro" panose="020B0504020202020204" pitchFamily="34" charset="0"/>
              </a:rPr>
              <a:t>Bears use dens</a:t>
            </a:r>
          </a:p>
          <a:p>
            <a:endParaRPr lang="en-US" sz="2000">
              <a:latin typeface="Avenir Next LT Pro" panose="020B0504020202020204" pitchFamily="34" charset="0"/>
            </a:endParaRPr>
          </a:p>
          <a:p>
            <a:r>
              <a:rPr lang="en-US" sz="2000">
                <a:latin typeface="Avenir Next LT Pro" panose="020B0504020202020204" pitchFamily="34" charset="0"/>
              </a:rPr>
              <a:t>To survive,</a:t>
            </a:r>
          </a:p>
          <a:p>
            <a:r>
              <a:rPr lang="en-US" sz="2000">
                <a:latin typeface="Avenir Next LT Pro" panose="020B0504020202020204" pitchFamily="34" charset="0"/>
              </a:rPr>
              <a:t>To survive</a:t>
            </a:r>
          </a:p>
          <a:p>
            <a:endParaRPr lang="en-US" sz="2000">
              <a:latin typeface="Avenir Next LT Pro" panose="020B0504020202020204" pitchFamily="34" charset="0"/>
            </a:endParaRPr>
          </a:p>
          <a:p>
            <a:r>
              <a:rPr lang="en-US" sz="2000">
                <a:latin typeface="Avenir Next LT Pro" panose="020B0504020202020204" pitchFamily="34" charset="0"/>
              </a:rPr>
              <a:t>Some have sticks and logs</a:t>
            </a:r>
          </a:p>
          <a:p>
            <a:endParaRPr lang="en-US" sz="2000">
              <a:latin typeface="Avenir Next LT Pro" panose="020B0504020202020204" pitchFamily="34" charset="0"/>
            </a:endParaRPr>
          </a:p>
          <a:p>
            <a:r>
              <a:rPr lang="en-US" sz="2000">
                <a:latin typeface="Avenir Next LT Pro" panose="020B0504020202020204" pitchFamily="34" charset="0"/>
              </a:rPr>
              <a:t>Some find hollow trees</a:t>
            </a:r>
          </a:p>
          <a:p>
            <a:endParaRPr lang="en-US" sz="2000">
              <a:latin typeface="Avenir Next LT Pro" panose="020B0504020202020204" pitchFamily="34" charset="0"/>
            </a:endParaRPr>
          </a:p>
          <a:p>
            <a:r>
              <a:rPr lang="en-US" sz="2000">
                <a:latin typeface="Avenir Next LT Pro" panose="020B0504020202020204" pitchFamily="34" charset="0"/>
              </a:rPr>
              <a:t>Bears use dens,</a:t>
            </a:r>
          </a:p>
          <a:p>
            <a:r>
              <a:rPr lang="en-US" sz="2000">
                <a:latin typeface="Avenir Next LT Pro" panose="020B0504020202020204" pitchFamily="34" charset="0"/>
              </a:rPr>
              <a:t>Bears use dens</a:t>
            </a:r>
          </a:p>
        </p:txBody>
      </p:sp>
      <p:pic>
        <p:nvPicPr>
          <p:cNvPr id="11" name="Picture 10" descr="Icon&#10;&#10;AI-generated content may be incorrect.">
            <a:extLst>
              <a:ext uri="{FF2B5EF4-FFF2-40B4-BE49-F238E27FC236}">
                <a16:creationId xmlns:a16="http://schemas.microsoft.com/office/drawing/2014/main" id="{90C4FB43-9234-2AD8-B764-F51F6629AF64}"/>
              </a:ext>
            </a:extLst>
          </p:cNvPr>
          <p:cNvPicPr>
            <a:picLocks noChangeAspect="1"/>
          </p:cNvPicPr>
          <p:nvPr/>
        </p:nvPicPr>
        <p:blipFill>
          <a:blip r:embed="rId3">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pic>
        <p:nvPicPr>
          <p:cNvPr id="7" name="Picture 6" descr="A picture containing timeline&#10;&#10;AI-generated content may be incorrect.">
            <a:extLst>
              <a:ext uri="{FF2B5EF4-FFF2-40B4-BE49-F238E27FC236}">
                <a16:creationId xmlns:a16="http://schemas.microsoft.com/office/drawing/2014/main" id="{F7A7C944-AE0C-00A5-3334-2EBCA88E19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109" y="122275"/>
            <a:ext cx="4617192" cy="5975189"/>
          </a:xfrm>
          <a:prstGeom prst="rect">
            <a:avLst/>
          </a:prstGeom>
          <a:ln>
            <a:solidFill>
              <a:schemeClr val="tx1"/>
            </a:solidFill>
          </a:ln>
        </p:spPr>
      </p:pic>
      <p:sp>
        <p:nvSpPr>
          <p:cNvPr id="9" name="TextBox 8">
            <a:extLst>
              <a:ext uri="{FF2B5EF4-FFF2-40B4-BE49-F238E27FC236}">
                <a16:creationId xmlns:a16="http://schemas.microsoft.com/office/drawing/2014/main" id="{68F302F4-E672-8277-3E6A-86C02002EFD1}"/>
              </a:ext>
            </a:extLst>
          </p:cNvPr>
          <p:cNvSpPr txBox="1"/>
          <p:nvPr/>
        </p:nvSpPr>
        <p:spPr>
          <a:xfrm>
            <a:off x="4950688" y="605758"/>
            <a:ext cx="6094140" cy="584775"/>
          </a:xfrm>
          <a:prstGeom prst="rect">
            <a:avLst/>
          </a:prstGeom>
          <a:noFill/>
        </p:spPr>
        <p:txBody>
          <a:bodyPr wrap="square">
            <a:spAutoFit/>
          </a:bodyPr>
          <a:lstStyle/>
          <a:p>
            <a:r>
              <a:rPr lang="en-US" sz="3200">
                <a:solidFill>
                  <a:schemeClr val="accent2"/>
                </a:solidFill>
                <a:latin typeface="Shadows Into Light Two" panose="02000506000000020004" pitchFamily="2" charset="0"/>
              </a:rPr>
              <a:t>Bears Use Dens</a:t>
            </a:r>
          </a:p>
        </p:txBody>
      </p:sp>
      <p:pic>
        <p:nvPicPr>
          <p:cNvPr id="3" name="Picture 2" descr="A picture containing text&#10;&#10;AI-generated content may be incorrect.">
            <a:extLst>
              <a:ext uri="{FF2B5EF4-FFF2-40B4-BE49-F238E27FC236}">
                <a16:creationId xmlns:a16="http://schemas.microsoft.com/office/drawing/2014/main" id="{56473226-77AA-6D63-1AA9-FC4DB517DDD3}"/>
              </a:ext>
            </a:extLst>
          </p:cNvPr>
          <p:cNvPicPr>
            <a:picLocks noChangeAspect="1"/>
          </p:cNvPicPr>
          <p:nvPr/>
        </p:nvPicPr>
        <p:blipFill>
          <a:blip r:embed="rId5">
            <a:extLst>
              <a:ext uri="{28A0092B-C50C-407E-A947-70E740481C1C}">
                <a14:useLocalDpi xmlns:a14="http://schemas.microsoft.com/office/drawing/2010/main" val="0"/>
              </a:ext>
            </a:extLst>
          </a:blip>
          <a:srcRect t="16301"/>
          <a:stretch/>
        </p:blipFill>
        <p:spPr>
          <a:xfrm>
            <a:off x="10911840" y="63569"/>
            <a:ext cx="1194816" cy="1205896"/>
          </a:xfrm>
          <a:prstGeom prst="rect">
            <a:avLst/>
          </a:prstGeom>
        </p:spPr>
      </p:pic>
    </p:spTree>
    <p:extLst>
      <p:ext uri="{BB962C8B-B14F-4D97-AF65-F5344CB8AC3E}">
        <p14:creationId xmlns:p14="http://schemas.microsoft.com/office/powerpoint/2010/main" val="18042094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8E3B1-6C64-6323-8839-4AEB860803D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B3436CE-23BB-2B9A-B1F5-065449E9B39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CE83954-C204-5833-AB55-AE25E790224E}"/>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29</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6B978168-CA35-4E60-8E75-CB7E5D01F9AB}"/>
              </a:ext>
            </a:extLst>
          </p:cNvPr>
          <p:cNvSpPr txBox="1"/>
          <p:nvPr/>
        </p:nvSpPr>
        <p:spPr>
          <a:xfrm>
            <a:off x="597409" y="6366393"/>
            <a:ext cx="794776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Explain</a:t>
            </a:r>
          </a:p>
        </p:txBody>
      </p:sp>
      <p:pic>
        <p:nvPicPr>
          <p:cNvPr id="11" name="Picture 10" descr="Icon&#10;&#10;AI-generated content may be incorrect.">
            <a:extLst>
              <a:ext uri="{FF2B5EF4-FFF2-40B4-BE49-F238E27FC236}">
                <a16:creationId xmlns:a16="http://schemas.microsoft.com/office/drawing/2014/main" id="{060623C7-2C88-01E0-87A2-714956CD37DC}"/>
              </a:ext>
            </a:extLst>
          </p:cNvPr>
          <p:cNvPicPr>
            <a:picLocks noChangeAspect="1"/>
          </p:cNvPicPr>
          <p:nvPr/>
        </p:nvPicPr>
        <p:blipFill>
          <a:blip r:embed="rId3">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pic>
        <p:nvPicPr>
          <p:cNvPr id="5122" name="Picture 2" descr="Hollow tree den.">
            <a:extLst>
              <a:ext uri="{FF2B5EF4-FFF2-40B4-BE49-F238E27FC236}">
                <a16:creationId xmlns:a16="http://schemas.microsoft.com/office/drawing/2014/main" id="{B7D768AD-D643-7423-378E-BBEA026F00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109" y="122275"/>
            <a:ext cx="3983459" cy="597518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1D86BF8-1E54-D5F8-A321-969B4CEFFAFF}"/>
              </a:ext>
            </a:extLst>
          </p:cNvPr>
          <p:cNvSpPr txBox="1"/>
          <p:nvPr/>
        </p:nvSpPr>
        <p:spPr>
          <a:xfrm>
            <a:off x="4850780" y="1217043"/>
            <a:ext cx="6579299" cy="3785652"/>
          </a:xfrm>
          <a:prstGeom prst="rect">
            <a:avLst/>
          </a:prstGeom>
          <a:noFill/>
        </p:spPr>
        <p:txBody>
          <a:bodyPr wrap="square" lIns="91440" tIns="45720" rIns="91440" bIns="45720" anchor="t">
            <a:spAutoFit/>
          </a:bodyPr>
          <a:lstStyle/>
          <a:p>
            <a:pPr algn="ctr"/>
            <a:r>
              <a:rPr lang="en-US" sz="4800">
                <a:latin typeface="Avenir Next LT Pro"/>
              </a:rPr>
              <a:t>What types of dens are these? </a:t>
            </a:r>
            <a:endParaRPr lang="en-US">
              <a:latin typeface="Avenir Next LT Pro"/>
            </a:endParaRPr>
          </a:p>
          <a:p>
            <a:pPr algn="ctr"/>
            <a:endParaRPr lang="en-US" sz="4800">
              <a:latin typeface="Avenir Next LT Pro"/>
            </a:endParaRPr>
          </a:p>
          <a:p>
            <a:pPr algn="ctr"/>
            <a:r>
              <a:rPr lang="en-US" sz="4800">
                <a:latin typeface="Avenir Next LT Pro"/>
              </a:rPr>
              <a:t>What natural materials are the bears using?</a:t>
            </a:r>
            <a:endParaRPr lang="en-US">
              <a:latin typeface="Avenir Next LT Pro"/>
            </a:endParaRPr>
          </a:p>
        </p:txBody>
      </p:sp>
      <p:pic>
        <p:nvPicPr>
          <p:cNvPr id="7" name="Picture 6" descr="A picture containing graphical user interface&#10;&#10;AI-generated content may be incorrect.">
            <a:extLst>
              <a:ext uri="{FF2B5EF4-FFF2-40B4-BE49-F238E27FC236}">
                <a16:creationId xmlns:a16="http://schemas.microsoft.com/office/drawing/2014/main" id="{7A746C2C-789B-D7FB-7ED0-521868AAA02B}"/>
              </a:ext>
            </a:extLst>
          </p:cNvPr>
          <p:cNvPicPr>
            <a:picLocks noChangeAspect="1"/>
          </p:cNvPicPr>
          <p:nvPr/>
        </p:nvPicPr>
        <p:blipFill>
          <a:blip r:embed="rId5">
            <a:extLst>
              <a:ext uri="{28A0092B-C50C-407E-A947-70E740481C1C}">
                <a14:useLocalDpi xmlns:a14="http://schemas.microsoft.com/office/drawing/2010/main" val="0"/>
              </a:ext>
            </a:extLst>
          </a:blip>
          <a:srcRect l="1135" t="5191" b="3290"/>
          <a:stretch/>
        </p:blipFill>
        <p:spPr>
          <a:xfrm>
            <a:off x="7956026" y="122275"/>
            <a:ext cx="4151086" cy="979766"/>
          </a:xfrm>
          <a:prstGeom prst="rect">
            <a:avLst/>
          </a:prstGeom>
        </p:spPr>
      </p:pic>
    </p:spTree>
    <p:extLst>
      <p:ext uri="{BB962C8B-B14F-4D97-AF65-F5344CB8AC3E}">
        <p14:creationId xmlns:p14="http://schemas.microsoft.com/office/powerpoint/2010/main" val="4077029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ED7BF-4956-22AC-1FEA-512BB1E8529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A25EFE4-9715-FE80-CDA8-4E0B744DE15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B376A29-1E7E-535D-04CD-D8ED216A28FD}"/>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a:t>
            </a:r>
          </a:p>
        </p:txBody>
      </p:sp>
      <p:sp>
        <p:nvSpPr>
          <p:cNvPr id="5" name="TextBox 4">
            <a:extLst>
              <a:ext uri="{FF2B5EF4-FFF2-40B4-BE49-F238E27FC236}">
                <a16:creationId xmlns:a16="http://schemas.microsoft.com/office/drawing/2014/main" id="{27E93AC1-110C-8080-D4D1-57CADDF3502B}"/>
              </a:ext>
            </a:extLst>
          </p:cNvPr>
          <p:cNvSpPr txBox="1"/>
          <p:nvPr/>
        </p:nvSpPr>
        <p:spPr>
          <a:xfrm>
            <a:off x="597408" y="6366393"/>
            <a:ext cx="713792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Engage</a:t>
            </a:r>
          </a:p>
        </p:txBody>
      </p:sp>
      <p:pic>
        <p:nvPicPr>
          <p:cNvPr id="3" name="Picture 2">
            <a:extLst>
              <a:ext uri="{FF2B5EF4-FFF2-40B4-BE49-F238E27FC236}">
                <a16:creationId xmlns:a16="http://schemas.microsoft.com/office/drawing/2014/main" id="{0EFBA823-D959-7E0F-4C50-401D3A10290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Layer>
                </a14:imgProps>
              </a:ext>
            </a:extLst>
          </a:blip>
          <a:srcRect b="49039"/>
          <a:stretch/>
        </p:blipFill>
        <p:spPr>
          <a:xfrm>
            <a:off x="1869197" y="122275"/>
            <a:ext cx="8656805" cy="6109653"/>
          </a:xfrm>
          <a:prstGeom prst="rect">
            <a:avLst/>
          </a:prstGeom>
        </p:spPr>
      </p:pic>
      <p:pic>
        <p:nvPicPr>
          <p:cNvPr id="7" name="Picture 6" descr="Icon&#10;&#10;AI-generated content may be incorrect.">
            <a:extLst>
              <a:ext uri="{FF2B5EF4-FFF2-40B4-BE49-F238E27FC236}">
                <a16:creationId xmlns:a16="http://schemas.microsoft.com/office/drawing/2014/main" id="{9E6F7BC6-93A6-02D1-D585-303FAF6D7E68}"/>
              </a:ext>
            </a:extLst>
          </p:cNvPr>
          <p:cNvPicPr>
            <a:picLocks noChangeAspect="1"/>
          </p:cNvPicPr>
          <p:nvPr/>
        </p:nvPicPr>
        <p:blipFill>
          <a:blip r:embed="rId5">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spTree>
    <p:extLst>
      <p:ext uri="{BB962C8B-B14F-4D97-AF65-F5344CB8AC3E}">
        <p14:creationId xmlns:p14="http://schemas.microsoft.com/office/powerpoint/2010/main" val="2992972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431ED-3C75-9D2A-2113-7653FEE6B9B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92B8F08-7400-33B4-E5FA-B89EC5FB820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8C61F78-D4DE-1447-EEBA-C9A9C8B396D5}"/>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30</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3C93CC99-7483-598F-E6D2-63CBBFF53AA8}"/>
              </a:ext>
            </a:extLst>
          </p:cNvPr>
          <p:cNvSpPr txBox="1"/>
          <p:nvPr/>
        </p:nvSpPr>
        <p:spPr>
          <a:xfrm>
            <a:off x="597409" y="6366393"/>
            <a:ext cx="794776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Explain</a:t>
            </a:r>
          </a:p>
        </p:txBody>
      </p:sp>
      <p:pic>
        <p:nvPicPr>
          <p:cNvPr id="11" name="Picture 10" descr="Icon&#10;&#10;AI-generated content may be incorrect.">
            <a:extLst>
              <a:ext uri="{FF2B5EF4-FFF2-40B4-BE49-F238E27FC236}">
                <a16:creationId xmlns:a16="http://schemas.microsoft.com/office/drawing/2014/main" id="{A8E23DDF-B1A5-5C1F-7C7E-3853325BF739}"/>
              </a:ext>
            </a:extLst>
          </p:cNvPr>
          <p:cNvPicPr>
            <a:picLocks noChangeAspect="1"/>
          </p:cNvPicPr>
          <p:nvPr/>
        </p:nvPicPr>
        <p:blipFill>
          <a:blip r:embed="rId3">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pic>
        <p:nvPicPr>
          <p:cNvPr id="7170" name="Picture 2" descr="Mother bear and cubs under blowdown.">
            <a:extLst>
              <a:ext uri="{FF2B5EF4-FFF2-40B4-BE49-F238E27FC236}">
                <a16:creationId xmlns:a16="http://schemas.microsoft.com/office/drawing/2014/main" id="{75C3D3AF-3B48-1161-29C9-C5A5DCC456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4608" y="122275"/>
            <a:ext cx="8962784" cy="5975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64562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38F61-09D3-3F54-B965-4BEDA9230A0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99DF0BD-FCD6-0DDB-4600-F3224857571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C279A15-0879-80AA-011F-0828D145F2AD}"/>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31</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F873B0A7-346E-C898-1339-8EF159FB85FA}"/>
              </a:ext>
            </a:extLst>
          </p:cNvPr>
          <p:cNvSpPr txBox="1"/>
          <p:nvPr/>
        </p:nvSpPr>
        <p:spPr>
          <a:xfrm>
            <a:off x="597409" y="6366393"/>
            <a:ext cx="794776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Explain</a:t>
            </a:r>
          </a:p>
        </p:txBody>
      </p:sp>
      <p:pic>
        <p:nvPicPr>
          <p:cNvPr id="11" name="Picture 10" descr="Icon&#10;&#10;AI-generated content may be incorrect.">
            <a:extLst>
              <a:ext uri="{FF2B5EF4-FFF2-40B4-BE49-F238E27FC236}">
                <a16:creationId xmlns:a16="http://schemas.microsoft.com/office/drawing/2014/main" id="{55443E3A-ABA6-253E-59B1-9BBAF294B565}"/>
              </a:ext>
            </a:extLst>
          </p:cNvPr>
          <p:cNvPicPr>
            <a:picLocks noChangeAspect="1"/>
          </p:cNvPicPr>
          <p:nvPr/>
        </p:nvPicPr>
        <p:blipFill>
          <a:blip r:embed="rId3">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pic>
        <p:nvPicPr>
          <p:cNvPr id="8194" name="Picture 2" descr="Mother bear denning under a large tree.">
            <a:extLst>
              <a:ext uri="{FF2B5EF4-FFF2-40B4-BE49-F238E27FC236}">
                <a16:creationId xmlns:a16="http://schemas.microsoft.com/office/drawing/2014/main" id="{F3AC4B70-BCA5-C343-53A0-D9DB849533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5882" y="110641"/>
            <a:ext cx="8980235" cy="5986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9005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AE6D3-46AC-D394-B82E-001EC1F87E8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93975CA-F7E8-FE00-D129-D895DC33FAB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8D0741C-0AFE-67D3-37AF-AD1CEF40416A}"/>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32</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1E7D28C5-CBB1-76CC-556B-806C7B864433}"/>
              </a:ext>
            </a:extLst>
          </p:cNvPr>
          <p:cNvSpPr txBox="1"/>
          <p:nvPr/>
        </p:nvSpPr>
        <p:spPr>
          <a:xfrm>
            <a:off x="597409" y="6366393"/>
            <a:ext cx="794776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Explain</a:t>
            </a:r>
          </a:p>
        </p:txBody>
      </p:sp>
      <p:pic>
        <p:nvPicPr>
          <p:cNvPr id="11" name="Picture 10" descr="Icon&#10;&#10;AI-generated content may be incorrect.">
            <a:extLst>
              <a:ext uri="{FF2B5EF4-FFF2-40B4-BE49-F238E27FC236}">
                <a16:creationId xmlns:a16="http://schemas.microsoft.com/office/drawing/2014/main" id="{BACBFBBC-F12B-70BB-68D3-614120C101B9}"/>
              </a:ext>
            </a:extLst>
          </p:cNvPr>
          <p:cNvPicPr>
            <a:picLocks noChangeAspect="1"/>
          </p:cNvPicPr>
          <p:nvPr/>
        </p:nvPicPr>
        <p:blipFill>
          <a:blip r:embed="rId3">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pic>
        <p:nvPicPr>
          <p:cNvPr id="9218" name="Picture 2" descr="Mother bear in a hollow tree.">
            <a:extLst>
              <a:ext uri="{FF2B5EF4-FFF2-40B4-BE49-F238E27FC236}">
                <a16:creationId xmlns:a16="http://schemas.microsoft.com/office/drawing/2014/main" id="{828D2A5A-2208-668E-05B0-0FE88842D4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4536" y="122275"/>
            <a:ext cx="9242928" cy="5993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13193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E45C9-AE90-8E9C-660C-B3ADB72DEA8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B141C52-B9CE-5F0F-70E6-27D804BF222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52AEF68-9A5C-2FEE-76C0-9E87C41F0C19}"/>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33</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5C51B6A7-A69D-B774-1FBB-5120E115879E}"/>
              </a:ext>
            </a:extLst>
          </p:cNvPr>
          <p:cNvSpPr txBox="1"/>
          <p:nvPr/>
        </p:nvSpPr>
        <p:spPr>
          <a:xfrm>
            <a:off x="597409" y="6366393"/>
            <a:ext cx="794776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Explain</a:t>
            </a:r>
          </a:p>
        </p:txBody>
      </p:sp>
      <p:pic>
        <p:nvPicPr>
          <p:cNvPr id="11" name="Picture 10" descr="Icon&#10;&#10;AI-generated content may be incorrect.">
            <a:extLst>
              <a:ext uri="{FF2B5EF4-FFF2-40B4-BE49-F238E27FC236}">
                <a16:creationId xmlns:a16="http://schemas.microsoft.com/office/drawing/2014/main" id="{4BB01763-E4FC-F92D-324A-FA741D6FCC5D}"/>
              </a:ext>
            </a:extLst>
          </p:cNvPr>
          <p:cNvPicPr>
            <a:picLocks noChangeAspect="1"/>
          </p:cNvPicPr>
          <p:nvPr/>
        </p:nvPicPr>
        <p:blipFill>
          <a:blip r:embed="rId3">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pic>
        <p:nvPicPr>
          <p:cNvPr id="10242" name="Picture 2" descr="Mother bear in blow down.">
            <a:extLst>
              <a:ext uri="{FF2B5EF4-FFF2-40B4-BE49-F238E27FC236}">
                <a16:creationId xmlns:a16="http://schemas.microsoft.com/office/drawing/2014/main" id="{1E6CDE31-9F86-BE17-0951-9CC29B2527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4825" y="135898"/>
            <a:ext cx="8942349" cy="5961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7709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BDB07-6BF0-E698-1B23-78C459F048B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BD42D71-6C04-CC6C-8E19-DDFF7D048AA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FCC154E-3EE2-9142-8043-78B4EAFD6756}"/>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34</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17BA35B9-11A5-94F8-C829-6C8A80B01C10}"/>
              </a:ext>
            </a:extLst>
          </p:cNvPr>
          <p:cNvSpPr txBox="1"/>
          <p:nvPr/>
        </p:nvSpPr>
        <p:spPr>
          <a:xfrm>
            <a:off x="597409" y="6366393"/>
            <a:ext cx="794776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Explain</a:t>
            </a:r>
          </a:p>
        </p:txBody>
      </p:sp>
      <p:pic>
        <p:nvPicPr>
          <p:cNvPr id="11" name="Picture 10" descr="Icon&#10;&#10;AI-generated content may be incorrect.">
            <a:extLst>
              <a:ext uri="{FF2B5EF4-FFF2-40B4-BE49-F238E27FC236}">
                <a16:creationId xmlns:a16="http://schemas.microsoft.com/office/drawing/2014/main" id="{5602F6EE-B7A7-A180-1908-9FABFB7AF314}"/>
              </a:ext>
            </a:extLst>
          </p:cNvPr>
          <p:cNvPicPr>
            <a:picLocks noChangeAspect="1"/>
          </p:cNvPicPr>
          <p:nvPr/>
        </p:nvPicPr>
        <p:blipFill>
          <a:blip r:embed="rId3">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pic>
        <p:nvPicPr>
          <p:cNvPr id="11266" name="Picture 2" descr="Mother bear in hollow tree den.">
            <a:extLst>
              <a:ext uri="{FF2B5EF4-FFF2-40B4-BE49-F238E27FC236}">
                <a16:creationId xmlns:a16="http://schemas.microsoft.com/office/drawing/2014/main" id="{D7D8444C-8E53-D68C-C9D4-55A9B60194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7411" y="122275"/>
            <a:ext cx="9257177" cy="5974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1280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5CD99-14EE-4E10-B176-BB64A2ED2D5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93426B0-E790-5DEE-BCDA-A351AFFA9CD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BEE9CAD-C81B-8CF6-C9CC-70CE99065939}"/>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35</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390F3DAE-D183-9B89-A6B8-BB52E3782525}"/>
              </a:ext>
            </a:extLst>
          </p:cNvPr>
          <p:cNvSpPr txBox="1"/>
          <p:nvPr/>
        </p:nvSpPr>
        <p:spPr>
          <a:xfrm>
            <a:off x="597409" y="6366393"/>
            <a:ext cx="794776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Explain</a:t>
            </a:r>
          </a:p>
        </p:txBody>
      </p:sp>
      <p:pic>
        <p:nvPicPr>
          <p:cNvPr id="11" name="Picture 10" descr="Icon&#10;&#10;AI-generated content may be incorrect.">
            <a:extLst>
              <a:ext uri="{FF2B5EF4-FFF2-40B4-BE49-F238E27FC236}">
                <a16:creationId xmlns:a16="http://schemas.microsoft.com/office/drawing/2014/main" id="{294EE045-BA0D-72FE-58C3-2D40BA2ED71C}"/>
              </a:ext>
            </a:extLst>
          </p:cNvPr>
          <p:cNvPicPr>
            <a:picLocks noChangeAspect="1"/>
          </p:cNvPicPr>
          <p:nvPr/>
        </p:nvPicPr>
        <p:blipFill>
          <a:blip r:embed="rId3">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pic>
        <p:nvPicPr>
          <p:cNvPr id="12290" name="Picture 2" descr="Tree den">
            <a:extLst>
              <a:ext uri="{FF2B5EF4-FFF2-40B4-BE49-F238E27FC236}">
                <a16:creationId xmlns:a16="http://schemas.microsoft.com/office/drawing/2014/main" id="{3A57DC5F-4163-E5F3-A5A6-839439929D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4608" y="122275"/>
            <a:ext cx="8962784" cy="5975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7774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9AD47-A2EB-68D1-F7FC-9185A4F5B20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2BB0FAB-0BD1-EED7-02F9-1086EB89893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2924B58-AEB0-9E9F-0E58-3F00C3B3DBED}"/>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36</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1F783D88-E4FE-3ECE-6445-6C5BF37E4500}"/>
              </a:ext>
            </a:extLst>
          </p:cNvPr>
          <p:cNvSpPr txBox="1"/>
          <p:nvPr/>
        </p:nvSpPr>
        <p:spPr>
          <a:xfrm>
            <a:off x="597409" y="6366393"/>
            <a:ext cx="794776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Explain</a:t>
            </a:r>
          </a:p>
        </p:txBody>
      </p:sp>
      <p:pic>
        <p:nvPicPr>
          <p:cNvPr id="11" name="Picture 10" descr="Icon&#10;&#10;AI-generated content may be incorrect.">
            <a:extLst>
              <a:ext uri="{FF2B5EF4-FFF2-40B4-BE49-F238E27FC236}">
                <a16:creationId xmlns:a16="http://schemas.microsoft.com/office/drawing/2014/main" id="{D71B5279-7FF4-D5EF-421C-FC3EEAD5E16D}"/>
              </a:ext>
            </a:extLst>
          </p:cNvPr>
          <p:cNvPicPr>
            <a:picLocks noChangeAspect="1"/>
          </p:cNvPicPr>
          <p:nvPr/>
        </p:nvPicPr>
        <p:blipFill>
          <a:blip r:embed="rId3">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sp>
        <p:nvSpPr>
          <p:cNvPr id="6" name="TextBox 5">
            <a:extLst>
              <a:ext uri="{FF2B5EF4-FFF2-40B4-BE49-F238E27FC236}">
                <a16:creationId xmlns:a16="http://schemas.microsoft.com/office/drawing/2014/main" id="{0EDB4089-AA12-5230-706F-403600955139}"/>
              </a:ext>
            </a:extLst>
          </p:cNvPr>
          <p:cNvSpPr txBox="1"/>
          <p:nvPr/>
        </p:nvSpPr>
        <p:spPr>
          <a:xfrm>
            <a:off x="376759" y="1978692"/>
            <a:ext cx="4989352" cy="2308324"/>
          </a:xfrm>
          <a:prstGeom prst="rect">
            <a:avLst/>
          </a:prstGeom>
          <a:noFill/>
        </p:spPr>
        <p:txBody>
          <a:bodyPr wrap="square">
            <a:spAutoFit/>
          </a:bodyPr>
          <a:lstStyle/>
          <a:p>
            <a:pPr algn="ctr"/>
            <a:r>
              <a:rPr lang="en-US" sz="4800">
                <a:latin typeface="Avenir Next LT Pro" panose="020B0504020202020204" pitchFamily="34" charset="0"/>
              </a:rPr>
              <a:t>What type of dens are bears sleeping in?</a:t>
            </a:r>
          </a:p>
        </p:txBody>
      </p:sp>
      <p:pic>
        <p:nvPicPr>
          <p:cNvPr id="7" name="Picture 6" descr="A picture containing graphical user interface&#10;&#10;AI-generated content may be incorrect.">
            <a:extLst>
              <a:ext uri="{FF2B5EF4-FFF2-40B4-BE49-F238E27FC236}">
                <a16:creationId xmlns:a16="http://schemas.microsoft.com/office/drawing/2014/main" id="{338B0AC0-2CE8-1A23-EBD8-C336F14DA1F3}"/>
              </a:ext>
            </a:extLst>
          </p:cNvPr>
          <p:cNvPicPr>
            <a:picLocks noChangeAspect="1"/>
          </p:cNvPicPr>
          <p:nvPr/>
        </p:nvPicPr>
        <p:blipFill>
          <a:blip r:embed="rId4">
            <a:extLst>
              <a:ext uri="{28A0092B-C50C-407E-A947-70E740481C1C}">
                <a14:useLocalDpi xmlns:a14="http://schemas.microsoft.com/office/drawing/2010/main" val="0"/>
              </a:ext>
            </a:extLst>
          </a:blip>
          <a:srcRect l="1135" t="5191" b="3290"/>
          <a:stretch/>
        </p:blipFill>
        <p:spPr>
          <a:xfrm>
            <a:off x="156109" y="122275"/>
            <a:ext cx="4151086" cy="979766"/>
          </a:xfrm>
          <a:prstGeom prst="rect">
            <a:avLst/>
          </a:prstGeom>
        </p:spPr>
      </p:pic>
      <p:pic>
        <p:nvPicPr>
          <p:cNvPr id="3" name="Picture 2" descr="Mother bear in a hollow tree.">
            <a:extLst>
              <a:ext uri="{FF2B5EF4-FFF2-40B4-BE49-F238E27FC236}">
                <a16:creationId xmlns:a16="http://schemas.microsoft.com/office/drawing/2014/main" id="{00E86DC4-F221-5204-12CB-DEB2ADD069D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999" r="11474"/>
          <a:stretch/>
        </p:blipFill>
        <p:spPr bwMode="auto">
          <a:xfrm>
            <a:off x="5586761" y="0"/>
            <a:ext cx="6605239" cy="625038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6388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D11ED-D23F-FF6A-5F0E-928B395A51D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A435775-1C1A-19B0-F712-73B6B96EB2A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C9509A6-E948-CC7B-07F1-A8FAE9E67B10}"/>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37</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245DD934-763D-CB81-4694-D9F680BB4B39}"/>
              </a:ext>
            </a:extLst>
          </p:cNvPr>
          <p:cNvSpPr txBox="1"/>
          <p:nvPr/>
        </p:nvSpPr>
        <p:spPr>
          <a:xfrm>
            <a:off x="597409" y="6366393"/>
            <a:ext cx="794776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Explain</a:t>
            </a:r>
          </a:p>
        </p:txBody>
      </p:sp>
      <p:pic>
        <p:nvPicPr>
          <p:cNvPr id="11" name="Picture 10" descr="Icon&#10;&#10;AI-generated content may be incorrect.">
            <a:extLst>
              <a:ext uri="{FF2B5EF4-FFF2-40B4-BE49-F238E27FC236}">
                <a16:creationId xmlns:a16="http://schemas.microsoft.com/office/drawing/2014/main" id="{DE52C621-34A6-863A-A091-61DFB6EE841E}"/>
              </a:ext>
            </a:extLst>
          </p:cNvPr>
          <p:cNvPicPr>
            <a:picLocks noChangeAspect="1"/>
          </p:cNvPicPr>
          <p:nvPr/>
        </p:nvPicPr>
        <p:blipFill>
          <a:blip r:embed="rId3">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sp>
        <p:nvSpPr>
          <p:cNvPr id="6" name="TextBox 5">
            <a:extLst>
              <a:ext uri="{FF2B5EF4-FFF2-40B4-BE49-F238E27FC236}">
                <a16:creationId xmlns:a16="http://schemas.microsoft.com/office/drawing/2014/main" id="{A8DC4276-3358-5342-0ED4-C174895F49FA}"/>
              </a:ext>
            </a:extLst>
          </p:cNvPr>
          <p:cNvSpPr txBox="1"/>
          <p:nvPr/>
        </p:nvSpPr>
        <p:spPr>
          <a:xfrm>
            <a:off x="6880302" y="1221356"/>
            <a:ext cx="4360127" cy="3785652"/>
          </a:xfrm>
          <a:prstGeom prst="rect">
            <a:avLst/>
          </a:prstGeom>
          <a:noFill/>
        </p:spPr>
        <p:txBody>
          <a:bodyPr wrap="square">
            <a:spAutoFit/>
          </a:bodyPr>
          <a:lstStyle/>
          <a:p>
            <a:pPr algn="ctr"/>
            <a:r>
              <a:rPr lang="en-US" sz="4800">
                <a:latin typeface="Avenir Next LT Pro" panose="020B0504020202020204" pitchFamily="34" charset="0"/>
              </a:rPr>
              <a:t>What types of materials from these photos are the bears using?</a:t>
            </a:r>
          </a:p>
        </p:txBody>
      </p:sp>
      <p:pic>
        <p:nvPicPr>
          <p:cNvPr id="3" name="Picture 2" descr="Mother bear and cubs under blowdown.">
            <a:extLst>
              <a:ext uri="{FF2B5EF4-FFF2-40B4-BE49-F238E27FC236}">
                <a16:creationId xmlns:a16="http://schemas.microsoft.com/office/drawing/2014/main" id="{55C2CB2E-76E2-2232-9214-F7FBEDD102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587" r="19725"/>
          <a:stretch/>
        </p:blipFill>
        <p:spPr bwMode="auto">
          <a:xfrm>
            <a:off x="0" y="0"/>
            <a:ext cx="6217624" cy="621568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8972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293D6-BE35-2BF6-1486-927CA927D84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26DB246-7563-434D-6EFB-D1D91C02137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3EF06E8-A839-8B91-7D94-B639B3DB881F}"/>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38</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681358CE-F8C5-DB6E-7C9F-85459FA4C633}"/>
              </a:ext>
            </a:extLst>
          </p:cNvPr>
          <p:cNvSpPr txBox="1"/>
          <p:nvPr/>
        </p:nvSpPr>
        <p:spPr>
          <a:xfrm>
            <a:off x="597409" y="6366393"/>
            <a:ext cx="794776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Explain</a:t>
            </a:r>
          </a:p>
        </p:txBody>
      </p:sp>
      <p:pic>
        <p:nvPicPr>
          <p:cNvPr id="11" name="Picture 10" descr="Icon&#10;&#10;AI-generated content may be incorrect.">
            <a:extLst>
              <a:ext uri="{FF2B5EF4-FFF2-40B4-BE49-F238E27FC236}">
                <a16:creationId xmlns:a16="http://schemas.microsoft.com/office/drawing/2014/main" id="{F4FB072F-62DC-C6EA-1ECD-5264AC24B1EF}"/>
              </a:ext>
            </a:extLst>
          </p:cNvPr>
          <p:cNvPicPr>
            <a:picLocks noChangeAspect="1"/>
          </p:cNvPicPr>
          <p:nvPr/>
        </p:nvPicPr>
        <p:blipFill>
          <a:blip r:embed="rId3">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sp>
        <p:nvSpPr>
          <p:cNvPr id="6" name="TextBox 5">
            <a:extLst>
              <a:ext uri="{FF2B5EF4-FFF2-40B4-BE49-F238E27FC236}">
                <a16:creationId xmlns:a16="http://schemas.microsoft.com/office/drawing/2014/main" id="{FFD6C631-3A4C-5A2F-3F55-B514EB075559}"/>
              </a:ext>
            </a:extLst>
          </p:cNvPr>
          <p:cNvSpPr txBox="1"/>
          <p:nvPr/>
        </p:nvSpPr>
        <p:spPr>
          <a:xfrm>
            <a:off x="597409" y="1258945"/>
            <a:ext cx="6929664" cy="3785652"/>
          </a:xfrm>
          <a:prstGeom prst="rect">
            <a:avLst/>
          </a:prstGeom>
          <a:noFill/>
        </p:spPr>
        <p:txBody>
          <a:bodyPr wrap="square">
            <a:spAutoFit/>
          </a:bodyPr>
          <a:lstStyle/>
          <a:p>
            <a:pPr algn="ctr"/>
            <a:r>
              <a:rPr lang="en-US" sz="4800">
                <a:latin typeface="Avenir Next LT Pro" panose="020B0504020202020204" pitchFamily="34" charset="0"/>
              </a:rPr>
              <a:t>How could you change a hollowed-out or blowdown tree to make it a better place to spend the winter?</a:t>
            </a:r>
          </a:p>
        </p:txBody>
      </p:sp>
      <p:pic>
        <p:nvPicPr>
          <p:cNvPr id="14338" name="Picture 2" descr="Wind&amp;#32;fallen&amp;#32;oak&amp;#95;3">
            <a:extLst>
              <a:ext uri="{FF2B5EF4-FFF2-40B4-BE49-F238E27FC236}">
                <a16:creationId xmlns:a16="http://schemas.microsoft.com/office/drawing/2014/main" id="{8177F25A-EE28-8C2B-85E6-8AA8705FBB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7727" y="0"/>
            <a:ext cx="4174273" cy="623025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9805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55841-D106-ED58-038B-E67391DBA36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26AFCF6-AECA-F5A5-A942-DFA44533F3D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78D65E8-2C6D-E80B-835E-2547CAD31323}"/>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39</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C08F2BFC-B078-64CA-EA8E-0A51E71E34F9}"/>
              </a:ext>
            </a:extLst>
          </p:cNvPr>
          <p:cNvSpPr txBox="1"/>
          <p:nvPr/>
        </p:nvSpPr>
        <p:spPr>
          <a:xfrm>
            <a:off x="597409" y="6366393"/>
            <a:ext cx="794776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Explain</a:t>
            </a:r>
          </a:p>
        </p:txBody>
      </p:sp>
      <p:pic>
        <p:nvPicPr>
          <p:cNvPr id="11" name="Picture 10" descr="Icon&#10;&#10;AI-generated content may be incorrect.">
            <a:extLst>
              <a:ext uri="{FF2B5EF4-FFF2-40B4-BE49-F238E27FC236}">
                <a16:creationId xmlns:a16="http://schemas.microsoft.com/office/drawing/2014/main" id="{5C60590B-31A6-B1F0-32FF-F261F3C0B34B}"/>
              </a:ext>
            </a:extLst>
          </p:cNvPr>
          <p:cNvPicPr>
            <a:picLocks noChangeAspect="1"/>
          </p:cNvPicPr>
          <p:nvPr/>
        </p:nvPicPr>
        <p:blipFill>
          <a:blip r:embed="rId3">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sp>
        <p:nvSpPr>
          <p:cNvPr id="6" name="TextBox 5">
            <a:extLst>
              <a:ext uri="{FF2B5EF4-FFF2-40B4-BE49-F238E27FC236}">
                <a16:creationId xmlns:a16="http://schemas.microsoft.com/office/drawing/2014/main" id="{7153D769-2ACF-E34E-4235-7C2EC78C338B}"/>
              </a:ext>
            </a:extLst>
          </p:cNvPr>
          <p:cNvSpPr txBox="1"/>
          <p:nvPr/>
        </p:nvSpPr>
        <p:spPr>
          <a:xfrm>
            <a:off x="4852639" y="1959190"/>
            <a:ext cx="6634977" cy="2308324"/>
          </a:xfrm>
          <a:prstGeom prst="rect">
            <a:avLst/>
          </a:prstGeom>
          <a:noFill/>
        </p:spPr>
        <p:txBody>
          <a:bodyPr wrap="square" lIns="91440" tIns="45720" rIns="91440" bIns="45720" anchor="t">
            <a:spAutoFit/>
          </a:bodyPr>
          <a:lstStyle/>
          <a:p>
            <a:pPr algn="ctr"/>
            <a:r>
              <a:rPr lang="en-US" sz="4800">
                <a:latin typeface="Avenir Next LT Pro"/>
              </a:rPr>
              <a:t>How does changing something help with the way it may work?</a:t>
            </a:r>
          </a:p>
        </p:txBody>
      </p:sp>
      <p:pic>
        <p:nvPicPr>
          <p:cNvPr id="17414" name="Picture 6" descr="040612&amp;#32;Upper&amp;#32;Jack&amp;#39;s&amp;#32;Fork&amp;#32;pano&amp;#32;6-53">
            <a:extLst>
              <a:ext uri="{FF2B5EF4-FFF2-40B4-BE49-F238E27FC236}">
                <a16:creationId xmlns:a16="http://schemas.microsoft.com/office/drawing/2014/main" id="{7B02CBB5-F7D0-D593-7F20-C4B1BE17CB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4148254" cy="622670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6" descr="A picture containing graphical user interface&#10;&#10;AI-generated content may be incorrect.">
            <a:extLst>
              <a:ext uri="{FF2B5EF4-FFF2-40B4-BE49-F238E27FC236}">
                <a16:creationId xmlns:a16="http://schemas.microsoft.com/office/drawing/2014/main" id="{879BF910-10F6-FB73-1B3B-355C7831FB1C}"/>
              </a:ext>
            </a:extLst>
          </p:cNvPr>
          <p:cNvPicPr>
            <a:picLocks noChangeAspect="1"/>
          </p:cNvPicPr>
          <p:nvPr/>
        </p:nvPicPr>
        <p:blipFill>
          <a:blip r:embed="rId5">
            <a:extLst>
              <a:ext uri="{28A0092B-C50C-407E-A947-70E740481C1C}">
                <a14:useLocalDpi xmlns:a14="http://schemas.microsoft.com/office/drawing/2010/main" val="0"/>
              </a:ext>
            </a:extLst>
          </a:blip>
          <a:srcRect l="1135" t="5191" b="3290"/>
          <a:stretch/>
        </p:blipFill>
        <p:spPr>
          <a:xfrm>
            <a:off x="8040913" y="12190"/>
            <a:ext cx="4151086" cy="979766"/>
          </a:xfrm>
          <a:prstGeom prst="rect">
            <a:avLst/>
          </a:prstGeom>
        </p:spPr>
      </p:pic>
    </p:spTree>
    <p:extLst>
      <p:ext uri="{BB962C8B-B14F-4D97-AF65-F5344CB8AC3E}">
        <p14:creationId xmlns:p14="http://schemas.microsoft.com/office/powerpoint/2010/main" val="3783798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62482-2A0F-6858-BB61-F287F9F5DE5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705F84D-5527-97C5-CE5B-85FFDC93B3E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DA3C6C6-E962-4665-CD97-A22F745F5181}"/>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4</a:t>
            </a:r>
          </a:p>
        </p:txBody>
      </p:sp>
      <p:sp>
        <p:nvSpPr>
          <p:cNvPr id="5" name="TextBox 4">
            <a:extLst>
              <a:ext uri="{FF2B5EF4-FFF2-40B4-BE49-F238E27FC236}">
                <a16:creationId xmlns:a16="http://schemas.microsoft.com/office/drawing/2014/main" id="{6C83A3E4-90D8-32A0-D789-2CA3C6585B26}"/>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Engage</a:t>
            </a:r>
          </a:p>
        </p:txBody>
      </p:sp>
      <p:sp>
        <p:nvSpPr>
          <p:cNvPr id="12" name="TextBox 11">
            <a:extLst>
              <a:ext uri="{FF2B5EF4-FFF2-40B4-BE49-F238E27FC236}">
                <a16:creationId xmlns:a16="http://schemas.microsoft.com/office/drawing/2014/main" id="{0986C5CA-83D1-DE17-4281-3D07EA4666D7}"/>
              </a:ext>
            </a:extLst>
          </p:cNvPr>
          <p:cNvSpPr txBox="1"/>
          <p:nvPr/>
        </p:nvSpPr>
        <p:spPr>
          <a:xfrm>
            <a:off x="6655046" y="1221356"/>
            <a:ext cx="5140713" cy="3785652"/>
          </a:xfrm>
          <a:prstGeom prst="rect">
            <a:avLst/>
          </a:prstGeom>
          <a:noFill/>
        </p:spPr>
        <p:txBody>
          <a:bodyPr wrap="square">
            <a:spAutoFit/>
          </a:bodyPr>
          <a:lstStyle/>
          <a:p>
            <a:pPr algn="ctr"/>
            <a:r>
              <a:rPr lang="en-US" sz="6000">
                <a:latin typeface="Avenir Next LT Pro" panose="020B0504020202020204" pitchFamily="34" charset="0"/>
              </a:rPr>
              <a:t>How do you like to sleep in the wintertime?</a:t>
            </a:r>
          </a:p>
        </p:txBody>
      </p:sp>
      <p:pic>
        <p:nvPicPr>
          <p:cNvPr id="7" name="Picture 6" descr="Icon&#10;&#10;AI-generated content may be incorrect.">
            <a:extLst>
              <a:ext uri="{FF2B5EF4-FFF2-40B4-BE49-F238E27FC236}">
                <a16:creationId xmlns:a16="http://schemas.microsoft.com/office/drawing/2014/main" id="{E01BD311-2422-25DB-0A70-2AC1E3CD9BC7}"/>
              </a:ext>
            </a:extLst>
          </p:cNvPr>
          <p:cNvPicPr>
            <a:picLocks noChangeAspect="1"/>
          </p:cNvPicPr>
          <p:nvPr/>
        </p:nvPicPr>
        <p:blipFill>
          <a:blip r:embed="rId3">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pic>
        <p:nvPicPr>
          <p:cNvPr id="6" name="Picture 5" descr="Young child sleeping">
            <a:extLst>
              <a:ext uri="{FF2B5EF4-FFF2-40B4-BE49-F238E27FC236}">
                <a16:creationId xmlns:a16="http://schemas.microsoft.com/office/drawing/2014/main" id="{1B1EA047-5B2F-6D1F-0403-B14768501AC1}"/>
              </a:ext>
            </a:extLst>
          </p:cNvPr>
          <p:cNvPicPr>
            <a:picLocks noChangeAspect="1"/>
          </p:cNvPicPr>
          <p:nvPr/>
        </p:nvPicPr>
        <p:blipFill>
          <a:blip r:embed="rId4">
            <a:extLst>
              <a:ext uri="{28A0092B-C50C-407E-A947-70E740481C1C}">
                <a14:useLocalDpi xmlns:a14="http://schemas.microsoft.com/office/drawing/2010/main" val="0"/>
              </a:ext>
            </a:extLst>
          </a:blip>
          <a:srcRect l="12948" r="17854"/>
          <a:stretch/>
        </p:blipFill>
        <p:spPr>
          <a:xfrm>
            <a:off x="0" y="0"/>
            <a:ext cx="6467707" cy="6231928"/>
          </a:xfrm>
          <a:prstGeom prst="rect">
            <a:avLst/>
          </a:prstGeom>
          <a:effectLst>
            <a:softEdge rad="635000"/>
          </a:effectLst>
        </p:spPr>
      </p:pic>
    </p:spTree>
    <p:extLst>
      <p:ext uri="{BB962C8B-B14F-4D97-AF65-F5344CB8AC3E}">
        <p14:creationId xmlns:p14="http://schemas.microsoft.com/office/powerpoint/2010/main" val="14890470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1AEB8-4145-452F-ADDF-E36DC2AFC09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A8C7BDE-2003-EEE4-970F-629CB7A2426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EF3CE1E-16DF-C1C8-DCB4-AAFC308F4F1C}"/>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40</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57851A2C-CC72-8A7E-5F65-E83E4168AA38}"/>
              </a:ext>
            </a:extLst>
          </p:cNvPr>
          <p:cNvSpPr txBox="1"/>
          <p:nvPr/>
        </p:nvSpPr>
        <p:spPr>
          <a:xfrm>
            <a:off x="597409" y="6366393"/>
            <a:ext cx="794776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Elaborate</a:t>
            </a:r>
          </a:p>
        </p:txBody>
      </p:sp>
      <p:pic>
        <p:nvPicPr>
          <p:cNvPr id="11" name="Picture 10" descr="Icon&#10;&#10;AI-generated content may be incorrect.">
            <a:extLst>
              <a:ext uri="{FF2B5EF4-FFF2-40B4-BE49-F238E27FC236}">
                <a16:creationId xmlns:a16="http://schemas.microsoft.com/office/drawing/2014/main" id="{ED2A870E-2AD8-C019-FA06-90207FEA6D0A}"/>
              </a:ext>
            </a:extLst>
          </p:cNvPr>
          <p:cNvPicPr>
            <a:picLocks noChangeAspect="1"/>
          </p:cNvPicPr>
          <p:nvPr/>
        </p:nvPicPr>
        <p:blipFill>
          <a:blip r:embed="rId3">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sp>
        <p:nvSpPr>
          <p:cNvPr id="6" name="TextBox 5">
            <a:extLst>
              <a:ext uri="{FF2B5EF4-FFF2-40B4-BE49-F238E27FC236}">
                <a16:creationId xmlns:a16="http://schemas.microsoft.com/office/drawing/2014/main" id="{953BDF74-482E-260D-55EF-4F7E94428546}"/>
              </a:ext>
            </a:extLst>
          </p:cNvPr>
          <p:cNvSpPr txBox="1"/>
          <p:nvPr/>
        </p:nvSpPr>
        <p:spPr>
          <a:xfrm>
            <a:off x="289336" y="299808"/>
            <a:ext cx="5052023" cy="5632311"/>
          </a:xfrm>
          <a:prstGeom prst="rect">
            <a:avLst/>
          </a:prstGeom>
          <a:noFill/>
        </p:spPr>
        <p:txBody>
          <a:bodyPr wrap="square">
            <a:spAutoFit/>
          </a:bodyPr>
          <a:lstStyle/>
          <a:p>
            <a:pPr algn="ctr"/>
            <a:r>
              <a:rPr lang="en-US" sz="4000">
                <a:latin typeface="Avenir Next LT Pro" panose="020B0504020202020204" pitchFamily="34" charset="0"/>
              </a:rPr>
              <a:t>Bears may chew sticks, dig out rocks or excess dirt to make more space, or pull in leaves and grass. Bears do not actively build a structure like a beaver would.</a:t>
            </a:r>
          </a:p>
        </p:txBody>
      </p:sp>
      <p:pic>
        <p:nvPicPr>
          <p:cNvPr id="18436" name="Picture 4" descr="Beaver&amp;#95;0007-byn082323.dng">
            <a:extLst>
              <a:ext uri="{FF2B5EF4-FFF2-40B4-BE49-F238E27FC236}">
                <a16:creationId xmlns:a16="http://schemas.microsoft.com/office/drawing/2014/main" id="{DF82079B-4BCA-DEE3-C0B5-50297E6BEF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854"/>
          <a:stretch/>
        </p:blipFill>
        <p:spPr bwMode="auto">
          <a:xfrm>
            <a:off x="5630695" y="0"/>
            <a:ext cx="6561305"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5678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38F27-C552-DC35-5C41-3346CB23182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0C591F5-30A4-2AE8-1B36-4F2C88F4F65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E4CB8D3-6DFE-7BDA-CEC5-172F62B38CDD}"/>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41</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DBF8F9F8-F72A-8A67-CCBF-256D4B4A8AF2}"/>
              </a:ext>
            </a:extLst>
          </p:cNvPr>
          <p:cNvSpPr txBox="1"/>
          <p:nvPr/>
        </p:nvSpPr>
        <p:spPr>
          <a:xfrm>
            <a:off x="597409" y="6366393"/>
            <a:ext cx="794776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Elaborate</a:t>
            </a:r>
          </a:p>
        </p:txBody>
      </p:sp>
      <p:pic>
        <p:nvPicPr>
          <p:cNvPr id="11" name="Picture 10" descr="Icon&#10;&#10;AI-generated content may be incorrect.">
            <a:extLst>
              <a:ext uri="{FF2B5EF4-FFF2-40B4-BE49-F238E27FC236}">
                <a16:creationId xmlns:a16="http://schemas.microsoft.com/office/drawing/2014/main" id="{409E0F32-C746-6C11-72C2-E8EB78C9CA23}"/>
              </a:ext>
            </a:extLst>
          </p:cNvPr>
          <p:cNvPicPr>
            <a:picLocks noChangeAspect="1"/>
          </p:cNvPicPr>
          <p:nvPr/>
        </p:nvPicPr>
        <p:blipFill>
          <a:blip r:embed="rId3">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sp>
        <p:nvSpPr>
          <p:cNvPr id="6" name="TextBox 5">
            <a:extLst>
              <a:ext uri="{FF2B5EF4-FFF2-40B4-BE49-F238E27FC236}">
                <a16:creationId xmlns:a16="http://schemas.microsoft.com/office/drawing/2014/main" id="{343B5126-7C45-C11C-CE37-FD7704735E5C}"/>
              </a:ext>
            </a:extLst>
          </p:cNvPr>
          <p:cNvSpPr txBox="1"/>
          <p:nvPr/>
        </p:nvSpPr>
        <p:spPr>
          <a:xfrm>
            <a:off x="4571290" y="1969746"/>
            <a:ext cx="7000735" cy="2308324"/>
          </a:xfrm>
          <a:prstGeom prst="rect">
            <a:avLst/>
          </a:prstGeom>
          <a:noFill/>
        </p:spPr>
        <p:txBody>
          <a:bodyPr wrap="square">
            <a:spAutoFit/>
          </a:bodyPr>
          <a:lstStyle/>
          <a:p>
            <a:pPr algn="ctr"/>
            <a:r>
              <a:rPr lang="en-US" sz="4800">
                <a:latin typeface="Avenir Next LT Pro" panose="020B0504020202020204" pitchFamily="34" charset="0"/>
              </a:rPr>
              <a:t>What other animals in Missouri use dens for the winter?</a:t>
            </a:r>
          </a:p>
        </p:txBody>
      </p:sp>
      <p:pic>
        <p:nvPicPr>
          <p:cNvPr id="19458" name="Picture 2">
            <a:extLst>
              <a:ext uri="{FF2B5EF4-FFF2-40B4-BE49-F238E27FC236}">
                <a16:creationId xmlns:a16="http://schemas.microsoft.com/office/drawing/2014/main" id="{1D96FE54-AEFF-664F-BB9B-FF05FD3F65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4133974" cy="624781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9534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3875D-A140-21B2-3600-176D7E19C63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E81BC44-F1EB-C1FC-009D-55F0CDA2414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5C32EB7-C350-B2AB-A2B2-440AD08926A9}"/>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42</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A2276D29-99A0-C8AB-9211-E68A063CF164}"/>
              </a:ext>
            </a:extLst>
          </p:cNvPr>
          <p:cNvSpPr txBox="1"/>
          <p:nvPr/>
        </p:nvSpPr>
        <p:spPr>
          <a:xfrm>
            <a:off x="597409" y="6366393"/>
            <a:ext cx="794776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Elaborate</a:t>
            </a:r>
          </a:p>
        </p:txBody>
      </p:sp>
      <p:pic>
        <p:nvPicPr>
          <p:cNvPr id="11" name="Picture 10" descr="Icon&#10;&#10;AI-generated content may be incorrect.">
            <a:extLst>
              <a:ext uri="{FF2B5EF4-FFF2-40B4-BE49-F238E27FC236}">
                <a16:creationId xmlns:a16="http://schemas.microsoft.com/office/drawing/2014/main" id="{FB0E835B-901E-52A2-60F6-2CCD7EC6AC6C}"/>
              </a:ext>
            </a:extLst>
          </p:cNvPr>
          <p:cNvPicPr>
            <a:picLocks noChangeAspect="1"/>
          </p:cNvPicPr>
          <p:nvPr/>
        </p:nvPicPr>
        <p:blipFill>
          <a:blip r:embed="rId3">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pic>
        <p:nvPicPr>
          <p:cNvPr id="9218" name="Picture 2" descr="A beaver lodge near a pond shore. It is a rounded pile of sticks. ">
            <a:extLst>
              <a:ext uri="{FF2B5EF4-FFF2-40B4-BE49-F238E27FC236}">
                <a16:creationId xmlns:a16="http://schemas.microsoft.com/office/drawing/2014/main" id="{28579D83-AA03-EFC2-6B44-B7B3F43B9D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0661" y="122275"/>
            <a:ext cx="8890677" cy="5961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5763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40589-BF88-82B9-0BEB-17E26CBF508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C3FDCC9-743B-9616-5AB4-E58996EBA31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8040222-4567-AFED-EC63-6C8DE266448B}"/>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43</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2A580184-7172-24AA-E665-35BA0C269709}"/>
              </a:ext>
            </a:extLst>
          </p:cNvPr>
          <p:cNvSpPr txBox="1"/>
          <p:nvPr/>
        </p:nvSpPr>
        <p:spPr>
          <a:xfrm>
            <a:off x="597409" y="6366393"/>
            <a:ext cx="794776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Elaborate</a:t>
            </a:r>
          </a:p>
        </p:txBody>
      </p:sp>
      <p:pic>
        <p:nvPicPr>
          <p:cNvPr id="11" name="Picture 10" descr="Icon&#10;&#10;AI-generated content may be incorrect.">
            <a:extLst>
              <a:ext uri="{FF2B5EF4-FFF2-40B4-BE49-F238E27FC236}">
                <a16:creationId xmlns:a16="http://schemas.microsoft.com/office/drawing/2014/main" id="{75CC5589-20E8-FB03-5B25-51C743FEC815}"/>
              </a:ext>
            </a:extLst>
          </p:cNvPr>
          <p:cNvPicPr>
            <a:picLocks noChangeAspect="1"/>
          </p:cNvPicPr>
          <p:nvPr/>
        </p:nvPicPr>
        <p:blipFill>
          <a:blip r:embed="rId3">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pic>
        <p:nvPicPr>
          <p:cNvPr id="1026" name="Picture 2" descr="Cross section of a beaver dam, with a beaver leaving underwater and another beaver dry in the lodge.">
            <a:extLst>
              <a:ext uri="{FF2B5EF4-FFF2-40B4-BE49-F238E27FC236}">
                <a16:creationId xmlns:a16="http://schemas.microsoft.com/office/drawing/2014/main" id="{6846218F-398C-D150-D064-82B3F4041E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5995" y="199459"/>
            <a:ext cx="8320010" cy="5898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2364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2E7CD-5F63-5CC9-5B72-68D63B999CA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4115382-F22C-836F-7A17-972FC856F51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EE2CA8B-AEEB-4CEF-C15C-5F1B10248E26}"/>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44</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5F9C0CF0-D609-577E-B273-AF5078AD8B7A}"/>
              </a:ext>
            </a:extLst>
          </p:cNvPr>
          <p:cNvSpPr txBox="1"/>
          <p:nvPr/>
        </p:nvSpPr>
        <p:spPr>
          <a:xfrm>
            <a:off x="597409" y="6366393"/>
            <a:ext cx="794776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Elaborate</a:t>
            </a:r>
          </a:p>
        </p:txBody>
      </p:sp>
      <p:pic>
        <p:nvPicPr>
          <p:cNvPr id="11" name="Picture 10" descr="Icon&#10;&#10;AI-generated content may be incorrect.">
            <a:extLst>
              <a:ext uri="{FF2B5EF4-FFF2-40B4-BE49-F238E27FC236}">
                <a16:creationId xmlns:a16="http://schemas.microsoft.com/office/drawing/2014/main" id="{2624F85C-37E7-2CB5-9E53-D5268397E8D6}"/>
              </a:ext>
            </a:extLst>
          </p:cNvPr>
          <p:cNvPicPr>
            <a:picLocks noChangeAspect="1"/>
          </p:cNvPicPr>
          <p:nvPr/>
        </p:nvPicPr>
        <p:blipFill>
          <a:blip r:embed="rId3">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pic>
        <p:nvPicPr>
          <p:cNvPr id="3074" name="Picture 2" descr="A muddy pile at the edge of a pond. There is a round entrance hole facing the water.">
            <a:extLst>
              <a:ext uri="{FF2B5EF4-FFF2-40B4-BE49-F238E27FC236}">
                <a16:creationId xmlns:a16="http://schemas.microsoft.com/office/drawing/2014/main" id="{794E9F23-B248-6A1A-384D-AB83DC10DD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6198" y="122275"/>
            <a:ext cx="9059603" cy="5975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0156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677B3-A2DC-3C51-2619-F1E0F1180DA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910E9D0-081C-8AF7-DD66-1C2C5C6DF01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E8AB018-EF39-F098-7441-F9602A52198A}"/>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45</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68FD85CD-C637-A956-2CBF-AF4846764D49}"/>
              </a:ext>
            </a:extLst>
          </p:cNvPr>
          <p:cNvSpPr txBox="1"/>
          <p:nvPr/>
        </p:nvSpPr>
        <p:spPr>
          <a:xfrm>
            <a:off x="597409" y="6366393"/>
            <a:ext cx="794776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Elaborate</a:t>
            </a:r>
          </a:p>
        </p:txBody>
      </p:sp>
      <p:pic>
        <p:nvPicPr>
          <p:cNvPr id="11" name="Picture 10" descr="Icon&#10;&#10;AI-generated content may be incorrect.">
            <a:extLst>
              <a:ext uri="{FF2B5EF4-FFF2-40B4-BE49-F238E27FC236}">
                <a16:creationId xmlns:a16="http://schemas.microsoft.com/office/drawing/2014/main" id="{498C8C9F-7A23-BA8A-6D4D-3EF183999B74}"/>
              </a:ext>
            </a:extLst>
          </p:cNvPr>
          <p:cNvPicPr>
            <a:picLocks noChangeAspect="1"/>
          </p:cNvPicPr>
          <p:nvPr/>
        </p:nvPicPr>
        <p:blipFill>
          <a:blip r:embed="rId3">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pic>
        <p:nvPicPr>
          <p:cNvPr id="2050" name="Picture 2" descr="A mouse is curled up in a grassy nest.">
            <a:extLst>
              <a:ext uri="{FF2B5EF4-FFF2-40B4-BE49-F238E27FC236}">
                <a16:creationId xmlns:a16="http://schemas.microsoft.com/office/drawing/2014/main" id="{66A76DE7-A544-BD82-4384-FC7E59ADBD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9538" y="120537"/>
            <a:ext cx="9172923" cy="5976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7698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D080A-53ED-FDE0-09E2-F872C3328BE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B687BC3-1546-876E-0A29-9457BFB92F2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7B6353B-1C19-8780-E4A9-5DC9323E2292}"/>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46</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B09A1F7C-969C-E003-B3AE-10CD570AD740}"/>
              </a:ext>
            </a:extLst>
          </p:cNvPr>
          <p:cNvSpPr txBox="1"/>
          <p:nvPr/>
        </p:nvSpPr>
        <p:spPr>
          <a:xfrm>
            <a:off x="597409" y="6366393"/>
            <a:ext cx="794776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Elaborate</a:t>
            </a:r>
          </a:p>
        </p:txBody>
      </p:sp>
      <p:pic>
        <p:nvPicPr>
          <p:cNvPr id="11" name="Picture 10" descr="Icon&#10;&#10;AI-generated content may be incorrect.">
            <a:extLst>
              <a:ext uri="{FF2B5EF4-FFF2-40B4-BE49-F238E27FC236}">
                <a16:creationId xmlns:a16="http://schemas.microsoft.com/office/drawing/2014/main" id="{77B38ECE-2383-0897-23B2-8AD765E6B36B}"/>
              </a:ext>
            </a:extLst>
          </p:cNvPr>
          <p:cNvPicPr>
            <a:picLocks noChangeAspect="1"/>
          </p:cNvPicPr>
          <p:nvPr/>
        </p:nvPicPr>
        <p:blipFill>
          <a:blip r:embed="rId3">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pic>
        <p:nvPicPr>
          <p:cNvPr id="4098" name="Picture 2" descr="A muskrat sits on top of its hut in an algae-covered pond.">
            <a:extLst>
              <a:ext uri="{FF2B5EF4-FFF2-40B4-BE49-F238E27FC236}">
                <a16:creationId xmlns:a16="http://schemas.microsoft.com/office/drawing/2014/main" id="{D7CA5E67-B70C-B0B5-FF61-55830492FB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7000" y="144652"/>
            <a:ext cx="9117999" cy="5952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4885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96C0D-FE72-51F9-F48E-24FD3DD0F92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8CC3914-AF6D-FCBB-12C6-83CEDA7FC2D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B4B9944-3847-68F1-EDDB-EF74C75742B5}"/>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47</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01187CC1-768A-1C99-D281-49D88FB76133}"/>
              </a:ext>
            </a:extLst>
          </p:cNvPr>
          <p:cNvSpPr txBox="1"/>
          <p:nvPr/>
        </p:nvSpPr>
        <p:spPr>
          <a:xfrm>
            <a:off x="597409" y="6366393"/>
            <a:ext cx="794776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Elaborate</a:t>
            </a:r>
          </a:p>
        </p:txBody>
      </p:sp>
      <p:pic>
        <p:nvPicPr>
          <p:cNvPr id="11" name="Picture 10" descr="Icon&#10;&#10;AI-generated content may be incorrect.">
            <a:extLst>
              <a:ext uri="{FF2B5EF4-FFF2-40B4-BE49-F238E27FC236}">
                <a16:creationId xmlns:a16="http://schemas.microsoft.com/office/drawing/2014/main" id="{EFE1FDA5-8813-938E-8982-77D69D27AD83}"/>
              </a:ext>
            </a:extLst>
          </p:cNvPr>
          <p:cNvPicPr>
            <a:picLocks noChangeAspect="1"/>
          </p:cNvPicPr>
          <p:nvPr/>
        </p:nvPicPr>
        <p:blipFill>
          <a:blip r:embed="rId3">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pic>
        <p:nvPicPr>
          <p:cNvPr id="5122" name="Picture 2" descr="An otter and a beaver den next to each other on a river bank.">
            <a:extLst>
              <a:ext uri="{FF2B5EF4-FFF2-40B4-BE49-F238E27FC236}">
                <a16:creationId xmlns:a16="http://schemas.microsoft.com/office/drawing/2014/main" id="{DE005399-77A1-6FE9-8122-F2D20202FD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8099" y="122275"/>
            <a:ext cx="8975802" cy="5983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1630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29B95-2999-06BE-F603-3B2099E62FC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0B2D3E7-DE1B-B1F6-B087-50F6751CED0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08FA355-B2B8-1E6C-CDE6-84485FFD9F30}"/>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48</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6054BBF9-4603-B8FD-E1AF-95F059B065D9}"/>
              </a:ext>
            </a:extLst>
          </p:cNvPr>
          <p:cNvSpPr txBox="1"/>
          <p:nvPr/>
        </p:nvSpPr>
        <p:spPr>
          <a:xfrm>
            <a:off x="597409" y="6366393"/>
            <a:ext cx="794776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Elaborate</a:t>
            </a:r>
          </a:p>
        </p:txBody>
      </p:sp>
      <p:pic>
        <p:nvPicPr>
          <p:cNvPr id="11" name="Picture 10" descr="Icon&#10;&#10;AI-generated content may be incorrect.">
            <a:extLst>
              <a:ext uri="{FF2B5EF4-FFF2-40B4-BE49-F238E27FC236}">
                <a16:creationId xmlns:a16="http://schemas.microsoft.com/office/drawing/2014/main" id="{7DD8DB2F-1221-CFAF-6075-F48B3EA06BC4}"/>
              </a:ext>
            </a:extLst>
          </p:cNvPr>
          <p:cNvPicPr>
            <a:picLocks noChangeAspect="1"/>
          </p:cNvPicPr>
          <p:nvPr/>
        </p:nvPicPr>
        <p:blipFill>
          <a:blip r:embed="rId3">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pic>
        <p:nvPicPr>
          <p:cNvPr id="6146" name="Picture 2" descr="Large holes in a riverbank are entrances to otter and beaver dens">
            <a:extLst>
              <a:ext uri="{FF2B5EF4-FFF2-40B4-BE49-F238E27FC236}">
                <a16:creationId xmlns:a16="http://schemas.microsoft.com/office/drawing/2014/main" id="{17D67566-3FA4-4CFF-E1C7-D6A165D652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4825" y="122275"/>
            <a:ext cx="8942349" cy="5961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0571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92754-76FB-BBA8-CD66-F97D47366A3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7CE762B-42D7-BB4B-7953-49C8D0ED8FD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F0F19F9-8ACE-94AB-6213-07BD7BFABFD5}"/>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49</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722ED6DC-C584-046A-DAB2-52BD225EA272}"/>
              </a:ext>
            </a:extLst>
          </p:cNvPr>
          <p:cNvSpPr txBox="1"/>
          <p:nvPr/>
        </p:nvSpPr>
        <p:spPr>
          <a:xfrm>
            <a:off x="597409" y="6366393"/>
            <a:ext cx="794776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Elaborate</a:t>
            </a:r>
          </a:p>
        </p:txBody>
      </p:sp>
      <p:pic>
        <p:nvPicPr>
          <p:cNvPr id="11" name="Picture 10" descr="Icon&#10;&#10;AI-generated content may be incorrect.">
            <a:extLst>
              <a:ext uri="{FF2B5EF4-FFF2-40B4-BE49-F238E27FC236}">
                <a16:creationId xmlns:a16="http://schemas.microsoft.com/office/drawing/2014/main" id="{42A84508-D488-2C81-4508-B829254D031D}"/>
              </a:ext>
            </a:extLst>
          </p:cNvPr>
          <p:cNvPicPr>
            <a:picLocks noChangeAspect="1"/>
          </p:cNvPicPr>
          <p:nvPr/>
        </p:nvPicPr>
        <p:blipFill>
          <a:blip r:embed="rId3">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pic>
        <p:nvPicPr>
          <p:cNvPr id="7172" name="Picture 4" descr="A red fox peeps out of den.">
            <a:extLst>
              <a:ext uri="{FF2B5EF4-FFF2-40B4-BE49-F238E27FC236}">
                <a16:creationId xmlns:a16="http://schemas.microsoft.com/office/drawing/2014/main" id="{FBE83981-2CEF-580F-F053-55F8F8CFEE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0" y="122275"/>
            <a:ext cx="8953500" cy="596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980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6462D-4149-A97E-A28B-A147624F87F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A6A47A7-8644-BA44-4D99-BE57E09B84D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8BA14EC-D142-4DD0-7BAD-17A29CFBA168}"/>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5</a:t>
            </a:r>
          </a:p>
        </p:txBody>
      </p:sp>
      <p:sp>
        <p:nvSpPr>
          <p:cNvPr id="5" name="TextBox 4">
            <a:extLst>
              <a:ext uri="{FF2B5EF4-FFF2-40B4-BE49-F238E27FC236}">
                <a16:creationId xmlns:a16="http://schemas.microsoft.com/office/drawing/2014/main" id="{978CE938-5295-2640-4066-D3E8B0C3EE04}"/>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Engage</a:t>
            </a:r>
          </a:p>
        </p:txBody>
      </p:sp>
      <p:sp>
        <p:nvSpPr>
          <p:cNvPr id="12" name="TextBox 11">
            <a:extLst>
              <a:ext uri="{FF2B5EF4-FFF2-40B4-BE49-F238E27FC236}">
                <a16:creationId xmlns:a16="http://schemas.microsoft.com/office/drawing/2014/main" id="{E6407B4B-30A6-B1A3-C677-5E147939F494}"/>
              </a:ext>
            </a:extLst>
          </p:cNvPr>
          <p:cNvSpPr txBox="1"/>
          <p:nvPr/>
        </p:nvSpPr>
        <p:spPr>
          <a:xfrm>
            <a:off x="292445" y="1258945"/>
            <a:ext cx="7201176" cy="3785652"/>
          </a:xfrm>
          <a:prstGeom prst="rect">
            <a:avLst/>
          </a:prstGeom>
          <a:noFill/>
        </p:spPr>
        <p:txBody>
          <a:bodyPr wrap="square">
            <a:spAutoFit/>
          </a:bodyPr>
          <a:lstStyle/>
          <a:p>
            <a:pPr algn="ctr"/>
            <a:r>
              <a:rPr lang="en-US" sz="6000">
                <a:latin typeface="Avenir Next LT Pro" panose="020B0504020202020204" pitchFamily="34" charset="0"/>
              </a:rPr>
              <a:t>Do you use a lot of blankets? Does your family turn the heat up, etc.?</a:t>
            </a:r>
          </a:p>
        </p:txBody>
      </p:sp>
      <p:pic>
        <p:nvPicPr>
          <p:cNvPr id="7" name="Picture 6" descr="Icon&#10;&#10;AI-generated content may be incorrect.">
            <a:extLst>
              <a:ext uri="{FF2B5EF4-FFF2-40B4-BE49-F238E27FC236}">
                <a16:creationId xmlns:a16="http://schemas.microsoft.com/office/drawing/2014/main" id="{A6B8ECF9-903C-4C39-7471-FEC13E03A93F}"/>
              </a:ext>
            </a:extLst>
          </p:cNvPr>
          <p:cNvPicPr>
            <a:picLocks noChangeAspect="1"/>
          </p:cNvPicPr>
          <p:nvPr/>
        </p:nvPicPr>
        <p:blipFill>
          <a:blip r:embed="rId3">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pic>
        <p:nvPicPr>
          <p:cNvPr id="6" name="Picture 5" descr="Stack of hand knitted woolen items">
            <a:extLst>
              <a:ext uri="{FF2B5EF4-FFF2-40B4-BE49-F238E27FC236}">
                <a16:creationId xmlns:a16="http://schemas.microsoft.com/office/drawing/2014/main" id="{D9513977-4B2E-121E-913D-BB40E8C0B8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2038" y="0"/>
            <a:ext cx="4519961" cy="6257485"/>
          </a:xfrm>
          <a:prstGeom prst="rect">
            <a:avLst/>
          </a:prstGeom>
          <a:effectLst>
            <a:softEdge rad="635000"/>
          </a:effectLst>
        </p:spPr>
      </p:pic>
    </p:spTree>
    <p:extLst>
      <p:ext uri="{BB962C8B-B14F-4D97-AF65-F5344CB8AC3E}">
        <p14:creationId xmlns:p14="http://schemas.microsoft.com/office/powerpoint/2010/main" val="34373737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708AA-0260-27E8-3D90-F9DE68DB839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0481304-DCFB-253F-852D-4A05C309BFE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65D51A5-EC24-8842-B4B9-7C15CAEB420E}"/>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a:rPr>
              <a:t>50</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EDCCD433-EF00-5772-7CBC-CD2A74E3A8E9}"/>
              </a:ext>
            </a:extLst>
          </p:cNvPr>
          <p:cNvSpPr txBox="1"/>
          <p:nvPr/>
        </p:nvSpPr>
        <p:spPr>
          <a:xfrm>
            <a:off x="597409" y="6366393"/>
            <a:ext cx="794776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Elaborate</a:t>
            </a:r>
          </a:p>
        </p:txBody>
      </p:sp>
      <p:pic>
        <p:nvPicPr>
          <p:cNvPr id="11" name="Picture 10" descr="Icon&#10;&#10;AI-generated content may be incorrect.">
            <a:extLst>
              <a:ext uri="{FF2B5EF4-FFF2-40B4-BE49-F238E27FC236}">
                <a16:creationId xmlns:a16="http://schemas.microsoft.com/office/drawing/2014/main" id="{A1429DE8-9921-0026-BD96-C418A6A633BA}"/>
              </a:ext>
            </a:extLst>
          </p:cNvPr>
          <p:cNvPicPr>
            <a:picLocks noChangeAspect="1"/>
          </p:cNvPicPr>
          <p:nvPr/>
        </p:nvPicPr>
        <p:blipFill>
          <a:blip r:embed="rId3">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pic>
        <p:nvPicPr>
          <p:cNvPr id="8194" name="Picture 2" descr="A red fox on alert outside its den.">
            <a:extLst>
              <a:ext uri="{FF2B5EF4-FFF2-40B4-BE49-F238E27FC236}">
                <a16:creationId xmlns:a16="http://schemas.microsoft.com/office/drawing/2014/main" id="{034879D4-D783-3200-98FC-A2A193104C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5706" y="122275"/>
            <a:ext cx="9220587" cy="5966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3312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16ACA-FC00-9946-61A5-7BA8D24D11B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35CE7F4-9B22-C7EC-85EF-8D4D6D5D61B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0DDE62B-CE54-03ED-4E10-A53613406A6B}"/>
              </a:ext>
            </a:extLst>
          </p:cNvPr>
          <p:cNvSpPr txBox="1"/>
          <p:nvPr/>
        </p:nvSpPr>
        <p:spPr>
          <a:xfrm>
            <a:off x="11594591" y="6366393"/>
            <a:ext cx="512065" cy="369332"/>
          </a:xfrm>
          <a:prstGeom prst="rect">
            <a:avLst/>
          </a:prstGeom>
          <a:noFill/>
        </p:spPr>
        <p:txBody>
          <a:bodyPr wrap="square" lIns="91440" tIns="45720" rIns="91440" bIns="45720" rtlCol="0" anchor="t">
            <a:spAutoFit/>
          </a:bodyPr>
          <a:lstStyle/>
          <a:p>
            <a:r>
              <a:rPr lang="en-US">
                <a:solidFill>
                  <a:schemeClr val="bg1"/>
                </a:solidFill>
                <a:latin typeface="Avenir Next LT Pro" panose="020B0504020202020204" pitchFamily="34" charset="0"/>
              </a:rPr>
              <a:t>51</a:t>
            </a:r>
          </a:p>
        </p:txBody>
      </p:sp>
      <p:sp>
        <p:nvSpPr>
          <p:cNvPr id="5" name="TextBox 4">
            <a:extLst>
              <a:ext uri="{FF2B5EF4-FFF2-40B4-BE49-F238E27FC236}">
                <a16:creationId xmlns:a16="http://schemas.microsoft.com/office/drawing/2014/main" id="{B09E3AD5-0726-2663-837B-5FC9F7A467C7}"/>
              </a:ext>
            </a:extLst>
          </p:cNvPr>
          <p:cNvSpPr txBox="1"/>
          <p:nvPr/>
        </p:nvSpPr>
        <p:spPr>
          <a:xfrm>
            <a:off x="597409" y="6366393"/>
            <a:ext cx="794776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Elaborate</a:t>
            </a:r>
          </a:p>
        </p:txBody>
      </p:sp>
      <p:pic>
        <p:nvPicPr>
          <p:cNvPr id="11" name="Picture 10" descr="Icon&#10;&#10;AI-generated content may be incorrect.">
            <a:extLst>
              <a:ext uri="{FF2B5EF4-FFF2-40B4-BE49-F238E27FC236}">
                <a16:creationId xmlns:a16="http://schemas.microsoft.com/office/drawing/2014/main" id="{E403843A-8FF9-BBB5-D126-8EA29AC55728}"/>
              </a:ext>
            </a:extLst>
          </p:cNvPr>
          <p:cNvPicPr>
            <a:picLocks noChangeAspect="1"/>
          </p:cNvPicPr>
          <p:nvPr/>
        </p:nvPicPr>
        <p:blipFill>
          <a:blip r:embed="rId3">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sp>
        <p:nvSpPr>
          <p:cNvPr id="6" name="TextBox 5">
            <a:extLst>
              <a:ext uri="{FF2B5EF4-FFF2-40B4-BE49-F238E27FC236}">
                <a16:creationId xmlns:a16="http://schemas.microsoft.com/office/drawing/2014/main" id="{A98C6DC2-3F9D-A56A-75C1-3C70A6BACB19}"/>
              </a:ext>
            </a:extLst>
          </p:cNvPr>
          <p:cNvSpPr txBox="1"/>
          <p:nvPr/>
        </p:nvSpPr>
        <p:spPr>
          <a:xfrm>
            <a:off x="486472" y="1536174"/>
            <a:ext cx="7055934" cy="3785652"/>
          </a:xfrm>
          <a:prstGeom prst="rect">
            <a:avLst/>
          </a:prstGeom>
          <a:noFill/>
        </p:spPr>
        <p:txBody>
          <a:bodyPr wrap="square" lIns="91440" tIns="45720" rIns="91440" bIns="45720" anchor="t">
            <a:spAutoFit/>
          </a:bodyPr>
          <a:lstStyle/>
          <a:p>
            <a:pPr algn="ctr"/>
            <a:r>
              <a:rPr lang="en-US" sz="4800">
                <a:latin typeface="Avenir Next LT Pro"/>
              </a:rPr>
              <a:t>After looking at how beavers and muskrats build their dens, how do their dens compare to bear dens?</a:t>
            </a:r>
          </a:p>
        </p:txBody>
      </p:sp>
      <p:pic>
        <p:nvPicPr>
          <p:cNvPr id="20482" name="Picture 2" descr="102120&amp;#32;atlanta&amp;#32;ca&amp;#32;dens-17">
            <a:extLst>
              <a:ext uri="{FF2B5EF4-FFF2-40B4-BE49-F238E27FC236}">
                <a16:creationId xmlns:a16="http://schemas.microsoft.com/office/drawing/2014/main" id="{10D4E469-E868-781F-2478-1B28C4C1C9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8878" y="0"/>
            <a:ext cx="4163122" cy="624902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6" descr="A picture containing graphical user interface&#10;&#10;AI-generated content may be incorrect.">
            <a:extLst>
              <a:ext uri="{FF2B5EF4-FFF2-40B4-BE49-F238E27FC236}">
                <a16:creationId xmlns:a16="http://schemas.microsoft.com/office/drawing/2014/main" id="{781947F1-940E-3372-1CCC-F43D19A27531}"/>
              </a:ext>
            </a:extLst>
          </p:cNvPr>
          <p:cNvPicPr>
            <a:picLocks noChangeAspect="1"/>
          </p:cNvPicPr>
          <p:nvPr/>
        </p:nvPicPr>
        <p:blipFill>
          <a:blip r:embed="rId5">
            <a:extLst>
              <a:ext uri="{28A0092B-C50C-407E-A947-70E740481C1C}">
                <a14:useLocalDpi xmlns:a14="http://schemas.microsoft.com/office/drawing/2010/main" val="0"/>
              </a:ext>
            </a:extLst>
          </a:blip>
          <a:srcRect l="1135" t="5191" b="3290"/>
          <a:stretch/>
        </p:blipFill>
        <p:spPr>
          <a:xfrm>
            <a:off x="12037" y="62988"/>
            <a:ext cx="4151086" cy="979766"/>
          </a:xfrm>
          <a:prstGeom prst="rect">
            <a:avLst/>
          </a:prstGeom>
        </p:spPr>
      </p:pic>
    </p:spTree>
    <p:extLst>
      <p:ext uri="{BB962C8B-B14F-4D97-AF65-F5344CB8AC3E}">
        <p14:creationId xmlns:p14="http://schemas.microsoft.com/office/powerpoint/2010/main" val="24210537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E6F23-29DF-CB34-D39C-EF8D8A8ABFA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0C1F50B-068A-3C8B-DBED-682B6DE0D98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73E00B3-E469-13F4-67BE-EA360E1959A6}"/>
              </a:ext>
            </a:extLst>
          </p:cNvPr>
          <p:cNvSpPr txBox="1"/>
          <p:nvPr/>
        </p:nvSpPr>
        <p:spPr>
          <a:xfrm>
            <a:off x="11594593" y="6366393"/>
            <a:ext cx="512064" cy="369332"/>
          </a:xfrm>
          <a:prstGeom prst="rect">
            <a:avLst/>
          </a:prstGeom>
          <a:noFill/>
        </p:spPr>
        <p:txBody>
          <a:bodyPr wrap="square" lIns="91440" tIns="45720" rIns="91440" bIns="45720" rtlCol="0" anchor="t">
            <a:spAutoFit/>
          </a:bodyPr>
          <a:lstStyle/>
          <a:p>
            <a:r>
              <a:rPr lang="en-US">
                <a:solidFill>
                  <a:schemeClr val="bg1"/>
                </a:solidFill>
                <a:latin typeface="Avenir Next LT Pro"/>
              </a:rPr>
              <a:t>52</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929212F7-6542-36DC-903D-33E7DDD419C8}"/>
              </a:ext>
            </a:extLst>
          </p:cNvPr>
          <p:cNvSpPr txBox="1"/>
          <p:nvPr/>
        </p:nvSpPr>
        <p:spPr>
          <a:xfrm>
            <a:off x="597408" y="6366393"/>
            <a:ext cx="713792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Elaborate</a:t>
            </a:r>
          </a:p>
        </p:txBody>
      </p:sp>
      <p:pic>
        <p:nvPicPr>
          <p:cNvPr id="3" name="Picture 2">
            <a:extLst>
              <a:ext uri="{FF2B5EF4-FFF2-40B4-BE49-F238E27FC236}">
                <a16:creationId xmlns:a16="http://schemas.microsoft.com/office/drawing/2014/main" id="{E67231A9-8197-BD12-F3A3-D6C1E49C947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Layer>
                </a14:imgProps>
              </a:ext>
            </a:extLst>
          </a:blip>
          <a:srcRect b="49039"/>
          <a:stretch/>
        </p:blipFill>
        <p:spPr>
          <a:xfrm>
            <a:off x="1869197" y="122275"/>
            <a:ext cx="8656805" cy="6109653"/>
          </a:xfrm>
          <a:prstGeom prst="rect">
            <a:avLst/>
          </a:prstGeom>
        </p:spPr>
      </p:pic>
      <p:pic>
        <p:nvPicPr>
          <p:cNvPr id="7" name="Picture 6" descr="Icon&#10;&#10;AI-generated content may be incorrect.">
            <a:extLst>
              <a:ext uri="{FF2B5EF4-FFF2-40B4-BE49-F238E27FC236}">
                <a16:creationId xmlns:a16="http://schemas.microsoft.com/office/drawing/2014/main" id="{A8DE966F-FBB8-9CB9-BCC4-51871DE5DEBC}"/>
              </a:ext>
            </a:extLst>
          </p:cNvPr>
          <p:cNvPicPr>
            <a:picLocks noChangeAspect="1"/>
          </p:cNvPicPr>
          <p:nvPr/>
        </p:nvPicPr>
        <p:blipFill>
          <a:blip r:embed="rId5">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spTree>
    <p:extLst>
      <p:ext uri="{BB962C8B-B14F-4D97-AF65-F5344CB8AC3E}">
        <p14:creationId xmlns:p14="http://schemas.microsoft.com/office/powerpoint/2010/main" val="31153026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ABC6B-3CFA-E9DB-40F1-A8EB9F3D17C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AEDBD44-C28B-F773-20B1-A2FBAB281E2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7E18AAB-0402-E429-E16C-F1D1023B8A3F}"/>
              </a:ext>
            </a:extLst>
          </p:cNvPr>
          <p:cNvSpPr txBox="1"/>
          <p:nvPr/>
        </p:nvSpPr>
        <p:spPr>
          <a:xfrm>
            <a:off x="11592243" y="6366393"/>
            <a:ext cx="514414" cy="369332"/>
          </a:xfrm>
          <a:prstGeom prst="rect">
            <a:avLst/>
          </a:prstGeom>
          <a:noFill/>
        </p:spPr>
        <p:txBody>
          <a:bodyPr wrap="square" lIns="91440" tIns="45720" rIns="91440" bIns="45720" rtlCol="0" anchor="t">
            <a:spAutoFit/>
          </a:bodyPr>
          <a:lstStyle/>
          <a:p>
            <a:r>
              <a:rPr lang="en-US">
                <a:solidFill>
                  <a:schemeClr val="bg1"/>
                </a:solidFill>
                <a:latin typeface="Avenir Next LT Pro"/>
              </a:rPr>
              <a:t>53</a:t>
            </a:r>
            <a:endParaRPr lang="en-US">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9D08F1FC-83AC-8D5F-442A-E55D3B15DDDE}"/>
              </a:ext>
            </a:extLst>
          </p:cNvPr>
          <p:cNvSpPr txBox="1"/>
          <p:nvPr/>
        </p:nvSpPr>
        <p:spPr>
          <a:xfrm>
            <a:off x="597409" y="6366393"/>
            <a:ext cx="794776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Evaluate</a:t>
            </a:r>
          </a:p>
        </p:txBody>
      </p:sp>
      <p:pic>
        <p:nvPicPr>
          <p:cNvPr id="11" name="Picture 10" descr="Icon&#10;&#10;AI-generated content may be incorrect.">
            <a:extLst>
              <a:ext uri="{FF2B5EF4-FFF2-40B4-BE49-F238E27FC236}">
                <a16:creationId xmlns:a16="http://schemas.microsoft.com/office/drawing/2014/main" id="{E01336F9-EFD4-FCCF-D3D9-F80D8F326144}"/>
              </a:ext>
            </a:extLst>
          </p:cNvPr>
          <p:cNvPicPr>
            <a:picLocks noChangeAspect="1"/>
          </p:cNvPicPr>
          <p:nvPr/>
        </p:nvPicPr>
        <p:blipFill>
          <a:blip r:embed="rId3">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sp>
        <p:nvSpPr>
          <p:cNvPr id="6" name="TextBox 5">
            <a:extLst>
              <a:ext uri="{FF2B5EF4-FFF2-40B4-BE49-F238E27FC236}">
                <a16:creationId xmlns:a16="http://schemas.microsoft.com/office/drawing/2014/main" id="{7D390DB8-B7B0-2701-41C6-44B10137AB68}"/>
              </a:ext>
            </a:extLst>
          </p:cNvPr>
          <p:cNvSpPr txBox="1"/>
          <p:nvPr/>
        </p:nvSpPr>
        <p:spPr>
          <a:xfrm>
            <a:off x="5498102" y="2067880"/>
            <a:ext cx="6094140" cy="2308324"/>
          </a:xfrm>
          <a:prstGeom prst="rect">
            <a:avLst/>
          </a:prstGeom>
          <a:noFill/>
        </p:spPr>
        <p:txBody>
          <a:bodyPr wrap="square">
            <a:spAutoFit/>
          </a:bodyPr>
          <a:lstStyle/>
          <a:p>
            <a:pPr algn="ctr"/>
            <a:r>
              <a:rPr lang="en-US" sz="4800">
                <a:latin typeface="Avenir Next LT Pro" panose="020B0504020202020204" pitchFamily="34" charset="0"/>
              </a:rPr>
              <a:t>Why did you design your den the way you did?</a:t>
            </a:r>
          </a:p>
        </p:txBody>
      </p:sp>
      <p:pic>
        <p:nvPicPr>
          <p:cNvPr id="3" name="Picture 2" descr="Text, letter&#10;&#10;AI-generated content may be incorrect.">
            <a:extLst>
              <a:ext uri="{FF2B5EF4-FFF2-40B4-BE49-F238E27FC236}">
                <a16:creationId xmlns:a16="http://schemas.microsoft.com/office/drawing/2014/main" id="{78DE00F4-6641-BD97-8496-71927DF173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109" y="122275"/>
            <a:ext cx="4617192" cy="5975189"/>
          </a:xfrm>
          <a:prstGeom prst="rect">
            <a:avLst/>
          </a:prstGeom>
          <a:ln>
            <a:solidFill>
              <a:schemeClr val="tx1"/>
            </a:solidFill>
          </a:ln>
        </p:spPr>
      </p:pic>
    </p:spTree>
    <p:extLst>
      <p:ext uri="{BB962C8B-B14F-4D97-AF65-F5344CB8AC3E}">
        <p14:creationId xmlns:p14="http://schemas.microsoft.com/office/powerpoint/2010/main" val="2370095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4D828-7947-8701-EF39-F2C99FA33EB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913B242-BB0A-1324-E1EE-070E40BE03A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D7E1541-9DB2-19F5-90F4-ABFFD3AAE778}"/>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6</a:t>
            </a:r>
          </a:p>
        </p:txBody>
      </p:sp>
      <p:sp>
        <p:nvSpPr>
          <p:cNvPr id="5" name="TextBox 4">
            <a:extLst>
              <a:ext uri="{FF2B5EF4-FFF2-40B4-BE49-F238E27FC236}">
                <a16:creationId xmlns:a16="http://schemas.microsoft.com/office/drawing/2014/main" id="{55E3784C-8ACE-3752-30CD-EB3C4FC374DA}"/>
              </a:ext>
            </a:extLst>
          </p:cNvPr>
          <p:cNvSpPr txBox="1"/>
          <p:nvPr/>
        </p:nvSpPr>
        <p:spPr>
          <a:xfrm>
            <a:off x="597409" y="6366393"/>
            <a:ext cx="71626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Engage</a:t>
            </a:r>
          </a:p>
        </p:txBody>
      </p:sp>
      <p:sp>
        <p:nvSpPr>
          <p:cNvPr id="12" name="TextBox 11">
            <a:extLst>
              <a:ext uri="{FF2B5EF4-FFF2-40B4-BE49-F238E27FC236}">
                <a16:creationId xmlns:a16="http://schemas.microsoft.com/office/drawing/2014/main" id="{BC0CA931-912B-0869-C7E0-4CC7581EFEFB}"/>
              </a:ext>
            </a:extLst>
          </p:cNvPr>
          <p:cNvSpPr txBox="1"/>
          <p:nvPr/>
        </p:nvSpPr>
        <p:spPr>
          <a:xfrm>
            <a:off x="4309947" y="2005678"/>
            <a:ext cx="7467599" cy="2862322"/>
          </a:xfrm>
          <a:prstGeom prst="rect">
            <a:avLst/>
          </a:prstGeom>
          <a:noFill/>
        </p:spPr>
        <p:txBody>
          <a:bodyPr wrap="square">
            <a:spAutoFit/>
          </a:bodyPr>
          <a:lstStyle/>
          <a:p>
            <a:pPr algn="ctr"/>
            <a:r>
              <a:rPr lang="en-US" sz="6000">
                <a:latin typeface="Avenir Next LT Pro" panose="020B0504020202020204" pitchFamily="34" charset="0"/>
              </a:rPr>
              <a:t>What do bears do to prepare for the cold of winter?</a:t>
            </a:r>
          </a:p>
        </p:txBody>
      </p:sp>
      <p:pic>
        <p:nvPicPr>
          <p:cNvPr id="7" name="Picture 6" descr="Icon&#10;&#10;AI-generated content may be incorrect.">
            <a:extLst>
              <a:ext uri="{FF2B5EF4-FFF2-40B4-BE49-F238E27FC236}">
                <a16:creationId xmlns:a16="http://schemas.microsoft.com/office/drawing/2014/main" id="{081B8AC8-558D-E8C5-5800-E9AB0EED514C}"/>
              </a:ext>
            </a:extLst>
          </p:cNvPr>
          <p:cNvPicPr>
            <a:picLocks noChangeAspect="1"/>
          </p:cNvPicPr>
          <p:nvPr/>
        </p:nvPicPr>
        <p:blipFill>
          <a:blip r:embed="rId3">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pic>
        <p:nvPicPr>
          <p:cNvPr id="4098" name="Picture 2" descr="Black&amp;#95;Bear&amp;#95;0401-byn082323.dng">
            <a:extLst>
              <a:ext uri="{FF2B5EF4-FFF2-40B4-BE49-F238E27FC236}">
                <a16:creationId xmlns:a16="http://schemas.microsoft.com/office/drawing/2014/main" id="{E53F5E86-6CE4-E6D8-19B1-7AC9BE8605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2190"/>
            <a:ext cx="4148254" cy="622670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Picture 5" descr="A picture containing graphical user interface&#10;&#10;AI-generated content may be incorrect.">
            <a:extLst>
              <a:ext uri="{FF2B5EF4-FFF2-40B4-BE49-F238E27FC236}">
                <a16:creationId xmlns:a16="http://schemas.microsoft.com/office/drawing/2014/main" id="{C49051BB-AE91-2B3E-78AC-1A7156D55258}"/>
              </a:ext>
            </a:extLst>
          </p:cNvPr>
          <p:cNvPicPr>
            <a:picLocks noChangeAspect="1"/>
          </p:cNvPicPr>
          <p:nvPr/>
        </p:nvPicPr>
        <p:blipFill>
          <a:blip r:embed="rId5">
            <a:extLst>
              <a:ext uri="{28A0092B-C50C-407E-A947-70E740481C1C}">
                <a14:useLocalDpi xmlns:a14="http://schemas.microsoft.com/office/drawing/2010/main" val="0"/>
              </a:ext>
            </a:extLst>
          </a:blip>
          <a:srcRect l="1135" t="5191" b="3290"/>
          <a:stretch/>
        </p:blipFill>
        <p:spPr>
          <a:xfrm>
            <a:off x="8040913" y="12190"/>
            <a:ext cx="4151086" cy="979766"/>
          </a:xfrm>
          <a:prstGeom prst="rect">
            <a:avLst/>
          </a:prstGeom>
        </p:spPr>
      </p:pic>
    </p:spTree>
    <p:extLst>
      <p:ext uri="{BB962C8B-B14F-4D97-AF65-F5344CB8AC3E}">
        <p14:creationId xmlns:p14="http://schemas.microsoft.com/office/powerpoint/2010/main" val="3884819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78FF5-362A-8914-EBC6-70A3D42B604C}"/>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AA072172-5361-AC0B-566F-C90B80015ACD}"/>
              </a:ext>
            </a:extLst>
          </p:cNvPr>
          <p:cNvSpPr txBox="1"/>
          <p:nvPr/>
        </p:nvSpPr>
        <p:spPr>
          <a:xfrm>
            <a:off x="-1069748" y="963475"/>
            <a:ext cx="6096000" cy="369332"/>
          </a:xfrm>
          <a:prstGeom prst="rect">
            <a:avLst/>
          </a:prstGeom>
          <a:noFill/>
        </p:spPr>
        <p:txBody>
          <a:bodyPr wrap="square">
            <a:spAutoFit/>
          </a:bodyPr>
          <a:lstStyle/>
          <a:p>
            <a:pPr algn="ctr"/>
            <a:r>
              <a:rPr lang="en-US" b="1">
                <a:latin typeface="Avenir Next LT Pro Demi" panose="020B0704020202020204" pitchFamily="34" charset="0"/>
              </a:rPr>
              <a:t>Link:</a:t>
            </a:r>
            <a:endParaRPr lang="en-US" sz="1800" b="1">
              <a:latin typeface="Avenir Next LT Pro Demi" panose="020B0704020202020204" pitchFamily="34" charset="0"/>
            </a:endParaRPr>
          </a:p>
        </p:txBody>
      </p:sp>
      <p:sp>
        <p:nvSpPr>
          <p:cNvPr id="2" name="Rectangle 1">
            <a:extLst>
              <a:ext uri="{FF2B5EF4-FFF2-40B4-BE49-F238E27FC236}">
                <a16:creationId xmlns:a16="http://schemas.microsoft.com/office/drawing/2014/main" id="{3AA005DE-146A-0C6C-CE10-BA53B1A9F32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3D164FE-CF43-79C7-F2E9-A686FAAFAF12}"/>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7</a:t>
            </a:r>
          </a:p>
        </p:txBody>
      </p:sp>
      <p:sp>
        <p:nvSpPr>
          <p:cNvPr id="5" name="TextBox 4">
            <a:extLst>
              <a:ext uri="{FF2B5EF4-FFF2-40B4-BE49-F238E27FC236}">
                <a16:creationId xmlns:a16="http://schemas.microsoft.com/office/drawing/2014/main" id="{DA13103E-B374-6391-8E19-CB643BBE7698}"/>
              </a:ext>
            </a:extLst>
          </p:cNvPr>
          <p:cNvSpPr txBox="1"/>
          <p:nvPr/>
        </p:nvSpPr>
        <p:spPr>
          <a:xfrm>
            <a:off x="597409" y="6366393"/>
            <a:ext cx="794776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Explore</a:t>
            </a:r>
          </a:p>
        </p:txBody>
      </p:sp>
      <p:sp>
        <p:nvSpPr>
          <p:cNvPr id="7" name="TextBox 6">
            <a:extLst>
              <a:ext uri="{FF2B5EF4-FFF2-40B4-BE49-F238E27FC236}">
                <a16:creationId xmlns:a16="http://schemas.microsoft.com/office/drawing/2014/main" id="{7AFCE022-6D0E-F86A-3C06-B87A55F386A2}"/>
              </a:ext>
            </a:extLst>
          </p:cNvPr>
          <p:cNvSpPr txBox="1"/>
          <p:nvPr/>
        </p:nvSpPr>
        <p:spPr>
          <a:xfrm>
            <a:off x="2264990" y="988581"/>
            <a:ext cx="8568162" cy="307777"/>
          </a:xfrm>
          <a:prstGeom prst="rect">
            <a:avLst/>
          </a:prstGeom>
          <a:noFill/>
        </p:spPr>
        <p:txBody>
          <a:bodyPr wrap="square">
            <a:spAutoFit/>
          </a:bodyPr>
          <a:lstStyle/>
          <a:p>
            <a:r>
              <a:rPr lang="en-US" sz="1400">
                <a:hlinkClick r:id="rId3"/>
              </a:rPr>
              <a:t>https://mdcgis.maps.arcgis.com/apps/Cascade/index.html?appid=712cc83bff5145808936d38a3822ebb7</a:t>
            </a:r>
            <a:endParaRPr lang="en-US" sz="1400"/>
          </a:p>
        </p:txBody>
      </p:sp>
      <p:sp>
        <p:nvSpPr>
          <p:cNvPr id="8" name="TextBox 7">
            <a:extLst>
              <a:ext uri="{FF2B5EF4-FFF2-40B4-BE49-F238E27FC236}">
                <a16:creationId xmlns:a16="http://schemas.microsoft.com/office/drawing/2014/main" id="{35CFF805-7F89-178A-42DE-3150296DF5CD}"/>
              </a:ext>
            </a:extLst>
          </p:cNvPr>
          <p:cNvSpPr txBox="1"/>
          <p:nvPr/>
        </p:nvSpPr>
        <p:spPr>
          <a:xfrm>
            <a:off x="2656494" y="287665"/>
            <a:ext cx="6879010" cy="584775"/>
          </a:xfrm>
          <a:prstGeom prst="rect">
            <a:avLst/>
          </a:prstGeom>
          <a:noFill/>
        </p:spPr>
        <p:txBody>
          <a:bodyPr wrap="square">
            <a:spAutoFit/>
          </a:bodyPr>
          <a:lstStyle/>
          <a:p>
            <a:pPr algn="ctr"/>
            <a:r>
              <a:rPr lang="en-US" sz="3200" b="1">
                <a:latin typeface="Avenir Next LT Pro" panose="020B0504020202020204" pitchFamily="34" charset="0"/>
              </a:rPr>
              <a:t>Black Bear Interactive Story Map</a:t>
            </a:r>
          </a:p>
        </p:txBody>
      </p:sp>
      <p:sp>
        <p:nvSpPr>
          <p:cNvPr id="10" name="TextBox 9">
            <a:extLst>
              <a:ext uri="{FF2B5EF4-FFF2-40B4-BE49-F238E27FC236}">
                <a16:creationId xmlns:a16="http://schemas.microsoft.com/office/drawing/2014/main" id="{E93146EF-46EA-E9D7-7D2D-C8081F603AB5}"/>
              </a:ext>
            </a:extLst>
          </p:cNvPr>
          <p:cNvSpPr txBox="1"/>
          <p:nvPr/>
        </p:nvSpPr>
        <p:spPr>
          <a:xfrm>
            <a:off x="2498622" y="1327523"/>
            <a:ext cx="6629400" cy="830997"/>
          </a:xfrm>
          <a:prstGeom prst="rect">
            <a:avLst/>
          </a:prstGeom>
          <a:noFill/>
        </p:spPr>
        <p:txBody>
          <a:bodyPr wrap="square">
            <a:spAutoFit/>
          </a:bodyPr>
          <a:lstStyle/>
          <a:p>
            <a:pPr algn="ctr"/>
            <a:r>
              <a:rPr lang="en-US" sz="4800">
                <a:latin typeface="Avenir Next LT Pro" panose="020B0504020202020204" pitchFamily="34" charset="0"/>
              </a:rPr>
              <a:t>Display the den types</a:t>
            </a:r>
          </a:p>
        </p:txBody>
      </p:sp>
      <p:pic>
        <p:nvPicPr>
          <p:cNvPr id="11" name="Picture 10" descr="Icon&#10;&#10;AI-generated content may be incorrect.">
            <a:extLst>
              <a:ext uri="{FF2B5EF4-FFF2-40B4-BE49-F238E27FC236}">
                <a16:creationId xmlns:a16="http://schemas.microsoft.com/office/drawing/2014/main" id="{D03D383B-AAEB-8D96-B79C-53EB2EFC4B96}"/>
              </a:ext>
            </a:extLst>
          </p:cNvPr>
          <p:cNvPicPr>
            <a:picLocks noChangeAspect="1"/>
          </p:cNvPicPr>
          <p:nvPr/>
        </p:nvPicPr>
        <p:blipFill>
          <a:blip r:embed="rId4">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pic>
        <p:nvPicPr>
          <p:cNvPr id="3" name="Picture 2">
            <a:extLst>
              <a:ext uri="{FF2B5EF4-FFF2-40B4-BE49-F238E27FC236}">
                <a16:creationId xmlns:a16="http://schemas.microsoft.com/office/drawing/2014/main" id="{874FA8CB-8845-EB10-C42E-C2B5C1228149}"/>
              </a:ext>
            </a:extLst>
          </p:cNvPr>
          <p:cNvPicPr>
            <a:picLocks noChangeAspect="1"/>
          </p:cNvPicPr>
          <p:nvPr/>
        </p:nvPicPr>
        <p:blipFill>
          <a:blip r:embed="rId5"/>
          <a:stretch>
            <a:fillRect/>
          </a:stretch>
        </p:blipFill>
        <p:spPr>
          <a:xfrm>
            <a:off x="2138516" y="2160911"/>
            <a:ext cx="7914970" cy="3961857"/>
          </a:xfrm>
          <a:prstGeom prst="rect">
            <a:avLst/>
          </a:prstGeom>
        </p:spPr>
      </p:pic>
      <p:pic>
        <p:nvPicPr>
          <p:cNvPr id="9" name="Picture 8" descr="A picture containing graphical user interface&#10;&#10;AI-generated content may be incorrect.">
            <a:extLst>
              <a:ext uri="{FF2B5EF4-FFF2-40B4-BE49-F238E27FC236}">
                <a16:creationId xmlns:a16="http://schemas.microsoft.com/office/drawing/2014/main" id="{13AC31A9-DA9F-EB8F-181C-9A0EDE8251C6}"/>
              </a:ext>
            </a:extLst>
          </p:cNvPr>
          <p:cNvPicPr>
            <a:picLocks noChangeAspect="1"/>
          </p:cNvPicPr>
          <p:nvPr/>
        </p:nvPicPr>
        <p:blipFill>
          <a:blip r:embed="rId6">
            <a:extLst>
              <a:ext uri="{28A0092B-C50C-407E-A947-70E740481C1C}">
                <a14:useLocalDpi xmlns:a14="http://schemas.microsoft.com/office/drawing/2010/main" val="0"/>
              </a:ext>
            </a:extLst>
          </a:blip>
          <a:srcRect l="1135" t="5191" b="3290"/>
          <a:stretch/>
        </p:blipFill>
        <p:spPr>
          <a:xfrm>
            <a:off x="7977413" y="5145107"/>
            <a:ext cx="4151086" cy="979766"/>
          </a:xfrm>
          <a:prstGeom prst="rect">
            <a:avLst/>
          </a:prstGeom>
        </p:spPr>
      </p:pic>
    </p:spTree>
    <p:extLst>
      <p:ext uri="{BB962C8B-B14F-4D97-AF65-F5344CB8AC3E}">
        <p14:creationId xmlns:p14="http://schemas.microsoft.com/office/powerpoint/2010/main" val="1870921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1A109-CEE2-37D1-E37F-9F5D6C683EC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3FA8E03-4D67-2DBD-A70C-DE9A3ECAF74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6564CFB-2ED2-9E30-C932-A6C6FF425966}"/>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8</a:t>
            </a:r>
          </a:p>
        </p:txBody>
      </p:sp>
      <p:sp>
        <p:nvSpPr>
          <p:cNvPr id="5" name="TextBox 4">
            <a:extLst>
              <a:ext uri="{FF2B5EF4-FFF2-40B4-BE49-F238E27FC236}">
                <a16:creationId xmlns:a16="http://schemas.microsoft.com/office/drawing/2014/main" id="{AC043B61-7E3D-3716-D143-EB4941B25B8B}"/>
              </a:ext>
            </a:extLst>
          </p:cNvPr>
          <p:cNvSpPr txBox="1"/>
          <p:nvPr/>
        </p:nvSpPr>
        <p:spPr>
          <a:xfrm>
            <a:off x="597409" y="6366393"/>
            <a:ext cx="794776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Explore</a:t>
            </a:r>
          </a:p>
        </p:txBody>
      </p:sp>
      <p:sp>
        <p:nvSpPr>
          <p:cNvPr id="10" name="TextBox 9">
            <a:extLst>
              <a:ext uri="{FF2B5EF4-FFF2-40B4-BE49-F238E27FC236}">
                <a16:creationId xmlns:a16="http://schemas.microsoft.com/office/drawing/2014/main" id="{47062CB5-C759-FADA-C155-AD924CDB438E}"/>
              </a:ext>
            </a:extLst>
          </p:cNvPr>
          <p:cNvSpPr txBox="1"/>
          <p:nvPr/>
        </p:nvSpPr>
        <p:spPr>
          <a:xfrm>
            <a:off x="996884" y="1218468"/>
            <a:ext cx="5196071" cy="3785652"/>
          </a:xfrm>
          <a:prstGeom prst="rect">
            <a:avLst/>
          </a:prstGeom>
          <a:noFill/>
        </p:spPr>
        <p:txBody>
          <a:bodyPr wrap="square">
            <a:spAutoFit/>
          </a:bodyPr>
          <a:lstStyle/>
          <a:p>
            <a:pPr algn="ctr"/>
            <a:r>
              <a:rPr lang="en-US" sz="4800">
                <a:latin typeface="Avenir Next LT Pro" panose="020B0504020202020204" pitchFamily="34" charset="0"/>
              </a:rPr>
              <a:t>You will be building a den that a bear would find and use to survive. </a:t>
            </a:r>
          </a:p>
        </p:txBody>
      </p:sp>
      <p:pic>
        <p:nvPicPr>
          <p:cNvPr id="11" name="Picture 10" descr="Icon&#10;&#10;AI-generated content may be incorrect.">
            <a:extLst>
              <a:ext uri="{FF2B5EF4-FFF2-40B4-BE49-F238E27FC236}">
                <a16:creationId xmlns:a16="http://schemas.microsoft.com/office/drawing/2014/main" id="{92E0F532-5294-062F-C7F4-7E695F39120C}"/>
              </a:ext>
            </a:extLst>
          </p:cNvPr>
          <p:cNvPicPr>
            <a:picLocks noChangeAspect="1"/>
          </p:cNvPicPr>
          <p:nvPr/>
        </p:nvPicPr>
        <p:blipFill>
          <a:blip r:embed="rId3">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pic>
        <p:nvPicPr>
          <p:cNvPr id="3" name="Picture 2">
            <a:extLst>
              <a:ext uri="{FF2B5EF4-FFF2-40B4-BE49-F238E27FC236}">
                <a16:creationId xmlns:a16="http://schemas.microsoft.com/office/drawing/2014/main" id="{E06A303D-14E5-86AB-269C-D09D6A7B090D}"/>
              </a:ext>
            </a:extLst>
          </p:cNvPr>
          <p:cNvPicPr>
            <a:picLocks noChangeAspect="1"/>
          </p:cNvPicPr>
          <p:nvPr/>
        </p:nvPicPr>
        <p:blipFill>
          <a:blip r:embed="rId4"/>
          <a:stretch>
            <a:fillRect/>
          </a:stretch>
        </p:blipFill>
        <p:spPr>
          <a:xfrm>
            <a:off x="6472084" y="1215206"/>
            <a:ext cx="4975122" cy="3567266"/>
          </a:xfrm>
          <a:prstGeom prst="rect">
            <a:avLst/>
          </a:prstGeom>
        </p:spPr>
      </p:pic>
    </p:spTree>
    <p:extLst>
      <p:ext uri="{BB962C8B-B14F-4D97-AF65-F5344CB8AC3E}">
        <p14:creationId xmlns:p14="http://schemas.microsoft.com/office/powerpoint/2010/main" val="1476722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39ACC-DC9C-1A80-697B-9BC1B041667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C8D8B84-6C24-5CBB-64F8-098DC1076CA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C40CAC1-8B97-06C7-DC5A-B32181684BC5}"/>
              </a:ext>
            </a:extLst>
          </p:cNvPr>
          <p:cNvSpPr txBox="1"/>
          <p:nvPr/>
        </p:nvSpPr>
        <p:spPr>
          <a:xfrm>
            <a:off x="11809141" y="6366393"/>
            <a:ext cx="29751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9</a:t>
            </a:r>
          </a:p>
        </p:txBody>
      </p:sp>
      <p:sp>
        <p:nvSpPr>
          <p:cNvPr id="5" name="TextBox 4">
            <a:extLst>
              <a:ext uri="{FF2B5EF4-FFF2-40B4-BE49-F238E27FC236}">
                <a16:creationId xmlns:a16="http://schemas.microsoft.com/office/drawing/2014/main" id="{82781548-558D-E9E6-4E18-B2DAD808B713}"/>
              </a:ext>
            </a:extLst>
          </p:cNvPr>
          <p:cNvSpPr txBox="1"/>
          <p:nvPr/>
        </p:nvSpPr>
        <p:spPr>
          <a:xfrm>
            <a:off x="597409" y="6366393"/>
            <a:ext cx="7947763"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2E Finding a Den: Explore</a:t>
            </a:r>
          </a:p>
        </p:txBody>
      </p:sp>
      <p:sp>
        <p:nvSpPr>
          <p:cNvPr id="10" name="TextBox 9">
            <a:extLst>
              <a:ext uri="{FF2B5EF4-FFF2-40B4-BE49-F238E27FC236}">
                <a16:creationId xmlns:a16="http://schemas.microsoft.com/office/drawing/2014/main" id="{B926BAC1-4025-6082-31B1-4AB6A448ACB4}"/>
              </a:ext>
            </a:extLst>
          </p:cNvPr>
          <p:cNvSpPr txBox="1"/>
          <p:nvPr/>
        </p:nvSpPr>
        <p:spPr>
          <a:xfrm>
            <a:off x="1070626" y="1631804"/>
            <a:ext cx="10050748" cy="3046988"/>
          </a:xfrm>
          <a:prstGeom prst="rect">
            <a:avLst/>
          </a:prstGeom>
          <a:noFill/>
        </p:spPr>
        <p:txBody>
          <a:bodyPr wrap="square" lIns="91440" tIns="45720" rIns="91440" bIns="45720" anchor="t">
            <a:spAutoFit/>
          </a:bodyPr>
          <a:lstStyle/>
          <a:p>
            <a:pPr algn="ctr"/>
            <a:r>
              <a:rPr lang="en-US" sz="4800">
                <a:latin typeface="Avenir Next LT Pro"/>
              </a:rPr>
              <a:t>What kinds of </a:t>
            </a:r>
            <a:r>
              <a:rPr lang="en-US" sz="4800" b="1">
                <a:latin typeface="Avenir Next LT Pro"/>
              </a:rPr>
              <a:t>natural things</a:t>
            </a:r>
            <a:r>
              <a:rPr lang="en-US" sz="4800">
                <a:latin typeface="Avenir Next LT Pro"/>
              </a:rPr>
              <a:t> can we find outside that bears would find useful when seeking a good den to sleep in through the winter?</a:t>
            </a:r>
          </a:p>
        </p:txBody>
      </p:sp>
      <p:pic>
        <p:nvPicPr>
          <p:cNvPr id="11" name="Picture 10" descr="Icon&#10;&#10;AI-generated content may be incorrect.">
            <a:extLst>
              <a:ext uri="{FF2B5EF4-FFF2-40B4-BE49-F238E27FC236}">
                <a16:creationId xmlns:a16="http://schemas.microsoft.com/office/drawing/2014/main" id="{04CFC412-B724-E827-B1C8-81064756FD6B}"/>
              </a:ext>
            </a:extLst>
          </p:cNvPr>
          <p:cNvPicPr>
            <a:picLocks noChangeAspect="1"/>
          </p:cNvPicPr>
          <p:nvPr/>
        </p:nvPicPr>
        <p:blipFill>
          <a:blip r:embed="rId3">
            <a:extLst>
              <a:ext uri="{28A0092B-C50C-407E-A947-70E740481C1C}">
                <a14:useLocalDpi xmlns:a14="http://schemas.microsoft.com/office/drawing/2010/main" val="0"/>
              </a:ext>
            </a:extLst>
          </a:blip>
          <a:srcRect l="17070" t="7202" r="1479"/>
          <a:stretch/>
        </p:blipFill>
        <p:spPr>
          <a:xfrm>
            <a:off x="156109" y="6307106"/>
            <a:ext cx="441300" cy="487906"/>
          </a:xfrm>
          <a:prstGeom prst="rect">
            <a:avLst/>
          </a:prstGeom>
        </p:spPr>
      </p:pic>
      <p:pic>
        <p:nvPicPr>
          <p:cNvPr id="6" name="Picture 5" descr="A picture containing graphical user interface&#10;&#10;AI-generated content may be incorrect.">
            <a:extLst>
              <a:ext uri="{FF2B5EF4-FFF2-40B4-BE49-F238E27FC236}">
                <a16:creationId xmlns:a16="http://schemas.microsoft.com/office/drawing/2014/main" id="{396F0126-DCD2-C10D-C485-446172635368}"/>
              </a:ext>
            </a:extLst>
          </p:cNvPr>
          <p:cNvPicPr>
            <a:picLocks noChangeAspect="1"/>
          </p:cNvPicPr>
          <p:nvPr/>
        </p:nvPicPr>
        <p:blipFill>
          <a:blip r:embed="rId4">
            <a:extLst>
              <a:ext uri="{28A0092B-C50C-407E-A947-70E740481C1C}">
                <a14:useLocalDpi xmlns:a14="http://schemas.microsoft.com/office/drawing/2010/main" val="0"/>
              </a:ext>
            </a:extLst>
          </a:blip>
          <a:srcRect l="1135" t="5191" b="3290"/>
          <a:stretch/>
        </p:blipFill>
        <p:spPr>
          <a:xfrm>
            <a:off x="8040913" y="12190"/>
            <a:ext cx="4151086" cy="979766"/>
          </a:xfrm>
          <a:prstGeom prst="rect">
            <a:avLst/>
          </a:prstGeom>
        </p:spPr>
      </p:pic>
    </p:spTree>
    <p:extLst>
      <p:ext uri="{BB962C8B-B14F-4D97-AF65-F5344CB8AC3E}">
        <p14:creationId xmlns:p14="http://schemas.microsoft.com/office/powerpoint/2010/main" val="18361284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53</Slides>
  <Notes>52</Notes>
  <HiddenSlides>0</HiddenSlide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Lydia Princ</dc:creator>
  <cp:revision>2</cp:revision>
  <dcterms:created xsi:type="dcterms:W3CDTF">2025-06-04T18:41:20Z</dcterms:created>
  <dcterms:modified xsi:type="dcterms:W3CDTF">2025-07-18T15:07:09Z</dcterms:modified>
</cp:coreProperties>
</file>