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01" r:id="rId3"/>
    <p:sldId id="299" r:id="rId4"/>
    <p:sldId id="302" r:id="rId5"/>
    <p:sldId id="303" r:id="rId6"/>
    <p:sldId id="304" r:id="rId7"/>
    <p:sldId id="305" r:id="rId8"/>
    <p:sldId id="306" r:id="rId9"/>
    <p:sldId id="307" r:id="rId10"/>
    <p:sldId id="308" r:id="rId11"/>
    <p:sldId id="309" r:id="rId12"/>
    <p:sldId id="310" r:id="rId13"/>
    <p:sldId id="311" r:id="rId14"/>
    <p:sldId id="312" r:id="rId15"/>
    <p:sldId id="342" r:id="rId16"/>
    <p:sldId id="314" r:id="rId17"/>
    <p:sldId id="316" r:id="rId18"/>
    <p:sldId id="317" r:id="rId19"/>
    <p:sldId id="318" r:id="rId20"/>
    <p:sldId id="319" r:id="rId21"/>
    <p:sldId id="320" r:id="rId22"/>
    <p:sldId id="323" r:id="rId23"/>
    <p:sldId id="321" r:id="rId24"/>
    <p:sldId id="322" r:id="rId25"/>
    <p:sldId id="324" r:id="rId26"/>
    <p:sldId id="325" r:id="rId27"/>
    <p:sldId id="326" r:id="rId28"/>
    <p:sldId id="327" r:id="rId29"/>
    <p:sldId id="341" r:id="rId30"/>
    <p:sldId id="328" r:id="rId31"/>
    <p:sldId id="330" r:id="rId32"/>
    <p:sldId id="331" r:id="rId33"/>
    <p:sldId id="332" r:id="rId34"/>
    <p:sldId id="333" r:id="rId35"/>
    <p:sldId id="334" r:id="rId36"/>
    <p:sldId id="335" r:id="rId37"/>
    <p:sldId id="336" r:id="rId38"/>
    <p:sldId id="337" r:id="rId39"/>
    <p:sldId id="338" r:id="rId40"/>
    <p:sldId id="339" r:id="rId41"/>
    <p:sldId id="3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B1B17-87B5-4046-85C5-9A36C983410D}" v="2" dt="2025-07-17T17:49:50.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D5D0E-FE7F-4B6E-BBEF-B10216D29F8A}"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3053-9911-40DC-9822-ACE590E5DA32}" type="slidenum">
              <a:rPr lang="en-US" smtClean="0"/>
              <a:t>‹#›</a:t>
            </a:fld>
            <a:endParaRPr lang="en-US"/>
          </a:p>
        </p:txBody>
      </p:sp>
    </p:spTree>
    <p:extLst>
      <p:ext uri="{BB962C8B-B14F-4D97-AF65-F5344CB8AC3E}">
        <p14:creationId xmlns:p14="http://schemas.microsoft.com/office/powerpoint/2010/main" val="54456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744D-B01E-348B-6CA6-7EB9F5718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8AD86-EBD5-9AD3-F7B1-E4CFA6668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C2986-AF59-6DFD-5697-944E8CBE6BCE}"/>
              </a:ext>
            </a:extLst>
          </p:cNvPr>
          <p:cNvSpPr>
            <a:spLocks noGrp="1"/>
          </p:cNvSpPr>
          <p:nvPr>
            <p:ph type="body" idx="1"/>
          </p:nvPr>
        </p:nvSpPr>
        <p:spPr/>
        <p:txBody>
          <a:bodyPr/>
          <a:lstStyle/>
          <a:p>
            <a:r>
              <a:rPr lang="en-US"/>
              <a:t>Read aloud from the student guide </a:t>
            </a:r>
            <a:r>
              <a:rPr lang="en-US" b="1"/>
              <a:t>Read Together Hungry As Can Be</a:t>
            </a:r>
            <a:r>
              <a:rPr lang="en-US"/>
              <a:t> on Page 59 to the tune of the ABC song.</a:t>
            </a:r>
          </a:p>
        </p:txBody>
      </p:sp>
      <p:sp>
        <p:nvSpPr>
          <p:cNvPr id="4" name="Slide Number Placeholder 3">
            <a:extLst>
              <a:ext uri="{FF2B5EF4-FFF2-40B4-BE49-F238E27FC236}">
                <a16:creationId xmlns:a16="http://schemas.microsoft.com/office/drawing/2014/main" id="{47461C1B-C2D2-D68B-A51C-E62105F5AB95}"/>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51939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28627-AFD5-2746-FFD3-AA3701C24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DC7F2-DFFA-0A43-2C48-37DF2FF07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771E8-53CC-95DA-36F6-22F948929145}"/>
              </a:ext>
            </a:extLst>
          </p:cNvPr>
          <p:cNvSpPr>
            <a:spLocks noGrp="1"/>
          </p:cNvSpPr>
          <p:nvPr>
            <p:ph type="body" idx="1"/>
          </p:nvPr>
        </p:nvSpPr>
        <p:spPr/>
        <p:txBody>
          <a:bodyPr/>
          <a:lstStyle/>
          <a:p>
            <a:r>
              <a:rPr lang="en-US"/>
              <a:t>Display the 2C Spring, Summer, Fall, and Winter Bear Pictures on page 100 of the Teacher Guide or print from the MDC Teacher Portal. Put the one picture of each season in four different areas of the room.</a:t>
            </a:r>
          </a:p>
        </p:txBody>
      </p:sp>
      <p:sp>
        <p:nvSpPr>
          <p:cNvPr id="4" name="Slide Number Placeholder 3">
            <a:extLst>
              <a:ext uri="{FF2B5EF4-FFF2-40B4-BE49-F238E27FC236}">
                <a16:creationId xmlns:a16="http://schemas.microsoft.com/office/drawing/2014/main" id="{59C5B662-E392-490F-E1A3-EA290DF00C08}"/>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295510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36FCB-FC19-F407-D224-BD6FF4C84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3003E-9549-DC8F-520A-9C780E5E5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74622-5464-C2B5-0513-5A64C4C3E887}"/>
              </a:ext>
            </a:extLst>
          </p:cNvPr>
          <p:cNvSpPr>
            <a:spLocks noGrp="1"/>
          </p:cNvSpPr>
          <p:nvPr>
            <p:ph type="body" idx="1"/>
          </p:nvPr>
        </p:nvSpPr>
        <p:spPr/>
        <p:txBody>
          <a:bodyPr/>
          <a:lstStyle/>
          <a:p>
            <a:r>
              <a:rPr lang="en-US"/>
              <a:t>Students should silently ponder this question. After they silently make their choice, tell them to walk to that corner of the room. Have students discuss why they chose their answer in their group. </a:t>
            </a:r>
          </a:p>
        </p:txBody>
      </p:sp>
      <p:sp>
        <p:nvSpPr>
          <p:cNvPr id="4" name="Slide Number Placeholder 3">
            <a:extLst>
              <a:ext uri="{FF2B5EF4-FFF2-40B4-BE49-F238E27FC236}">
                <a16:creationId xmlns:a16="http://schemas.microsoft.com/office/drawing/2014/main" id="{E3917B72-70B3-AF25-2037-4824CD89B947}"/>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490973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CB91-0BD8-5962-D469-94A86C05A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60710-8E1A-A55E-E946-9071DE152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4A447-6739-2A10-F506-259AF6C75DBB}"/>
              </a:ext>
            </a:extLst>
          </p:cNvPr>
          <p:cNvSpPr>
            <a:spLocks noGrp="1"/>
          </p:cNvSpPr>
          <p:nvPr>
            <p:ph type="body" idx="1"/>
          </p:nvPr>
        </p:nvSpPr>
        <p:spPr/>
        <p:txBody>
          <a:bodyPr/>
          <a:lstStyle/>
          <a:p>
            <a:r>
              <a:rPr lang="en-US"/>
              <a:t>Tell students that they are going to use different proportions of beans or sand in sandwich bags to learn about a bear’s pattern of eating throughout the year. The bags represent how full a bear’s stomach is after eating.</a:t>
            </a:r>
          </a:p>
          <a:p>
            <a:endParaRPr lang="en-US"/>
          </a:p>
          <a:p>
            <a:r>
              <a:rPr lang="en-US"/>
              <a:t>Divide students into groups of three or four. Give each group a scale and two different sandwich bags filled with two different amounts of beans, sand, or rice. One bag should be very light (1-2 beans) or empty, and one should be very heavy (full of beans)</a:t>
            </a:r>
          </a:p>
        </p:txBody>
      </p:sp>
      <p:sp>
        <p:nvSpPr>
          <p:cNvPr id="4" name="Slide Number Placeholder 3">
            <a:extLst>
              <a:ext uri="{FF2B5EF4-FFF2-40B4-BE49-F238E27FC236}">
                <a16:creationId xmlns:a16="http://schemas.microsoft.com/office/drawing/2014/main" id="{F2CD008A-1D29-92A8-ECED-EC66144CD515}"/>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19807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19BAF-E60D-E5B7-0331-BCFCD8958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A96CE-37C1-E1EA-224B-46E5EA8BB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44DBA-CE51-334E-7B3D-B617534B9863}"/>
              </a:ext>
            </a:extLst>
          </p:cNvPr>
          <p:cNvSpPr>
            <a:spLocks noGrp="1"/>
          </p:cNvSpPr>
          <p:nvPr>
            <p:ph type="body" idx="1"/>
          </p:nvPr>
        </p:nvSpPr>
        <p:spPr/>
        <p:txBody>
          <a:bodyPr/>
          <a:lstStyle/>
          <a:p>
            <a:r>
              <a:rPr lang="en-US"/>
              <a:t>Tell students that they are going to use different proportions of beans or sand in sandwich bags to learn about a bear’s pattern of eating throughout the year. The bags represent how full a bear’s stomach is after eating.</a:t>
            </a:r>
          </a:p>
          <a:p>
            <a:endParaRPr lang="en-US"/>
          </a:p>
          <a:p>
            <a:r>
              <a:rPr lang="en-US"/>
              <a:t>Divide students into groups of three or four. Give each group a scale and two different sandwich bags filled with two different amounts of beans, sand, or rice. One bag should be very light (1-2 beans) or empty, and one should be very heavy (full of beans) Have the students weigh each sandwich bag. Students can also use a balance scale to compare the bags. Help students read the numbers on the scale or determine which has more. </a:t>
            </a:r>
          </a:p>
        </p:txBody>
      </p:sp>
      <p:sp>
        <p:nvSpPr>
          <p:cNvPr id="4" name="Slide Number Placeholder 3">
            <a:extLst>
              <a:ext uri="{FF2B5EF4-FFF2-40B4-BE49-F238E27FC236}">
                <a16:creationId xmlns:a16="http://schemas.microsoft.com/office/drawing/2014/main" id="{2347C59B-5791-5421-9AA2-9CC6E94FF4B4}"/>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2876779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6630B-FCAF-FFB4-1FBC-78750638D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BDB53-5C55-D338-5552-8378678B4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A60DD-EDC3-4BB5-FF24-F84F7F5947CB}"/>
              </a:ext>
            </a:extLst>
          </p:cNvPr>
          <p:cNvSpPr>
            <a:spLocks noGrp="1"/>
          </p:cNvSpPr>
          <p:nvPr>
            <p:ph type="body" idx="1"/>
          </p:nvPr>
        </p:nvSpPr>
        <p:spPr/>
        <p:txBody>
          <a:bodyPr/>
          <a:lstStyle/>
          <a:p>
            <a:r>
              <a:rPr lang="en-US"/>
              <a:t>Discuss with students that the sandwich bags act as a model to represent the quantities of foods that bears eat through the seasons. </a:t>
            </a:r>
          </a:p>
        </p:txBody>
      </p:sp>
      <p:sp>
        <p:nvSpPr>
          <p:cNvPr id="4" name="Slide Number Placeholder 3">
            <a:extLst>
              <a:ext uri="{FF2B5EF4-FFF2-40B4-BE49-F238E27FC236}">
                <a16:creationId xmlns:a16="http://schemas.microsoft.com/office/drawing/2014/main" id="{96E5AB21-E91C-2FEE-1DC9-8A5407D43F8A}"/>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5332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5320-DCB3-32B9-3C04-21BBEC7FE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8234E-234F-F035-A1BD-A35EC2D08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1DB05-642F-6E1F-9FFF-84F1BE046875}"/>
              </a:ext>
            </a:extLst>
          </p:cNvPr>
          <p:cNvSpPr>
            <a:spLocks noGrp="1"/>
          </p:cNvSpPr>
          <p:nvPr>
            <p:ph type="body" idx="1"/>
          </p:nvPr>
        </p:nvSpPr>
        <p:spPr/>
        <p:txBody>
          <a:bodyPr/>
          <a:lstStyle/>
          <a:p>
            <a:r>
              <a:rPr lang="en-US"/>
              <a:t>Make a prediction about which bag represents the amount of food a bear eats in the spring, summer, fall, and winter.  Place the bags onto 2C Guess the Season Board, page 101 in the Teacher Guide to show their predictions of when they think the bear would eat the most and the least. </a:t>
            </a:r>
          </a:p>
        </p:txBody>
      </p:sp>
      <p:sp>
        <p:nvSpPr>
          <p:cNvPr id="4" name="Slide Number Placeholder 3">
            <a:extLst>
              <a:ext uri="{FF2B5EF4-FFF2-40B4-BE49-F238E27FC236}">
                <a16:creationId xmlns:a16="http://schemas.microsoft.com/office/drawing/2014/main" id="{31822546-D669-922B-85D1-135A601A8325}"/>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66296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51AC8-5E9D-5EB5-7402-3B4EB3B0C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DFF49-2C93-F02E-8029-19B1AC547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E8A99-0837-E254-DC54-6E86B334F9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FFCC3E-CB91-3A33-A13A-2260A4996E95}"/>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933377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C6552-36C1-4067-E12F-042FEEC7A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49275-10BE-DD72-ECCD-0CF3BC775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B5812-79E2-D45E-990B-808A662BD55F}"/>
              </a:ext>
            </a:extLst>
          </p:cNvPr>
          <p:cNvSpPr>
            <a:spLocks noGrp="1"/>
          </p:cNvSpPr>
          <p:nvPr>
            <p:ph type="body" idx="1"/>
          </p:nvPr>
        </p:nvSpPr>
        <p:spPr/>
        <p:txBody>
          <a:bodyPr/>
          <a:lstStyle/>
          <a:p>
            <a:r>
              <a:rPr lang="en-US"/>
              <a:t>Bears generally do not eat during the winter, so the bag would be empty. Discuss how the real quantities of food that bears eat are much larger than sandwich bags. Scientists compare the weight of things to learn more. </a:t>
            </a:r>
          </a:p>
        </p:txBody>
      </p:sp>
      <p:sp>
        <p:nvSpPr>
          <p:cNvPr id="4" name="Slide Number Placeholder 3">
            <a:extLst>
              <a:ext uri="{FF2B5EF4-FFF2-40B4-BE49-F238E27FC236}">
                <a16:creationId xmlns:a16="http://schemas.microsoft.com/office/drawing/2014/main" id="{1E14E6F5-E705-B68F-562D-D5DF5E97572D}"/>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821724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871A-0932-2041-BFA4-85F5835A9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DB68D-3DBD-3E7E-AF6D-FB8F34F84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E23E3-3155-CD57-DD99-DFC33FDD71C2}"/>
              </a:ext>
            </a:extLst>
          </p:cNvPr>
          <p:cNvSpPr>
            <a:spLocks noGrp="1"/>
          </p:cNvSpPr>
          <p:nvPr>
            <p:ph type="body" idx="1"/>
          </p:nvPr>
        </p:nvSpPr>
        <p:spPr/>
        <p:txBody>
          <a:bodyPr/>
          <a:lstStyle/>
          <a:p>
            <a:r>
              <a:rPr lang="en-US"/>
              <a:t>Tell them that bears eat most in the fall and least in the winter because bears are hibernating.</a:t>
            </a:r>
          </a:p>
        </p:txBody>
      </p:sp>
      <p:sp>
        <p:nvSpPr>
          <p:cNvPr id="4" name="Slide Number Placeholder 3">
            <a:extLst>
              <a:ext uri="{FF2B5EF4-FFF2-40B4-BE49-F238E27FC236}">
                <a16:creationId xmlns:a16="http://schemas.microsoft.com/office/drawing/2014/main" id="{A0DA2227-6CA6-A4AD-040B-4ED80EB5319E}"/>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28150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9A0E3-425B-A79E-0BB2-C5AB3AD3C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E24BD-883E-D494-8261-99B31CD85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6FABC-9CF9-D8CD-7DC8-6A54C83D9B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8B97DE-BD1D-396C-B2E8-BDB877A9008A}"/>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359088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C054-7204-AFBF-CBE0-E671F26EB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C0E9E-D011-043D-02AF-505D327F4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02C9F-A9DB-F61C-47CF-B00DFEC03B4F}"/>
              </a:ext>
            </a:extLst>
          </p:cNvPr>
          <p:cNvSpPr>
            <a:spLocks noGrp="1"/>
          </p:cNvSpPr>
          <p:nvPr>
            <p:ph type="body" idx="1"/>
          </p:nvPr>
        </p:nvSpPr>
        <p:spPr/>
        <p:txBody>
          <a:bodyPr/>
          <a:lstStyle/>
          <a:p>
            <a:r>
              <a:rPr lang="en-US"/>
              <a:t>Many plants and their parts including: acorns, persimmons, hazelnuts. </a:t>
            </a:r>
          </a:p>
        </p:txBody>
      </p:sp>
      <p:sp>
        <p:nvSpPr>
          <p:cNvPr id="4" name="Slide Number Placeholder 3">
            <a:extLst>
              <a:ext uri="{FF2B5EF4-FFF2-40B4-BE49-F238E27FC236}">
                <a16:creationId xmlns:a16="http://schemas.microsoft.com/office/drawing/2014/main" id="{3E9AD465-44D3-6AF9-C49B-E646A7A9498C}"/>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9585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C9C61-5696-1617-8846-A4BEC2498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566B3-1298-2490-B006-BCC4E542E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91BF8-6C7C-F51F-60D0-D42D899868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9812F5-86E3-1E47-03C2-8F06FCC00621}"/>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243517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3CE5-E773-15A7-F284-5A24E5927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B7889-EE21-2CAE-C7B3-EBB6F9851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3B58C-89B9-A109-34EF-9781392BC9A0}"/>
              </a:ext>
            </a:extLst>
          </p:cNvPr>
          <p:cNvSpPr>
            <a:spLocks noGrp="1"/>
          </p:cNvSpPr>
          <p:nvPr>
            <p:ph type="body" idx="1"/>
          </p:nvPr>
        </p:nvSpPr>
        <p:spPr/>
        <p:txBody>
          <a:bodyPr/>
          <a:lstStyle/>
          <a:p>
            <a:r>
              <a:rPr lang="en-US"/>
              <a:t>Discuss cause and effect. Bears eat the most in the fall because of the food that is available. </a:t>
            </a:r>
          </a:p>
        </p:txBody>
      </p:sp>
      <p:sp>
        <p:nvSpPr>
          <p:cNvPr id="4" name="Slide Number Placeholder 3">
            <a:extLst>
              <a:ext uri="{FF2B5EF4-FFF2-40B4-BE49-F238E27FC236}">
                <a16:creationId xmlns:a16="http://schemas.microsoft.com/office/drawing/2014/main" id="{B77236D7-B7FF-9DA3-160D-07620D79039D}"/>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558476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69FBF-F391-9EB7-4D28-56E2E0DE7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08D86-B99E-337E-F334-63DE36744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79FAB-DD25-DA46-56EC-0B341C05EFF7}"/>
              </a:ext>
            </a:extLst>
          </p:cNvPr>
          <p:cNvSpPr>
            <a:spLocks noGrp="1"/>
          </p:cNvSpPr>
          <p:nvPr>
            <p:ph type="body" idx="1"/>
          </p:nvPr>
        </p:nvSpPr>
        <p:spPr/>
        <p:txBody>
          <a:bodyPr/>
          <a:lstStyle/>
          <a:p>
            <a:r>
              <a:rPr lang="en-US"/>
              <a:t>The food a bear eats is what gives it energy. Bears gain a lot of weight in the fall to prepare for their long winter’s sleep, so they eat the most in the fall. Increasing how much food they eat helps bears prepare for winter. </a:t>
            </a:r>
          </a:p>
        </p:txBody>
      </p:sp>
      <p:sp>
        <p:nvSpPr>
          <p:cNvPr id="4" name="Slide Number Placeholder 3">
            <a:extLst>
              <a:ext uri="{FF2B5EF4-FFF2-40B4-BE49-F238E27FC236}">
                <a16:creationId xmlns:a16="http://schemas.microsoft.com/office/drawing/2014/main" id="{6CC1E57B-F1B1-BE71-417F-C3EB8B497C70}"/>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865692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F4C16-EC22-642E-424F-AC5C66060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21644-0791-DC56-F6E5-030279CCF3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7C5C2-C6F4-C727-81DE-B8418DCD3B20}"/>
              </a:ext>
            </a:extLst>
          </p:cNvPr>
          <p:cNvSpPr>
            <a:spLocks noGrp="1"/>
          </p:cNvSpPr>
          <p:nvPr>
            <p:ph type="body" idx="1"/>
          </p:nvPr>
        </p:nvSpPr>
        <p:spPr/>
        <p:txBody>
          <a:bodyPr/>
          <a:lstStyle/>
          <a:p>
            <a:r>
              <a:rPr lang="en-US"/>
              <a:t>Much of the energy from this food is stored as layers of fat. During winter, bears still breathe and their bodies are still working even though they may be sleeping or if they need to move for any reason. These extra fat layers also help the bear to stay warm. </a:t>
            </a:r>
          </a:p>
        </p:txBody>
      </p:sp>
      <p:sp>
        <p:nvSpPr>
          <p:cNvPr id="4" name="Slide Number Placeholder 3">
            <a:extLst>
              <a:ext uri="{FF2B5EF4-FFF2-40B4-BE49-F238E27FC236}">
                <a16:creationId xmlns:a16="http://schemas.microsoft.com/office/drawing/2014/main" id="{6C34B69A-8E03-5655-62DD-A42964B659E2}"/>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358710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2E761-8442-0892-04F7-12FE545DC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37F54-3305-09AA-A841-3D0A52015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A2AA9-01C2-820F-57B1-AED1DDEFA84E}"/>
              </a:ext>
            </a:extLst>
          </p:cNvPr>
          <p:cNvSpPr>
            <a:spLocks noGrp="1"/>
          </p:cNvSpPr>
          <p:nvPr>
            <p:ph type="body" idx="1"/>
          </p:nvPr>
        </p:nvSpPr>
        <p:spPr/>
        <p:txBody>
          <a:bodyPr/>
          <a:lstStyle/>
          <a:p>
            <a:r>
              <a:rPr lang="en-US"/>
              <a:t>It is these extra fat layers of energy that help the bear survive through the winter months. </a:t>
            </a:r>
          </a:p>
        </p:txBody>
      </p:sp>
      <p:sp>
        <p:nvSpPr>
          <p:cNvPr id="4" name="Slide Number Placeholder 3">
            <a:extLst>
              <a:ext uri="{FF2B5EF4-FFF2-40B4-BE49-F238E27FC236}">
                <a16:creationId xmlns:a16="http://schemas.microsoft.com/office/drawing/2014/main" id="{58278B9B-5369-7B03-F733-E58D213FDD17}"/>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444617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24471-CEB4-5E8A-15A1-AB93D39FA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106A3-9123-A692-5113-55496A32A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7AFC4-32B4-63AE-5019-9BE699C3F1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CDF53C-BD32-2C0E-2638-EDBB8BE9CED1}"/>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413248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FE7C5-AD3B-1F31-B12C-4418E17A2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9A26F-DB98-9240-623D-7D06EF3C3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38E4F-308A-1F96-2A8F-D60B725C31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F568CE-36D8-6F34-044F-4AFBED68C066}"/>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1005137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3B4C5-6232-5F22-116F-0CD229C96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772E5-7F9A-5B1C-0B8C-B61B13A76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37F53-0063-F5B7-4785-74922AAA81E7}"/>
              </a:ext>
            </a:extLst>
          </p:cNvPr>
          <p:cNvSpPr>
            <a:spLocks noGrp="1"/>
          </p:cNvSpPr>
          <p:nvPr>
            <p:ph type="body" idx="1"/>
          </p:nvPr>
        </p:nvSpPr>
        <p:spPr/>
        <p:txBody>
          <a:bodyPr/>
          <a:lstStyle/>
          <a:p>
            <a:r>
              <a:rPr lang="en-US"/>
              <a:t>Remember a pattern is something that repeats, we talked about this when we measured the weather. </a:t>
            </a:r>
          </a:p>
        </p:txBody>
      </p:sp>
      <p:sp>
        <p:nvSpPr>
          <p:cNvPr id="4" name="Slide Number Placeholder 3">
            <a:extLst>
              <a:ext uri="{FF2B5EF4-FFF2-40B4-BE49-F238E27FC236}">
                <a16:creationId xmlns:a16="http://schemas.microsoft.com/office/drawing/2014/main" id="{52F70F6C-352F-7322-AF3F-B16FDEE959E8}"/>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912259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1935-5596-886F-F570-3FA77AFAE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6294A-9874-8F90-7DA1-5503FAD6A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A757D-471B-59CD-2FFC-C8BE3C6DC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E02BE4-18F2-02A5-3BBD-5A1602412858}"/>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747353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81C4-455D-9AAB-F1B1-3EF9251AB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EF6F2-3839-4BEE-EB08-B52E87C6F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D640D-ABC3-E5C6-130C-FC9D4BF5832D}"/>
              </a:ext>
            </a:extLst>
          </p:cNvPr>
          <p:cNvSpPr>
            <a:spLocks noGrp="1"/>
          </p:cNvSpPr>
          <p:nvPr>
            <p:ph type="body" idx="1"/>
          </p:nvPr>
        </p:nvSpPr>
        <p:spPr/>
        <p:txBody>
          <a:bodyPr/>
          <a:lstStyle/>
          <a:p>
            <a:r>
              <a:rPr lang="en-US" b="0"/>
              <a:t>Reread the Curious Cares of Bears by Douglas Florian</a:t>
            </a:r>
            <a:r>
              <a:rPr lang="en-US"/>
              <a:t>. Reference the activity of winter denning at the end of The Curious Cares of Bears. Tell students to pretend that it is winter, and they are very cold.</a:t>
            </a:r>
          </a:p>
          <a:p>
            <a:endParaRPr lang="en-US" b="0"/>
          </a:p>
        </p:txBody>
      </p:sp>
      <p:sp>
        <p:nvSpPr>
          <p:cNvPr id="4" name="Slide Number Placeholder 3">
            <a:extLst>
              <a:ext uri="{FF2B5EF4-FFF2-40B4-BE49-F238E27FC236}">
                <a16:creationId xmlns:a16="http://schemas.microsoft.com/office/drawing/2014/main" id="{A6AF0745-E00B-A806-72CA-A5696C725682}"/>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4002889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7231C-8C5E-0138-E42A-292C35DF2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2CDDC-BAD9-4814-6534-D83A573B0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DF0F3-3750-F0F7-6491-779B51DE7B05}"/>
              </a:ext>
            </a:extLst>
          </p:cNvPr>
          <p:cNvSpPr>
            <a:spLocks noGrp="1"/>
          </p:cNvSpPr>
          <p:nvPr>
            <p:ph type="body" idx="1"/>
          </p:nvPr>
        </p:nvSpPr>
        <p:spPr/>
        <p:txBody>
          <a:bodyPr/>
          <a:lstStyle/>
          <a:p>
            <a:r>
              <a:rPr lang="en-US"/>
              <a:t>Show students a stack of blankets. Ask students what would happen if we put one blanket on them, then two, then three, and so on. Ask for some volunteers to try it. Ask students how this is like the fat layers that bears gain in fall during when they are overeating.</a:t>
            </a:r>
          </a:p>
        </p:txBody>
      </p:sp>
      <p:sp>
        <p:nvSpPr>
          <p:cNvPr id="4" name="Slide Number Placeholder 3">
            <a:extLst>
              <a:ext uri="{FF2B5EF4-FFF2-40B4-BE49-F238E27FC236}">
                <a16:creationId xmlns:a16="http://schemas.microsoft.com/office/drawing/2014/main" id="{F9A48D4E-C059-BAF4-D6AE-E6BECADAC7E8}"/>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2839510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39A8-4F93-6689-95C0-A0FBEA516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74142-C392-43A0-E521-D90802DA2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EA7C7-118F-4E1E-4B7F-D4737E5CFEBF}"/>
              </a:ext>
            </a:extLst>
          </p:cNvPr>
          <p:cNvSpPr>
            <a:spLocks noGrp="1"/>
          </p:cNvSpPr>
          <p:nvPr>
            <p:ph type="body" idx="1"/>
          </p:nvPr>
        </p:nvSpPr>
        <p:spPr/>
        <p:txBody>
          <a:bodyPr/>
          <a:lstStyle/>
          <a:p>
            <a:r>
              <a:rPr lang="en-US"/>
              <a:t>Tell students that bears also get a thicker coat of fur in the winter to keep them warm. Pass around a sample of fur.</a:t>
            </a:r>
          </a:p>
          <a:p>
            <a:endParaRPr lang="en-US"/>
          </a:p>
          <a:p>
            <a:r>
              <a:rPr lang="en-US"/>
              <a:t>Teacher Note: If you do not have a swatch of black bear fur to pass around, contact your local MDC conservation educator to reserve an available bear pelt. </a:t>
            </a:r>
          </a:p>
          <a:p>
            <a:endParaRPr lang="en-US"/>
          </a:p>
          <a:p>
            <a:r>
              <a:rPr lang="en-US"/>
              <a:t>Have students compare how the bear’s fur keeps it warm to how blankets keep people warm. Turn and talk to your elbow partner. </a:t>
            </a:r>
          </a:p>
        </p:txBody>
      </p:sp>
      <p:sp>
        <p:nvSpPr>
          <p:cNvPr id="4" name="Slide Number Placeholder 3">
            <a:extLst>
              <a:ext uri="{FF2B5EF4-FFF2-40B4-BE49-F238E27FC236}">
                <a16:creationId xmlns:a16="http://schemas.microsoft.com/office/drawing/2014/main" id="{EB77AB5D-5747-790A-2989-5B22DCEFD5AB}"/>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108063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7AE4F-8346-26BB-C74B-569FF2C3C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883EE-223C-0FCE-B470-4FC9D09BE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5CDC3-DFA4-603C-6DDB-D0B9EAB7AF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25CA74-FC24-D197-D0DB-A0F95D3457DD}"/>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2757625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5995-37E3-EB3C-1BFB-90B2BD143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B22D7-09D9-EB3A-9486-A824815C4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D7C27-F9C2-E1D8-09D2-0E35F1D1A7E5}"/>
              </a:ext>
            </a:extLst>
          </p:cNvPr>
          <p:cNvSpPr>
            <a:spLocks noGrp="1"/>
          </p:cNvSpPr>
          <p:nvPr>
            <p:ph type="body" idx="1"/>
          </p:nvPr>
        </p:nvSpPr>
        <p:spPr/>
        <p:txBody>
          <a:bodyPr/>
          <a:lstStyle/>
          <a:p>
            <a:r>
              <a:rPr lang="en-US"/>
              <a:t>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DE47705C-835E-3276-32EC-6B509A76143E}"/>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2722630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3A186-A03B-F72C-4AF4-D5F3E595E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ECAD1-641B-B1EB-02F3-3015037A6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CD05C-DADC-75E1-931E-E893D78A2F97}"/>
              </a:ext>
            </a:extLst>
          </p:cNvPr>
          <p:cNvSpPr>
            <a:spLocks noGrp="1"/>
          </p:cNvSpPr>
          <p:nvPr>
            <p:ph type="body" idx="1"/>
          </p:nvPr>
        </p:nvSpPr>
        <p:spPr/>
        <p:txBody>
          <a:bodyPr/>
          <a:lstStyle/>
          <a:p>
            <a:r>
              <a:rPr lang="en-US"/>
              <a:t>This is what is available to the bears to eat and gain a lot of weight.</a:t>
            </a:r>
          </a:p>
        </p:txBody>
      </p:sp>
      <p:sp>
        <p:nvSpPr>
          <p:cNvPr id="4" name="Slide Number Placeholder 3">
            <a:extLst>
              <a:ext uri="{FF2B5EF4-FFF2-40B4-BE49-F238E27FC236}">
                <a16:creationId xmlns:a16="http://schemas.microsoft.com/office/drawing/2014/main" id="{76CA9F0B-5F7C-E667-36FA-B195E78EF41D}"/>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2618996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7BB4-A129-3937-A856-9FF9677A6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41129-AE1B-3FBF-2BC2-B15B419DF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9BBCA-D91E-8CE9-703F-43479BF2A350}"/>
              </a:ext>
            </a:extLst>
          </p:cNvPr>
          <p:cNvSpPr>
            <a:spLocks noGrp="1"/>
          </p:cNvSpPr>
          <p:nvPr>
            <p:ph type="body" idx="1"/>
          </p:nvPr>
        </p:nvSpPr>
        <p:spPr/>
        <p:txBody>
          <a:bodyPr/>
          <a:lstStyle/>
          <a:p>
            <a:r>
              <a:rPr lang="en-US"/>
              <a:t>This helps them survive through the cold months by giving them energy.</a:t>
            </a:r>
          </a:p>
        </p:txBody>
      </p:sp>
      <p:sp>
        <p:nvSpPr>
          <p:cNvPr id="4" name="Slide Number Placeholder 3">
            <a:extLst>
              <a:ext uri="{FF2B5EF4-FFF2-40B4-BE49-F238E27FC236}">
                <a16:creationId xmlns:a16="http://schemas.microsoft.com/office/drawing/2014/main" id="{BB025A81-3BA9-8B47-6924-AF5F042074BD}"/>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2172834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53AA7-800C-B6D9-85A6-3421674A0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CC5BB-5C6A-BC27-525F-FCAC1CCE3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81279-537B-79DA-ABB6-E63FC5E8B3A8}"/>
              </a:ext>
            </a:extLst>
          </p:cNvPr>
          <p:cNvSpPr>
            <a:spLocks noGrp="1"/>
          </p:cNvSpPr>
          <p:nvPr>
            <p:ph type="body" idx="1"/>
          </p:nvPr>
        </p:nvSpPr>
        <p:spPr/>
        <p:txBody>
          <a:bodyPr/>
          <a:lstStyle/>
          <a:p>
            <a:r>
              <a:rPr lang="en-US"/>
              <a:t>Have students draw the activity of bears eating in the fall in their student guide </a:t>
            </a:r>
            <a:r>
              <a:rPr lang="en-US" b="1"/>
              <a:t>Draw It! Storing Up </a:t>
            </a:r>
            <a:r>
              <a:rPr lang="en-US"/>
              <a:t>on Page 60.</a:t>
            </a:r>
          </a:p>
        </p:txBody>
      </p:sp>
      <p:sp>
        <p:nvSpPr>
          <p:cNvPr id="4" name="Slide Number Placeholder 3">
            <a:extLst>
              <a:ext uri="{FF2B5EF4-FFF2-40B4-BE49-F238E27FC236}">
                <a16:creationId xmlns:a16="http://schemas.microsoft.com/office/drawing/2014/main" id="{B36E605D-4D58-D4E8-E42A-863354FF7939}"/>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933323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68622-82C5-5788-777A-ACF2DE894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B6442-F1E6-D871-C3ED-DCAAC6071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57735-EAFB-65DD-F62A-F09BC54CE27C}"/>
              </a:ext>
            </a:extLst>
          </p:cNvPr>
          <p:cNvSpPr>
            <a:spLocks noGrp="1"/>
          </p:cNvSpPr>
          <p:nvPr>
            <p:ph type="body" idx="1"/>
          </p:nvPr>
        </p:nvSpPr>
        <p:spPr/>
        <p:txBody>
          <a:bodyPr/>
          <a:lstStyle/>
          <a:p>
            <a:r>
              <a:rPr lang="en-US"/>
              <a:t>Tell them that there is a cause-and-effect relationship between things in nature. Think back to the last lesson, Losing Daylight, and open their student guide to 2B Draw It! My Growing Seedlings on Page 57.</a:t>
            </a:r>
          </a:p>
          <a:p>
            <a:endParaRPr lang="en-US"/>
          </a:p>
          <a:p>
            <a:r>
              <a:rPr lang="en-US"/>
              <a:t>What was needed to help the acorns grow? (Water and sunlight).</a:t>
            </a:r>
          </a:p>
        </p:txBody>
      </p:sp>
      <p:sp>
        <p:nvSpPr>
          <p:cNvPr id="4" name="Slide Number Placeholder 3">
            <a:extLst>
              <a:ext uri="{FF2B5EF4-FFF2-40B4-BE49-F238E27FC236}">
                <a16:creationId xmlns:a16="http://schemas.microsoft.com/office/drawing/2014/main" id="{3165D2B4-8137-D53E-AC86-04653DB4E2C5}"/>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1533238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7038-E4C8-BE69-BD63-7F4AC8289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CDB12-54E7-776F-80DB-7D184F006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4BFD1-6255-F7DE-1DE0-48263502245D}"/>
              </a:ext>
            </a:extLst>
          </p:cNvPr>
          <p:cNvSpPr>
            <a:spLocks noGrp="1"/>
          </p:cNvSpPr>
          <p:nvPr>
            <p:ph type="body" idx="1"/>
          </p:nvPr>
        </p:nvSpPr>
        <p:spPr/>
        <p:txBody>
          <a:bodyPr/>
          <a:lstStyle/>
          <a:p>
            <a:r>
              <a:rPr lang="en-US"/>
              <a:t>Open your student guide to Science Notebook What Happens Next? on Page 61.</a:t>
            </a:r>
          </a:p>
          <a:p>
            <a:endParaRPr lang="en-US"/>
          </a:p>
          <a:p>
            <a:r>
              <a:rPr lang="en-US"/>
              <a:t>What do you think should come first, next, and then last?</a:t>
            </a:r>
          </a:p>
        </p:txBody>
      </p:sp>
      <p:sp>
        <p:nvSpPr>
          <p:cNvPr id="4" name="Slide Number Placeholder 3">
            <a:extLst>
              <a:ext uri="{FF2B5EF4-FFF2-40B4-BE49-F238E27FC236}">
                <a16:creationId xmlns:a16="http://schemas.microsoft.com/office/drawing/2014/main" id="{49921E8F-05C4-A9ED-08A9-23C7975D8209}"/>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329791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D68A-D1E1-B390-1281-9B8C89E0A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91F5F-29EC-712E-9A2F-13661F285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E49D3-AA9A-3E57-D2B6-148EB903E6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9EF982-672F-2595-9D71-0A948D169698}"/>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08134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965A9-DD3E-3208-9631-405290ADB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A82F4-DB22-954E-1F0F-182922BD1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42B60-D093-5625-EDE1-7D7FFCD900E4}"/>
              </a:ext>
            </a:extLst>
          </p:cNvPr>
          <p:cNvSpPr>
            <a:spLocks noGrp="1"/>
          </p:cNvSpPr>
          <p:nvPr>
            <p:ph type="body" idx="1"/>
          </p:nvPr>
        </p:nvSpPr>
        <p:spPr/>
        <p:txBody>
          <a:bodyPr/>
          <a:lstStyle/>
          <a:p>
            <a:r>
              <a:rPr lang="en-US"/>
              <a:t>What do you think should come first, next, and then last? </a:t>
            </a:r>
          </a:p>
          <a:p>
            <a:endParaRPr lang="en-US"/>
          </a:p>
          <a:p>
            <a:r>
              <a:rPr lang="en-US"/>
              <a:t>Draw it in on the chart. Let’s discuss your answers. (Order: sunlight and water, oak tree and acorn, and a bear eating</a:t>
            </a:r>
          </a:p>
          <a:p>
            <a:endParaRPr lang="en-US"/>
          </a:p>
          <a:p>
            <a:r>
              <a:rPr lang="en-US"/>
              <a:t>The first box is the cause, which is the amount of sunlight and water available during the fall. The next box is the effect, which determines the amount of food available based on the amount of sunlight and water. The last box is the effect that determines how much food the bears will eat, based on the food that is available, which is based on the amount of sunlight and water.</a:t>
            </a:r>
          </a:p>
        </p:txBody>
      </p:sp>
      <p:sp>
        <p:nvSpPr>
          <p:cNvPr id="4" name="Slide Number Placeholder 3">
            <a:extLst>
              <a:ext uri="{FF2B5EF4-FFF2-40B4-BE49-F238E27FC236}">
                <a16:creationId xmlns:a16="http://schemas.microsoft.com/office/drawing/2014/main" id="{DC7EA7E4-E418-ECE1-D3C9-F861F68B1182}"/>
              </a:ext>
            </a:extLst>
          </p:cNvPr>
          <p:cNvSpPr>
            <a:spLocks noGrp="1"/>
          </p:cNvSpPr>
          <p:nvPr>
            <p:ph type="sldNum" sz="quarter" idx="5"/>
          </p:nvPr>
        </p:nvSpPr>
        <p:spPr/>
        <p:txBody>
          <a:bodyPr/>
          <a:lstStyle/>
          <a:p>
            <a:fld id="{F7C19E1B-9841-4947-956E-4E7489943B16}" type="slidenum">
              <a:rPr lang="en-US" smtClean="0"/>
              <a:t>41</a:t>
            </a:fld>
            <a:endParaRPr lang="en-US"/>
          </a:p>
        </p:txBody>
      </p:sp>
    </p:spTree>
    <p:extLst>
      <p:ext uri="{BB962C8B-B14F-4D97-AF65-F5344CB8AC3E}">
        <p14:creationId xmlns:p14="http://schemas.microsoft.com/office/powerpoint/2010/main" val="3524401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59C0-72C1-F171-BF61-AFCF1B2E5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77B99-B2FC-A941-94FA-257685842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8C38F-8F3A-2F94-9E2D-8EBC0A5AE2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0C83A8-A081-4D6F-3621-0905717C5A17}"/>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91325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0A3F4-1C90-6512-EB61-D49AC1E7C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EC22A-74A7-7F8A-A831-5C3AEB812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A6577-9422-D317-7FFA-07801B1CBA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E3CD0B-766B-0141-A8AF-30B983B5B9FB}"/>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02143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E0454-CDCC-694F-2594-C45B0384C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4FDCA-B140-B5E1-F289-00A081CF4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59D59-3096-7BE8-E539-E2B82F590E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69D6FE-5158-9376-B938-339438717E56}"/>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595773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8743-D109-F10A-9E99-BCAED4723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BE6A4-DD50-C195-ED72-8760B265B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2DCB6-287C-DE84-9C85-C4B950BF9B7F}"/>
              </a:ext>
            </a:extLst>
          </p:cNvPr>
          <p:cNvSpPr>
            <a:spLocks noGrp="1"/>
          </p:cNvSpPr>
          <p:nvPr>
            <p:ph type="body" idx="1"/>
          </p:nvPr>
        </p:nvSpPr>
        <p:spPr/>
        <p:txBody>
          <a:bodyPr/>
          <a:lstStyle/>
          <a:p>
            <a:r>
              <a:rPr lang="en-US"/>
              <a:t>Show the video Bear Cubs – Ask MDC. </a:t>
            </a:r>
          </a:p>
        </p:txBody>
      </p:sp>
      <p:sp>
        <p:nvSpPr>
          <p:cNvPr id="4" name="Slide Number Placeholder 3">
            <a:extLst>
              <a:ext uri="{FF2B5EF4-FFF2-40B4-BE49-F238E27FC236}">
                <a16:creationId xmlns:a16="http://schemas.microsoft.com/office/drawing/2014/main" id="{27BD5BD5-0255-C942-2A14-49193C5233F0}"/>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37933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A3F4-708E-1B7B-8D3D-512C5DF5B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E38E9-EB9B-3D87-FDE7-F97084E3F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1D2A3-F37D-9747-DE6A-37F247676424}"/>
              </a:ext>
            </a:extLst>
          </p:cNvPr>
          <p:cNvSpPr>
            <a:spLocks noGrp="1"/>
          </p:cNvSpPr>
          <p:nvPr>
            <p:ph type="body" idx="1"/>
          </p:nvPr>
        </p:nvSpPr>
        <p:spPr/>
        <p:txBody>
          <a:bodyPr/>
          <a:lstStyle/>
          <a:p>
            <a:r>
              <a:rPr lang="en-US"/>
              <a:t>Bears like all kinds of foods from plants to small animals. However, the don’t eat the same amount of food all year long. </a:t>
            </a:r>
          </a:p>
        </p:txBody>
      </p:sp>
      <p:sp>
        <p:nvSpPr>
          <p:cNvPr id="4" name="Slide Number Placeholder 3">
            <a:extLst>
              <a:ext uri="{FF2B5EF4-FFF2-40B4-BE49-F238E27FC236}">
                <a16:creationId xmlns:a16="http://schemas.microsoft.com/office/drawing/2014/main" id="{C658F0AE-4AB4-27A5-B18A-05623F68EEBB}"/>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73132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8F27-3396-AE09-FE2C-D1EE068BEA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691A17-E77E-5A98-2615-057DA4FF9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00A44-0998-5D6E-DC53-A59F50F86820}"/>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5" name="Footer Placeholder 4">
            <a:extLst>
              <a:ext uri="{FF2B5EF4-FFF2-40B4-BE49-F238E27FC236}">
                <a16:creationId xmlns:a16="http://schemas.microsoft.com/office/drawing/2014/main" id="{B47FBCB8-AFCC-7ECB-28A6-15F88BB23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A6914-2C42-04D1-4F9F-6B58A078E50D}"/>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1458618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37F-94D4-7E53-D080-D97C3A3827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25E0A1-FA01-1BCD-DFFB-A0CB4FEB1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9F5D3-B8B9-069E-528D-589747D4963F}"/>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5" name="Footer Placeholder 4">
            <a:extLst>
              <a:ext uri="{FF2B5EF4-FFF2-40B4-BE49-F238E27FC236}">
                <a16:creationId xmlns:a16="http://schemas.microsoft.com/office/drawing/2014/main" id="{F96BD79F-3A4A-F50B-C387-966CD0414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42C2-7DCA-3E64-728E-5099A52FBC72}"/>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266015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4A9FD-71CA-512A-2311-97C0FD8B85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FB672A-A193-4289-D446-CABE55CDB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A78E6-1993-14BC-794C-096FB411FA13}"/>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5" name="Footer Placeholder 4">
            <a:extLst>
              <a:ext uri="{FF2B5EF4-FFF2-40B4-BE49-F238E27FC236}">
                <a16:creationId xmlns:a16="http://schemas.microsoft.com/office/drawing/2014/main" id="{2DEB49A6-DC90-8540-7BDF-FC9024528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0E9B2-D3AF-CB34-0506-E7E0FC9C23EE}"/>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126688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0508-F2C8-FA5A-31F0-4F88F6625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529C5-E292-0839-A3B9-1ECA6FD3C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422C9-89CD-1248-4BDA-B9DEF438A95B}"/>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5" name="Footer Placeholder 4">
            <a:extLst>
              <a:ext uri="{FF2B5EF4-FFF2-40B4-BE49-F238E27FC236}">
                <a16:creationId xmlns:a16="http://schemas.microsoft.com/office/drawing/2014/main" id="{52F4BB5A-3E66-BF73-E3C6-2DB537256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34E68-B728-EA2F-EE10-9C14668A270B}"/>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122506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7B92-906F-3B94-EFC0-52BD1EF0E5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AA9C3C-F0D3-30D5-D1FE-61FCEC798F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9A50BC-FFED-F5AC-EF2B-93D80A9C5E9D}"/>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5" name="Footer Placeholder 4">
            <a:extLst>
              <a:ext uri="{FF2B5EF4-FFF2-40B4-BE49-F238E27FC236}">
                <a16:creationId xmlns:a16="http://schemas.microsoft.com/office/drawing/2014/main" id="{50E82641-6D21-BD66-8EEE-2D2BD87D1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0EB3A-ADB9-8E3A-1B46-556D787BF6C1}"/>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161792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EF6B-91FB-7F65-DF2B-E10AD8ACB6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6A262-664E-D674-CC33-73806D90C8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29FB1-E13C-B0B3-3430-7514C2BFE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0B51A7-47D9-6416-3E6C-7E41CB4304FB}"/>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6" name="Footer Placeholder 5">
            <a:extLst>
              <a:ext uri="{FF2B5EF4-FFF2-40B4-BE49-F238E27FC236}">
                <a16:creationId xmlns:a16="http://schemas.microsoft.com/office/drawing/2014/main" id="{05B4BD78-D39D-8A85-78BE-CD97C6DD0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011FF-940E-5CC0-1BFE-9E2DE868DFDD}"/>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252535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F9DA-833E-26B4-E796-73E9141D9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9EB666-330E-A956-96C7-7FC3CECDE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C217B-D311-E004-5EC5-B6E4DE7FF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5EE29-DC69-FEDD-A0C7-C5594C28BA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677C4E-56EA-DAF5-EFBC-EC47CEEF4A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614C5-0223-9A51-C7CD-7889515E081C}"/>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8" name="Footer Placeholder 7">
            <a:extLst>
              <a:ext uri="{FF2B5EF4-FFF2-40B4-BE49-F238E27FC236}">
                <a16:creationId xmlns:a16="http://schemas.microsoft.com/office/drawing/2014/main" id="{EA3439A4-E95E-ED66-A6B0-3E7064BF49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B37854-2818-DC74-5C0B-D3FA1D28F56D}"/>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3956155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3B42-DFE3-E69C-8A8A-D6D8968A4C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B7F42F-7A55-C24A-6D4C-27C882AC7DA5}"/>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4" name="Footer Placeholder 3">
            <a:extLst>
              <a:ext uri="{FF2B5EF4-FFF2-40B4-BE49-F238E27FC236}">
                <a16:creationId xmlns:a16="http://schemas.microsoft.com/office/drawing/2014/main" id="{30AABABA-4EAD-8FA5-D796-6FF389287E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C7FE7C-66E6-C68E-6943-11CF12DE882C}"/>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55932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F7D75-553A-E74E-4EAE-840300F37D9C}"/>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3" name="Footer Placeholder 2">
            <a:extLst>
              <a:ext uri="{FF2B5EF4-FFF2-40B4-BE49-F238E27FC236}">
                <a16:creationId xmlns:a16="http://schemas.microsoft.com/office/drawing/2014/main" id="{45F7F963-6934-F102-71B2-AF62AE6D70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D6E2AD-897B-816E-E1A5-F9E7895D8AE3}"/>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94062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A620-FC82-D35E-0FC9-3E201583A0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798AD-8C73-B2AF-CE4F-820DD25EE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70659F-DE44-7110-4448-1F7A3CCF4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3E45E-DB8D-5EB8-4701-E8A067A34115}"/>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6" name="Footer Placeholder 5">
            <a:extLst>
              <a:ext uri="{FF2B5EF4-FFF2-40B4-BE49-F238E27FC236}">
                <a16:creationId xmlns:a16="http://schemas.microsoft.com/office/drawing/2014/main" id="{4FE2DE99-2C0D-04E8-4CFB-79153438D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99E3B-5768-D35D-31BF-F01A5E17D700}"/>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22330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8EED-FD05-EB50-E957-387DA6098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738E47-AA1D-61A7-12F5-3C90E6EE93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5AF515-FA68-9B7E-1708-79B0A0A1F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03165-043D-E191-0277-F497516AEACA}"/>
              </a:ext>
            </a:extLst>
          </p:cNvPr>
          <p:cNvSpPr>
            <a:spLocks noGrp="1"/>
          </p:cNvSpPr>
          <p:nvPr>
            <p:ph type="dt" sz="half" idx="10"/>
          </p:nvPr>
        </p:nvSpPr>
        <p:spPr/>
        <p:txBody>
          <a:bodyPr/>
          <a:lstStyle/>
          <a:p>
            <a:fld id="{FECF1DE5-E9E3-44B5-85B3-EA0EE379DFE4}" type="datetimeFigureOut">
              <a:rPr lang="en-US" smtClean="0"/>
              <a:t>7/18/2025</a:t>
            </a:fld>
            <a:endParaRPr lang="en-US"/>
          </a:p>
        </p:txBody>
      </p:sp>
      <p:sp>
        <p:nvSpPr>
          <p:cNvPr id="6" name="Footer Placeholder 5">
            <a:extLst>
              <a:ext uri="{FF2B5EF4-FFF2-40B4-BE49-F238E27FC236}">
                <a16:creationId xmlns:a16="http://schemas.microsoft.com/office/drawing/2014/main" id="{697DA29A-3CBE-205C-7E1A-C9088BFE2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06718-2339-6DE4-E5F4-106E7907257F}"/>
              </a:ext>
            </a:extLst>
          </p:cNvPr>
          <p:cNvSpPr>
            <a:spLocks noGrp="1"/>
          </p:cNvSpPr>
          <p:nvPr>
            <p:ph type="sldNum" sz="quarter" idx="12"/>
          </p:nvPr>
        </p:nvSpPr>
        <p:spPr/>
        <p:txBody>
          <a:bodyPr/>
          <a:lstStyle/>
          <a:p>
            <a:fld id="{DA35FBDA-066C-4516-9E80-85F22123D2A9}" type="slidenum">
              <a:rPr lang="en-US" smtClean="0"/>
              <a:t>‹#›</a:t>
            </a:fld>
            <a:endParaRPr lang="en-US"/>
          </a:p>
        </p:txBody>
      </p:sp>
    </p:spTree>
    <p:extLst>
      <p:ext uri="{BB962C8B-B14F-4D97-AF65-F5344CB8AC3E}">
        <p14:creationId xmlns:p14="http://schemas.microsoft.com/office/powerpoint/2010/main" val="9605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DB3E6-2F4D-811D-FDF2-29CA34C681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D9A945-D63A-0679-BF78-A3754D93D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5D398-1F5E-E87A-B66A-97DD4C5E4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CF1DE5-E9E3-44B5-85B3-EA0EE379DFE4}" type="datetimeFigureOut">
              <a:rPr lang="en-US" smtClean="0"/>
              <a:t>7/18/2025</a:t>
            </a:fld>
            <a:endParaRPr lang="en-US"/>
          </a:p>
        </p:txBody>
      </p:sp>
      <p:sp>
        <p:nvSpPr>
          <p:cNvPr id="5" name="Footer Placeholder 4">
            <a:extLst>
              <a:ext uri="{FF2B5EF4-FFF2-40B4-BE49-F238E27FC236}">
                <a16:creationId xmlns:a16="http://schemas.microsoft.com/office/drawing/2014/main" id="{F1FBA213-6075-33F2-6829-3F32FD66D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FE65E-7B88-BCBD-7F3B-27BD740456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35FBDA-066C-4516-9E80-85F22123D2A9}" type="slidenum">
              <a:rPr lang="en-US" smtClean="0"/>
              <a:t>‹#›</a:t>
            </a:fld>
            <a:endParaRPr lang="en-US"/>
          </a:p>
        </p:txBody>
      </p:sp>
    </p:spTree>
    <p:extLst>
      <p:ext uri="{BB962C8B-B14F-4D97-AF65-F5344CB8AC3E}">
        <p14:creationId xmlns:p14="http://schemas.microsoft.com/office/powerpoint/2010/main" val="1653846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youtu.be/XR4MGSoMDsI?si=bna9YCGf6efcRZD7"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74683" TargetMode="Externa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CCxoSKf0OVQ?feature=oembed" TargetMode="External"/><Relationship Id="rId5" Type="http://schemas.openxmlformats.org/officeDocument/2006/relationships/image" Target="../media/image1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0663" y="502728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CC4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21519" y="5027753"/>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29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969995" y="2281118"/>
            <a:ext cx="753762" cy="5739753"/>
          </a:xfrm>
          <a:prstGeom prst="snip2SameRect">
            <a:avLst/>
          </a:prstGeom>
          <a:solidFill>
            <a:srgbClr val="FCC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2971800" y="4889385"/>
            <a:ext cx="15145383" cy="523220"/>
          </a:xfrm>
          <a:prstGeom prst="rect">
            <a:avLst/>
          </a:prstGeom>
          <a:noFill/>
        </p:spPr>
        <p:txBody>
          <a:bodyPr wrap="square">
            <a:spAutoFit/>
          </a:bodyPr>
          <a:lstStyle/>
          <a:p>
            <a:pPr algn="r"/>
            <a:r>
              <a:rPr lang="en-US" sz="2800" b="1">
                <a:latin typeface="Bitter" pitchFamily="2" charset="0"/>
              </a:rPr>
              <a:t>Lesson  2C: Wow! Bears Eat a Lot!</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43C5-97A7-4FA5-2F41-9638ED684C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F90BE6-E6A6-F414-5DE9-42EE7FD983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A9836E-9BBF-FA20-C459-1E938CB477F0}"/>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7714BD1F-27EF-BD2E-924B-8EDBF2F106A7}"/>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sp>
        <p:nvSpPr>
          <p:cNvPr id="12" name="TextBox 11">
            <a:extLst>
              <a:ext uri="{FF2B5EF4-FFF2-40B4-BE49-F238E27FC236}">
                <a16:creationId xmlns:a16="http://schemas.microsoft.com/office/drawing/2014/main" id="{22146B3A-0E22-3177-AEAF-7E43A7A31FD0}"/>
              </a:ext>
            </a:extLst>
          </p:cNvPr>
          <p:cNvSpPr txBox="1"/>
          <p:nvPr/>
        </p:nvSpPr>
        <p:spPr>
          <a:xfrm>
            <a:off x="295576" y="2159620"/>
            <a:ext cx="7467599" cy="1938992"/>
          </a:xfrm>
          <a:prstGeom prst="rect">
            <a:avLst/>
          </a:prstGeom>
          <a:noFill/>
        </p:spPr>
        <p:txBody>
          <a:bodyPr wrap="square">
            <a:spAutoFit/>
          </a:bodyPr>
          <a:lstStyle/>
          <a:p>
            <a:pPr algn="ctr"/>
            <a:r>
              <a:rPr lang="en-US" sz="6000">
                <a:latin typeface="Avenir Next LT Pro" panose="020B0504020202020204" pitchFamily="34" charset="0"/>
              </a:rPr>
              <a:t>When do you think bears eat the most?</a:t>
            </a:r>
          </a:p>
        </p:txBody>
      </p:sp>
      <p:pic>
        <p:nvPicPr>
          <p:cNvPr id="7" name="Picture 6" descr="Icon&#10;&#10;AI-generated content may be incorrect.">
            <a:extLst>
              <a:ext uri="{FF2B5EF4-FFF2-40B4-BE49-F238E27FC236}">
                <a16:creationId xmlns:a16="http://schemas.microsoft.com/office/drawing/2014/main" id="{0E1FC7E4-7C54-74A4-7F26-FE9C43147160}"/>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9218" name="Picture 2" descr="fall&amp;#32;color&amp;#32;11062007026">
            <a:extLst>
              <a:ext uri="{FF2B5EF4-FFF2-40B4-BE49-F238E27FC236}">
                <a16:creationId xmlns:a16="http://schemas.microsoft.com/office/drawing/2014/main" id="{CDB0C230-A479-C7C8-835F-2029331E8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147"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323E-6242-DA1A-BB9B-B57F0C9F40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7BAAC3-D6D2-EFF3-BD64-AFF4F47B85D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B4CEEE1-83DB-A8F7-66D6-A41BB1775693}"/>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5D68C9F-E223-2F74-11FD-BFA15C4BA64E}"/>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sp>
        <p:nvSpPr>
          <p:cNvPr id="12" name="TextBox 11">
            <a:extLst>
              <a:ext uri="{FF2B5EF4-FFF2-40B4-BE49-F238E27FC236}">
                <a16:creationId xmlns:a16="http://schemas.microsoft.com/office/drawing/2014/main" id="{AB3202ED-6D39-DE23-FFAD-5BB8689A6934}"/>
              </a:ext>
            </a:extLst>
          </p:cNvPr>
          <p:cNvSpPr txBox="1"/>
          <p:nvPr/>
        </p:nvSpPr>
        <p:spPr>
          <a:xfrm>
            <a:off x="4880918" y="1181822"/>
            <a:ext cx="6791273" cy="4832092"/>
          </a:xfrm>
          <a:prstGeom prst="rect">
            <a:avLst/>
          </a:prstGeom>
          <a:noFill/>
        </p:spPr>
        <p:txBody>
          <a:bodyPr wrap="square">
            <a:spAutoFit/>
          </a:bodyPr>
          <a:lstStyle/>
          <a:p>
            <a:r>
              <a:rPr lang="en-US" sz="2800">
                <a:latin typeface="Avenir Next LT Pro" panose="020B0504020202020204" pitchFamily="34" charset="0"/>
              </a:rPr>
              <a:t>Sing to the tune of the </a:t>
            </a:r>
            <a:r>
              <a:rPr lang="en-US" sz="2800" i="1">
                <a:latin typeface="Avenir Next LT Pro" panose="020B0504020202020204" pitchFamily="34" charset="0"/>
              </a:rPr>
              <a:t>ABC song.</a:t>
            </a:r>
          </a:p>
          <a:p>
            <a:endParaRPr lang="en-US" sz="2800">
              <a:latin typeface="Avenir Next LT Pro" panose="020B0504020202020204" pitchFamily="34" charset="0"/>
            </a:endParaRPr>
          </a:p>
          <a:p>
            <a:r>
              <a:rPr lang="en-US" sz="2800">
                <a:latin typeface="Avenir Next LT Pro" panose="020B0504020202020204" pitchFamily="34" charset="0"/>
              </a:rPr>
              <a:t>In the fall, yes, we can see, bears are hungry as can be.</a:t>
            </a:r>
          </a:p>
          <a:p>
            <a:endParaRPr lang="en-US" sz="2800">
              <a:latin typeface="Avenir Next LT Pro" panose="020B0504020202020204" pitchFamily="34" charset="0"/>
            </a:endParaRPr>
          </a:p>
          <a:p>
            <a:r>
              <a:rPr lang="en-US" sz="2800">
                <a:latin typeface="Avenir Next LT Pro" panose="020B0504020202020204" pitchFamily="34" charset="0"/>
              </a:rPr>
              <a:t>They eat and eat all the time, sleeping through the wintertime.</a:t>
            </a:r>
          </a:p>
          <a:p>
            <a:endParaRPr lang="en-US" sz="2800">
              <a:latin typeface="Avenir Next LT Pro" panose="020B0504020202020204" pitchFamily="34" charset="0"/>
            </a:endParaRPr>
          </a:p>
          <a:p>
            <a:r>
              <a:rPr lang="en-US" sz="2800">
                <a:latin typeface="Avenir Next LT Pro" panose="020B0504020202020204" pitchFamily="34" charset="0"/>
              </a:rPr>
              <a:t>In the fall, yes, we can see, </a:t>
            </a:r>
          </a:p>
          <a:p>
            <a:endParaRPr lang="en-US" sz="2800">
              <a:latin typeface="Avenir Next LT Pro" panose="020B0504020202020204" pitchFamily="34" charset="0"/>
            </a:endParaRPr>
          </a:p>
          <a:p>
            <a:r>
              <a:rPr lang="en-US" sz="2800">
                <a:latin typeface="Avenir Next LT Pro" panose="020B0504020202020204" pitchFamily="34" charset="0"/>
              </a:rPr>
              <a:t>Bears are hungry as can be.</a:t>
            </a:r>
          </a:p>
        </p:txBody>
      </p:sp>
      <p:pic>
        <p:nvPicPr>
          <p:cNvPr id="7" name="Picture 6" descr="Icon&#10;&#10;AI-generated content may be incorrect.">
            <a:extLst>
              <a:ext uri="{FF2B5EF4-FFF2-40B4-BE49-F238E27FC236}">
                <a16:creationId xmlns:a16="http://schemas.microsoft.com/office/drawing/2014/main" id="{48810013-7448-08C8-6DF7-58A27F53FDCF}"/>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6" name="Picture 5" descr="A picture containing text, bear&#10;&#10;AI-generated content may be incorrect.">
            <a:extLst>
              <a:ext uri="{FF2B5EF4-FFF2-40B4-BE49-F238E27FC236}">
                <a16:creationId xmlns:a16="http://schemas.microsoft.com/office/drawing/2014/main" id="{4673D642-C120-C6A9-BFF7-AC1C60CC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2" y="122275"/>
            <a:ext cx="4617192" cy="5975189"/>
          </a:xfrm>
          <a:prstGeom prst="rect">
            <a:avLst/>
          </a:prstGeom>
          <a:ln>
            <a:solidFill>
              <a:schemeClr val="tx1"/>
            </a:solidFill>
          </a:ln>
        </p:spPr>
      </p:pic>
      <p:sp>
        <p:nvSpPr>
          <p:cNvPr id="9" name="TextBox 8">
            <a:extLst>
              <a:ext uri="{FF2B5EF4-FFF2-40B4-BE49-F238E27FC236}">
                <a16:creationId xmlns:a16="http://schemas.microsoft.com/office/drawing/2014/main" id="{2B96CDE0-2FD1-B0E3-B840-C1314A5198C6}"/>
              </a:ext>
            </a:extLst>
          </p:cNvPr>
          <p:cNvSpPr txBox="1"/>
          <p:nvPr/>
        </p:nvSpPr>
        <p:spPr>
          <a:xfrm>
            <a:off x="4880918" y="332224"/>
            <a:ext cx="6098058" cy="646331"/>
          </a:xfrm>
          <a:prstGeom prst="rect">
            <a:avLst/>
          </a:prstGeom>
          <a:noFill/>
        </p:spPr>
        <p:txBody>
          <a:bodyPr wrap="square">
            <a:spAutoFit/>
          </a:bodyPr>
          <a:lstStyle/>
          <a:p>
            <a:r>
              <a:rPr lang="en-US" sz="3600">
                <a:solidFill>
                  <a:schemeClr val="accent2"/>
                </a:solidFill>
                <a:latin typeface="Shadows Into Light Two" panose="02000506000000020004" pitchFamily="2" charset="0"/>
              </a:rPr>
              <a:t>Hungry as Can Be</a:t>
            </a:r>
          </a:p>
        </p:txBody>
      </p:sp>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911840" y="122275"/>
            <a:ext cx="1194816" cy="1205896"/>
          </a:xfrm>
          <a:prstGeom prst="rect">
            <a:avLst/>
          </a:prstGeom>
        </p:spPr>
      </p:pic>
    </p:spTree>
    <p:extLst>
      <p:ext uri="{BB962C8B-B14F-4D97-AF65-F5344CB8AC3E}">
        <p14:creationId xmlns:p14="http://schemas.microsoft.com/office/powerpoint/2010/main" val="2342795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6C789-6893-2B32-2F7B-CEC8E685B9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E71D23-5CB0-662D-ABF3-FCC13E58CEC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D1815FB-A50D-EBDF-FD16-1D75495F439A}"/>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66664BD7-15B9-A4F9-307D-E0633ADBBF01}"/>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8B5C3F5C-8064-F817-6855-C5D0090C3D11}"/>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11" name="Picture 10" descr="A picture containing text, grass, different, dog&#10;&#10;AI-generated content may be incorrect.">
            <a:extLst>
              <a:ext uri="{FF2B5EF4-FFF2-40B4-BE49-F238E27FC236}">
                <a16:creationId xmlns:a16="http://schemas.microsoft.com/office/drawing/2014/main" id="{91421FD6-BC22-5D5F-ADF5-7CD735892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66" y="77476"/>
            <a:ext cx="6115193" cy="6067168"/>
          </a:xfrm>
          <a:prstGeom prst="rect">
            <a:avLst/>
          </a:prstGeom>
        </p:spPr>
      </p:pic>
      <p:sp>
        <p:nvSpPr>
          <p:cNvPr id="6" name="TextBox 5">
            <a:extLst>
              <a:ext uri="{FF2B5EF4-FFF2-40B4-BE49-F238E27FC236}">
                <a16:creationId xmlns:a16="http://schemas.microsoft.com/office/drawing/2014/main" id="{65F68ADD-71DE-9FB9-2B6E-0B937EAFCF9F}"/>
              </a:ext>
            </a:extLst>
          </p:cNvPr>
          <p:cNvSpPr txBox="1"/>
          <p:nvPr/>
        </p:nvSpPr>
        <p:spPr>
          <a:xfrm>
            <a:off x="6238045" y="271821"/>
            <a:ext cx="5612580" cy="5678478"/>
          </a:xfrm>
          <a:prstGeom prst="rect">
            <a:avLst/>
          </a:prstGeom>
          <a:noFill/>
        </p:spPr>
        <p:txBody>
          <a:bodyPr wrap="square" lIns="91440" tIns="45720" rIns="91440" bIns="45720" anchor="t">
            <a:spAutoFit/>
          </a:bodyPr>
          <a:lstStyle/>
          <a:p>
            <a:pPr algn="ctr"/>
            <a:r>
              <a:rPr lang="en-US" sz="4800" b="1">
                <a:latin typeface="Avenir Next LT Pro"/>
              </a:rPr>
              <a:t>Directions:</a:t>
            </a:r>
          </a:p>
          <a:p>
            <a:pPr marL="742950" indent="-742950">
              <a:buAutoNum type="arabicPeriod"/>
            </a:pPr>
            <a:r>
              <a:rPr lang="en-US" sz="3500">
                <a:latin typeface="Avenir Next LT Pro"/>
              </a:rPr>
              <a:t>Point to the different pictures in the different parts of the classroom.</a:t>
            </a:r>
          </a:p>
          <a:p>
            <a:pPr marL="742950" indent="-742950">
              <a:buAutoNum type="arabicPeriod"/>
            </a:pPr>
            <a:r>
              <a:rPr lang="en-US" sz="3500">
                <a:latin typeface="Avenir Next LT Pro"/>
              </a:rPr>
              <a:t>After I ask the question, think about your answer.</a:t>
            </a:r>
          </a:p>
          <a:p>
            <a:pPr marL="742950" indent="-742950">
              <a:buAutoNum type="arabicPeriod"/>
            </a:pPr>
            <a:r>
              <a:rPr lang="en-US" sz="3500">
                <a:latin typeface="Avenir Next LT Pro"/>
              </a:rPr>
              <a:t>Walk to the picture that you think is the answer.</a:t>
            </a:r>
            <a:endParaRPr lang="en-US" sz="3500"/>
          </a:p>
        </p:txBody>
      </p:sp>
    </p:spTree>
    <p:extLst>
      <p:ext uri="{BB962C8B-B14F-4D97-AF65-F5344CB8AC3E}">
        <p14:creationId xmlns:p14="http://schemas.microsoft.com/office/powerpoint/2010/main" val="2014900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C73D-37B2-521A-DCEB-4CDDBE9334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46D890-40F3-2A75-3856-FA9BFB9856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E40D4F2-2975-64B9-9808-54DBE1933E2B}"/>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6D11989D-8004-BA5D-5A3C-862837174909}"/>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22166801-FCE5-4600-8695-934D46E47FE0}"/>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11" name="Picture 10" descr="A picture containing text, grass, different, dog&#10;&#10;AI-generated content may be incorrect.">
            <a:extLst>
              <a:ext uri="{FF2B5EF4-FFF2-40B4-BE49-F238E27FC236}">
                <a16:creationId xmlns:a16="http://schemas.microsoft.com/office/drawing/2014/main" id="{315403C8-CF97-624D-C785-FEA2ABD10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463" y="97529"/>
            <a:ext cx="6115193" cy="6067168"/>
          </a:xfrm>
          <a:prstGeom prst="rect">
            <a:avLst/>
          </a:prstGeom>
        </p:spPr>
      </p:pic>
      <p:sp>
        <p:nvSpPr>
          <p:cNvPr id="6" name="TextBox 5">
            <a:extLst>
              <a:ext uri="{FF2B5EF4-FFF2-40B4-BE49-F238E27FC236}">
                <a16:creationId xmlns:a16="http://schemas.microsoft.com/office/drawing/2014/main" id="{721EB632-926C-B176-AB32-B6AF23B33AA9}"/>
              </a:ext>
            </a:extLst>
          </p:cNvPr>
          <p:cNvSpPr txBox="1"/>
          <p:nvPr/>
        </p:nvSpPr>
        <p:spPr>
          <a:xfrm>
            <a:off x="122582" y="2346283"/>
            <a:ext cx="5672737" cy="1569660"/>
          </a:xfrm>
          <a:prstGeom prst="rect">
            <a:avLst/>
          </a:prstGeom>
          <a:noFill/>
        </p:spPr>
        <p:txBody>
          <a:bodyPr wrap="square">
            <a:spAutoFit/>
          </a:bodyPr>
          <a:lstStyle/>
          <a:p>
            <a:pPr algn="ctr"/>
            <a:r>
              <a:rPr lang="en-US" sz="4800">
                <a:latin typeface="Avenir Next LT Pro" panose="020B0504020202020204" pitchFamily="34" charset="0"/>
              </a:rPr>
              <a:t>When do bears eat the most?</a:t>
            </a:r>
          </a:p>
        </p:txBody>
      </p:sp>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37070" y="66167"/>
            <a:ext cx="4151086" cy="979766"/>
          </a:xfrm>
          <a:prstGeom prst="rect">
            <a:avLst/>
          </a:prstGeom>
        </p:spPr>
      </p:pic>
    </p:spTree>
    <p:extLst>
      <p:ext uri="{BB962C8B-B14F-4D97-AF65-F5344CB8AC3E}">
        <p14:creationId xmlns:p14="http://schemas.microsoft.com/office/powerpoint/2010/main" val="394621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4D9F5-FA49-3DC1-D061-4B4BD74356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CCFE43-A554-E1D4-8EC9-37057563D6D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482EE85-8051-82D3-0A2D-858B2429299E}"/>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16B7CAFC-25DC-E496-3262-7AACC9DB4874}"/>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78B4067B-4552-1D46-0A70-26B03331A931}"/>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90EC843F-C53B-29DB-43EC-0D3CF7AFEA82}"/>
              </a:ext>
            </a:extLst>
          </p:cNvPr>
          <p:cNvSpPr txBox="1"/>
          <p:nvPr/>
        </p:nvSpPr>
        <p:spPr>
          <a:xfrm>
            <a:off x="4361581" y="1592469"/>
            <a:ext cx="7357375" cy="3046988"/>
          </a:xfrm>
          <a:prstGeom prst="rect">
            <a:avLst/>
          </a:prstGeom>
          <a:noFill/>
        </p:spPr>
        <p:txBody>
          <a:bodyPr wrap="square">
            <a:spAutoFit/>
          </a:bodyPr>
          <a:lstStyle/>
          <a:p>
            <a:pPr algn="ctr"/>
            <a:r>
              <a:rPr lang="en-US" sz="4800">
                <a:latin typeface="Avenir Next LT Pro" panose="020B0504020202020204" pitchFamily="34" charset="0"/>
              </a:rPr>
              <a:t>We are going to explore why bears eat different amounts of food in different seasons. </a:t>
            </a:r>
          </a:p>
        </p:txBody>
      </p:sp>
      <p:pic>
        <p:nvPicPr>
          <p:cNvPr id="8194" name="Picture 2" descr="Black&amp;#95;Bear&amp;#95;0225-byn082323.dng">
            <a:extLst>
              <a:ext uri="{FF2B5EF4-FFF2-40B4-BE49-F238E27FC236}">
                <a16:creationId xmlns:a16="http://schemas.microsoft.com/office/drawing/2014/main" id="{039BE7B5-4594-B496-B94A-A2ED5B69D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1733"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62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0A72-2E98-E9FA-53DB-B16DF5F442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B8DDFA-2CDC-D40E-1999-317B00BFA8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0537A23-6B80-77DC-A454-DEC5AD6A2B18}"/>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A12A5D52-EBA8-EE93-AE6C-75963083086C}"/>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E674DE89-ABF6-88CE-3832-B4CAA2F7551A}"/>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8" name="TextBox 7">
            <a:extLst>
              <a:ext uri="{FF2B5EF4-FFF2-40B4-BE49-F238E27FC236}">
                <a16:creationId xmlns:a16="http://schemas.microsoft.com/office/drawing/2014/main" id="{ABB7CFAE-0DF5-CA85-9056-2AAE669CD6AB}"/>
              </a:ext>
            </a:extLst>
          </p:cNvPr>
          <p:cNvSpPr txBox="1"/>
          <p:nvPr/>
        </p:nvSpPr>
        <p:spPr>
          <a:xfrm>
            <a:off x="4794421" y="310941"/>
            <a:ext cx="7162909" cy="5678478"/>
          </a:xfrm>
          <a:prstGeom prst="rect">
            <a:avLst/>
          </a:prstGeom>
          <a:noFill/>
        </p:spPr>
        <p:txBody>
          <a:bodyPr wrap="square" lIns="91440" tIns="45720" rIns="91440" bIns="45720" anchor="t">
            <a:spAutoFit/>
          </a:bodyPr>
          <a:lstStyle/>
          <a:p>
            <a:pPr algn="ctr"/>
            <a:r>
              <a:rPr lang="en-US" sz="4800" b="1">
                <a:latin typeface="Avenir Next LT Pro"/>
              </a:rPr>
              <a:t>Directions:</a:t>
            </a:r>
          </a:p>
          <a:p>
            <a:pPr marL="742950" indent="-742950">
              <a:buAutoNum type="arabicPeriod"/>
            </a:pPr>
            <a:r>
              <a:rPr lang="en-US" sz="4000">
                <a:latin typeface="Avenir Next LT Pro"/>
              </a:rPr>
              <a:t>Divide into groups.</a:t>
            </a:r>
          </a:p>
          <a:p>
            <a:pPr marL="742950" indent="-742950">
              <a:buAutoNum type="arabicPeriod"/>
            </a:pPr>
            <a:r>
              <a:rPr lang="en-US" sz="4000">
                <a:latin typeface="Avenir Next LT Pro"/>
              </a:rPr>
              <a:t>Share two bags per group. Do not open the bags!</a:t>
            </a:r>
          </a:p>
          <a:p>
            <a:pPr marL="742950" indent="-742950">
              <a:buAutoNum type="arabicPeriod"/>
            </a:pPr>
            <a:r>
              <a:rPr lang="en-US" sz="4000">
                <a:latin typeface="Avenir Next LT Pro"/>
              </a:rPr>
              <a:t>Using the scale, weigh each bag.</a:t>
            </a:r>
          </a:p>
          <a:p>
            <a:pPr marL="1200150" lvl="1" indent="-742950">
              <a:buFont typeface="Arial"/>
              <a:buChar char="•"/>
            </a:pPr>
            <a:r>
              <a:rPr lang="en-US" sz="4000">
                <a:latin typeface="Avenir Next LT Pro"/>
              </a:rPr>
              <a:t>Which bag is heavier? </a:t>
            </a:r>
          </a:p>
          <a:p>
            <a:pPr marL="1200150" lvl="1" indent="-742950">
              <a:buFont typeface="Arial"/>
              <a:buChar char="•"/>
            </a:pPr>
            <a:r>
              <a:rPr lang="en-US" sz="4000">
                <a:latin typeface="Avenir Next LT Pro"/>
              </a:rPr>
              <a:t>Which bag is lighter?</a:t>
            </a:r>
            <a:endParaRPr lang="en-US" sz="4000"/>
          </a:p>
          <a:p>
            <a:pPr marL="742950" indent="-742950">
              <a:buAutoNum type="arabicPeriod"/>
            </a:pPr>
            <a:endParaRPr lang="en-US" sz="3500">
              <a:latin typeface="Avenir Next LT Pro"/>
            </a:endParaRPr>
          </a:p>
        </p:txBody>
      </p:sp>
      <p:pic>
        <p:nvPicPr>
          <p:cNvPr id="10" name="Picture 2" descr="The Question of a Balanced Budget | Macroeconomics with Prof. Dolar">
            <a:extLst>
              <a:ext uri="{FF2B5EF4-FFF2-40B4-BE49-F238E27FC236}">
                <a16:creationId xmlns:a16="http://schemas.microsoft.com/office/drawing/2014/main" id="{B732008C-3556-0E51-E9FF-DA645DC3E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72" y="1562607"/>
            <a:ext cx="4347387" cy="2805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3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AEA0D-4732-475E-C64E-77C9F0EC93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034C9E-CC1C-2DEB-6C56-CACB0E2472D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BA37F82-58A9-76DF-54A6-261D59CDAA70}"/>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6A28D755-F753-FCC1-6903-095D908FF2AE}"/>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D87E0C00-8AB6-83FD-1ABE-AABF31A87D3F}"/>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73F1F0C7-93F0-4467-FCF0-61C852B1BC89}"/>
              </a:ext>
            </a:extLst>
          </p:cNvPr>
          <p:cNvSpPr txBox="1"/>
          <p:nvPr/>
        </p:nvSpPr>
        <p:spPr>
          <a:xfrm>
            <a:off x="6278470" y="1901496"/>
            <a:ext cx="5672737" cy="2308324"/>
          </a:xfrm>
          <a:prstGeom prst="rect">
            <a:avLst/>
          </a:prstGeom>
          <a:noFill/>
        </p:spPr>
        <p:txBody>
          <a:bodyPr wrap="square">
            <a:spAutoFit/>
          </a:bodyPr>
          <a:lstStyle/>
          <a:p>
            <a:pPr algn="ctr"/>
            <a:r>
              <a:rPr lang="en-US" sz="4800">
                <a:latin typeface="Avenir Next LT Pro" panose="020B0504020202020204" pitchFamily="34" charset="0"/>
              </a:rPr>
              <a:t>What do the sandwich bags represent?</a:t>
            </a:r>
          </a:p>
        </p:txBody>
      </p:sp>
      <p:pic>
        <p:nvPicPr>
          <p:cNvPr id="10242" name="Picture 2" descr="Acorn&amp;#32;pile&amp;#32;game">
            <a:extLst>
              <a:ext uri="{FF2B5EF4-FFF2-40B4-BE49-F238E27FC236}">
                <a16:creationId xmlns:a16="http://schemas.microsoft.com/office/drawing/2014/main" id="{FF896CD5-481A-6DDF-D504-3434EBE85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65" y="2279308"/>
            <a:ext cx="4658497" cy="2038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31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D110-4D84-10C1-09D6-B676336F4F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8A5A14-4D78-5AFE-4FDA-87E5E5EB1B0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F6B5358-B274-94CF-DA2A-B8606C138654}"/>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89D29FC0-020F-5880-BB68-31D1F51358FD}"/>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DE318C8D-AE8E-5377-8C38-6D01B6C1F62C}"/>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42403ED7-58DB-88FE-CE90-879C8CD8684E}"/>
              </a:ext>
            </a:extLst>
          </p:cNvPr>
          <p:cNvSpPr txBox="1"/>
          <p:nvPr/>
        </p:nvSpPr>
        <p:spPr>
          <a:xfrm>
            <a:off x="6184685" y="510350"/>
            <a:ext cx="5672737" cy="5262979"/>
          </a:xfrm>
          <a:prstGeom prst="rect">
            <a:avLst/>
          </a:prstGeom>
          <a:noFill/>
        </p:spPr>
        <p:txBody>
          <a:bodyPr wrap="square" lIns="91440" tIns="45720" rIns="91440" bIns="45720" anchor="t">
            <a:spAutoFit/>
          </a:bodyPr>
          <a:lstStyle/>
          <a:p>
            <a:pPr algn="ctr"/>
            <a:r>
              <a:rPr lang="en-US" sz="4800">
                <a:latin typeface="Avenir Next LT Pro"/>
              </a:rPr>
              <a:t>Find the pictures around the room. Walk to when you think the bear would eat the most? What about the least?</a:t>
            </a:r>
          </a:p>
        </p:txBody>
      </p:sp>
      <p:pic>
        <p:nvPicPr>
          <p:cNvPr id="8" name="Picture 7" descr="A picture containing text, different, dog, various&#10;&#10;AI-generated content may be incorrect.">
            <a:extLst>
              <a:ext uri="{FF2B5EF4-FFF2-40B4-BE49-F238E27FC236}">
                <a16:creationId xmlns:a16="http://schemas.microsoft.com/office/drawing/2014/main" id="{44258D8F-8D3C-E2AC-D30A-3A00306F5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32" y="296102"/>
            <a:ext cx="5672737" cy="5687925"/>
          </a:xfrm>
          <a:prstGeom prst="rect">
            <a:avLst/>
          </a:prstGeom>
        </p:spPr>
      </p:pic>
    </p:spTree>
    <p:extLst>
      <p:ext uri="{BB962C8B-B14F-4D97-AF65-F5344CB8AC3E}">
        <p14:creationId xmlns:p14="http://schemas.microsoft.com/office/powerpoint/2010/main" val="135968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A168A-6669-94CB-2F10-2CB93DF1E9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2EBC41-E5CB-540A-8299-20E9F4666C7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274BEAC-5C66-EE1C-DEA5-4148DFB24E99}"/>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1A35BAC3-6B09-BC8C-ADF2-D50B0BBAB5DB}"/>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F7BC820B-C1F0-5AAD-7B37-570D28B9C5B6}"/>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C55DA7F6-5824-94E6-684A-8911239D4260}"/>
              </a:ext>
            </a:extLst>
          </p:cNvPr>
          <p:cNvSpPr txBox="1"/>
          <p:nvPr/>
        </p:nvSpPr>
        <p:spPr>
          <a:xfrm>
            <a:off x="472218" y="2337229"/>
            <a:ext cx="7355027" cy="1569660"/>
          </a:xfrm>
          <a:prstGeom prst="rect">
            <a:avLst/>
          </a:prstGeom>
          <a:noFill/>
        </p:spPr>
        <p:txBody>
          <a:bodyPr wrap="square">
            <a:spAutoFit/>
          </a:bodyPr>
          <a:lstStyle/>
          <a:p>
            <a:pPr algn="ctr"/>
            <a:r>
              <a:rPr lang="en-US" sz="4800">
                <a:latin typeface="Avenir Next LT Pro" panose="020B0504020202020204" pitchFamily="34" charset="0"/>
              </a:rPr>
              <a:t>In what season is the bag the heaviest?</a:t>
            </a:r>
          </a:p>
        </p:txBody>
      </p:sp>
      <p:pic>
        <p:nvPicPr>
          <p:cNvPr id="13314" name="Picture 2" descr="Fall&amp;#95;Color&amp;#95;0451">
            <a:extLst>
              <a:ext uri="{FF2B5EF4-FFF2-40B4-BE49-F238E27FC236}">
                <a16:creationId xmlns:a16="http://schemas.microsoft.com/office/drawing/2014/main" id="{07AE2D85-2EEE-0205-B35B-F7BE06012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269" y="12190"/>
            <a:ext cx="4143612" cy="62197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0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2046A-88E8-143E-30EB-6B07E386FA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94B5F9-DF0A-EFA4-0854-ECC16A2715A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DD0F29D-F7FA-9BEF-CFFA-548E58E91187}"/>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49F7B6CD-EF99-5E2A-6DEB-773D5AA5E9DF}"/>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F75D0239-36B3-827F-DC8D-F2547CBEFF8F}"/>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281DAF25-6E88-123D-58AA-F54B34FB6597}"/>
              </a:ext>
            </a:extLst>
          </p:cNvPr>
          <p:cNvSpPr txBox="1"/>
          <p:nvPr/>
        </p:nvSpPr>
        <p:spPr>
          <a:xfrm>
            <a:off x="4073033" y="2321963"/>
            <a:ext cx="7868288" cy="1569660"/>
          </a:xfrm>
          <a:prstGeom prst="rect">
            <a:avLst/>
          </a:prstGeom>
          <a:noFill/>
        </p:spPr>
        <p:txBody>
          <a:bodyPr wrap="square">
            <a:spAutoFit/>
          </a:bodyPr>
          <a:lstStyle/>
          <a:p>
            <a:pPr algn="ctr"/>
            <a:r>
              <a:rPr lang="en-US" sz="4800">
                <a:latin typeface="Avenir Next LT Pro" panose="020B0504020202020204" pitchFamily="34" charset="0"/>
              </a:rPr>
              <a:t>In what season is the bag the lightest?</a:t>
            </a:r>
          </a:p>
        </p:txBody>
      </p:sp>
      <p:pic>
        <p:nvPicPr>
          <p:cNvPr id="12290" name="Picture 2" descr="011319&amp;#32;moniteau&amp;#32;county&amp;#32;snow-42">
            <a:extLst>
              <a:ext uri="{FF2B5EF4-FFF2-40B4-BE49-F238E27FC236}">
                <a16:creationId xmlns:a16="http://schemas.microsoft.com/office/drawing/2014/main" id="{B5A7962A-8FA4-BBA5-2DFF-2111840F2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39514" cy="62135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57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849355" y="1223887"/>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45252" y="2374912"/>
            <a:ext cx="7467599" cy="2862322"/>
          </a:xfrm>
          <a:prstGeom prst="rect">
            <a:avLst/>
          </a:prstGeom>
          <a:noFill/>
        </p:spPr>
        <p:txBody>
          <a:bodyPr wrap="square">
            <a:spAutoFit/>
          </a:bodyPr>
          <a:lstStyle/>
          <a:p>
            <a:pPr algn="ctr"/>
            <a:r>
              <a:rPr lang="en-US" sz="6000">
                <a:latin typeface="Avenir Next LT Pro" panose="020B0504020202020204" pitchFamily="34" charset="0"/>
              </a:rPr>
              <a:t>What do black bears do to get ready for the winter?</a:t>
            </a:r>
          </a:p>
        </p:txBody>
      </p:sp>
      <p:pic>
        <p:nvPicPr>
          <p:cNvPr id="7" name="Picture 6" descr="Icon&#10;&#10;AI-generated content may be incorrect.">
            <a:extLst>
              <a:ext uri="{FF2B5EF4-FFF2-40B4-BE49-F238E27FC236}">
                <a16:creationId xmlns:a16="http://schemas.microsoft.com/office/drawing/2014/main" id="{51F0FF11-349A-301F-1DA0-25DF85609ACA}"/>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5122" name="Picture 2" descr="Black&amp;#95;Bear&amp;#95;0400-byn082323.dng">
            <a:extLst>
              <a:ext uri="{FF2B5EF4-FFF2-40B4-BE49-F238E27FC236}">
                <a16:creationId xmlns:a16="http://schemas.microsoft.com/office/drawing/2014/main" id="{D9AC667A-4208-BD0B-9448-C9EE360B6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2949" y="-41005"/>
            <a:ext cx="4179051" cy="62729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DE547-93CA-7B56-5962-BA38881716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86C209-13F1-4B05-5856-C2BB08D4A8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DAEF0DC-ACC6-B54D-FB5A-05FBF57DB064}"/>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9D68A40F-6642-A4E2-19B5-16859524F638}"/>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31927755-9024-E579-7CD3-514D1A257FC8}"/>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F2FF5B14-0478-01EC-59EE-057CF3AFCF81}"/>
              </a:ext>
            </a:extLst>
          </p:cNvPr>
          <p:cNvSpPr txBox="1"/>
          <p:nvPr/>
        </p:nvSpPr>
        <p:spPr>
          <a:xfrm>
            <a:off x="563882" y="1970031"/>
            <a:ext cx="5672737" cy="2308324"/>
          </a:xfrm>
          <a:prstGeom prst="rect">
            <a:avLst/>
          </a:prstGeom>
          <a:noFill/>
        </p:spPr>
        <p:txBody>
          <a:bodyPr wrap="square">
            <a:spAutoFit/>
          </a:bodyPr>
          <a:lstStyle/>
          <a:p>
            <a:pPr algn="ctr"/>
            <a:r>
              <a:rPr lang="en-US" sz="4800">
                <a:latin typeface="Avenir Next LT Pro" panose="020B0504020202020204" pitchFamily="34" charset="0"/>
              </a:rPr>
              <a:t>Why do bears eat a lot during a certain time of the year?</a:t>
            </a:r>
          </a:p>
        </p:txBody>
      </p:sp>
      <p:pic>
        <p:nvPicPr>
          <p:cNvPr id="14338" name="Picture 2" descr="Hibernating&amp;#95;BlackBear">
            <a:extLst>
              <a:ext uri="{FF2B5EF4-FFF2-40B4-BE49-F238E27FC236}">
                <a16:creationId xmlns:a16="http://schemas.microsoft.com/office/drawing/2014/main" id="{819996B3-1FF2-AE45-7D9F-3DE0586CA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555" y="1223688"/>
            <a:ext cx="5500204" cy="37195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66167"/>
            <a:ext cx="4151086" cy="979766"/>
          </a:xfrm>
          <a:prstGeom prst="rect">
            <a:avLst/>
          </a:prstGeom>
        </p:spPr>
      </p:pic>
    </p:spTree>
    <p:extLst>
      <p:ext uri="{BB962C8B-B14F-4D97-AF65-F5344CB8AC3E}">
        <p14:creationId xmlns:p14="http://schemas.microsoft.com/office/powerpoint/2010/main" val="4151415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C90EC-4A66-E31D-ECEF-5D7B4EA073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9AD9FC-9C44-DF2D-0C9A-5D11A3EF118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C88F8E3-0B76-CBA4-7348-01065B9E0190}"/>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E966A3A1-EE64-8E30-5EF5-5FB5A4915089}"/>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4F22F260-88FD-1FD3-E8E4-D0E2BDEEEECF}"/>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BA0EC4DD-6CAE-C7B2-1496-78FB898809C9}"/>
              </a:ext>
            </a:extLst>
          </p:cNvPr>
          <p:cNvSpPr txBox="1"/>
          <p:nvPr/>
        </p:nvSpPr>
        <p:spPr>
          <a:xfrm>
            <a:off x="6176033" y="1862755"/>
            <a:ext cx="5672737" cy="1569660"/>
          </a:xfrm>
          <a:prstGeom prst="rect">
            <a:avLst/>
          </a:prstGeom>
          <a:noFill/>
        </p:spPr>
        <p:txBody>
          <a:bodyPr wrap="square" lIns="91440" tIns="45720" rIns="91440" bIns="45720" anchor="t">
            <a:spAutoFit/>
          </a:bodyPr>
          <a:lstStyle/>
          <a:p>
            <a:pPr algn="ctr"/>
            <a:r>
              <a:rPr lang="en-US" sz="4800">
                <a:latin typeface="Avenir Next LT Pro"/>
              </a:rPr>
              <a:t> Do you need to revise your guess?</a:t>
            </a:r>
          </a:p>
        </p:txBody>
      </p:sp>
      <p:pic>
        <p:nvPicPr>
          <p:cNvPr id="3" name="Picture 2" descr="A picture containing text, different, dog, various&#10;&#10;AI-generated content may be incorrect.">
            <a:extLst>
              <a:ext uri="{FF2B5EF4-FFF2-40B4-BE49-F238E27FC236}">
                <a16:creationId xmlns:a16="http://schemas.microsoft.com/office/drawing/2014/main" id="{9AE780EE-63E5-BBBE-E3A5-D9DC42A95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32" y="296102"/>
            <a:ext cx="5672737" cy="5687925"/>
          </a:xfrm>
          <a:prstGeom prst="rect">
            <a:avLst/>
          </a:prstGeom>
        </p:spPr>
      </p:pic>
    </p:spTree>
    <p:extLst>
      <p:ext uri="{BB962C8B-B14F-4D97-AF65-F5344CB8AC3E}">
        <p14:creationId xmlns:p14="http://schemas.microsoft.com/office/powerpoint/2010/main" val="324677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C6CCE-0877-9003-9056-EF922F3FCE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85AB36-C49F-C3A4-D750-C46CE5BFC5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F4898C-81D8-0790-ACFE-D3BA087B601E}"/>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9AB569C7-138D-4A9C-BD68-C9A765B9B904}"/>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578A2E36-698E-EBE7-4DF6-4D6C4DE4A6B5}"/>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47577B04-E0C0-BB08-24BA-D398D76F5ECB}"/>
              </a:ext>
            </a:extLst>
          </p:cNvPr>
          <p:cNvSpPr txBox="1"/>
          <p:nvPr/>
        </p:nvSpPr>
        <p:spPr>
          <a:xfrm>
            <a:off x="3681978" y="2115050"/>
            <a:ext cx="4325199" cy="2308324"/>
          </a:xfrm>
          <a:prstGeom prst="rect">
            <a:avLst/>
          </a:prstGeom>
          <a:noFill/>
        </p:spPr>
        <p:txBody>
          <a:bodyPr wrap="square">
            <a:spAutoFit/>
          </a:bodyPr>
          <a:lstStyle/>
          <a:p>
            <a:pPr algn="ctr"/>
            <a:r>
              <a:rPr lang="en-US" sz="4800">
                <a:latin typeface="Avenir Next LT Pro" panose="020B0504020202020204" pitchFamily="34" charset="0"/>
              </a:rPr>
              <a:t>What food is available in the fall?</a:t>
            </a:r>
          </a:p>
        </p:txBody>
      </p:sp>
      <p:pic>
        <p:nvPicPr>
          <p:cNvPr id="16386" name="Picture 2" descr="Persimmon&amp;#32;fruit&amp;#95;11">
            <a:extLst>
              <a:ext uri="{FF2B5EF4-FFF2-40B4-BE49-F238E27FC236}">
                <a16:creationId xmlns:a16="http://schemas.microsoft.com/office/drawing/2014/main" id="{A071137C-BF56-8568-F7E1-6C32FA3EF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7177" y="0"/>
            <a:ext cx="4209535" cy="62985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66167"/>
            <a:ext cx="4151086" cy="979766"/>
          </a:xfrm>
          <a:prstGeom prst="rect">
            <a:avLst/>
          </a:prstGeom>
        </p:spPr>
      </p:pic>
      <p:pic>
        <p:nvPicPr>
          <p:cNvPr id="9" name="Picture 2" descr="Shumard&amp;#32;oak&amp;#32;acorn&amp;#95;10">
            <a:extLst>
              <a:ext uri="{FF2B5EF4-FFF2-40B4-BE49-F238E27FC236}">
                <a16:creationId xmlns:a16="http://schemas.microsoft.com/office/drawing/2014/main" id="{F0B3CA50-D45C-0728-6FB1-14F16E581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24617" y="1880717"/>
            <a:ext cx="5390627" cy="35752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25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A08BA-97BF-849C-3702-B3D89F5681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39452A-2B4C-99D2-EBDF-DB640E1DA89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BBDE3AE-6715-00B5-8B86-86433C26E944}"/>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B93D3272-3C36-EFB4-8477-509345637244}"/>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A12E226B-F60D-1A15-E637-47870F89C9CE}"/>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73EB697F-05F6-0AB2-C58D-189AA46DFEA9}"/>
              </a:ext>
            </a:extLst>
          </p:cNvPr>
          <p:cNvSpPr txBox="1"/>
          <p:nvPr/>
        </p:nvSpPr>
        <p:spPr>
          <a:xfrm>
            <a:off x="563882" y="1951460"/>
            <a:ext cx="7109664" cy="2308324"/>
          </a:xfrm>
          <a:prstGeom prst="rect">
            <a:avLst/>
          </a:prstGeom>
          <a:noFill/>
        </p:spPr>
        <p:txBody>
          <a:bodyPr wrap="square">
            <a:spAutoFit/>
          </a:bodyPr>
          <a:lstStyle/>
          <a:p>
            <a:pPr algn="ctr"/>
            <a:r>
              <a:rPr lang="en-US" sz="4800">
                <a:latin typeface="Avenir Next LT Pro" panose="020B0504020202020204" pitchFamily="34" charset="0"/>
              </a:rPr>
              <a:t>Why would bears eat more food, like acorns, in the fall?</a:t>
            </a:r>
          </a:p>
        </p:txBody>
      </p:sp>
      <p:pic>
        <p:nvPicPr>
          <p:cNvPr id="15362" name="Picture 2" descr="Shumard&amp;#32;oak&amp;#32;acorn&amp;#95;10">
            <a:extLst>
              <a:ext uri="{FF2B5EF4-FFF2-40B4-BE49-F238E27FC236}">
                <a16:creationId xmlns:a16="http://schemas.microsoft.com/office/drawing/2014/main" id="{426F0704-4DBA-913E-3112-359EE4421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93967" y="1013210"/>
            <a:ext cx="6211242" cy="4184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5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A395-A02E-1F7F-1379-EBB7A48CA2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C5680B-F00F-BFD1-788E-1E31BA9C31B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DFA648E-C579-3C1A-439D-466B4F5D71E8}"/>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5A9AD103-6B58-5E0D-5C69-619B678321DA}"/>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461E03AB-8EE5-AA36-0FC1-8183FF2421F9}"/>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B7072942-309A-7E11-D84C-D2202CFB8658}"/>
              </a:ext>
            </a:extLst>
          </p:cNvPr>
          <p:cNvSpPr txBox="1"/>
          <p:nvPr/>
        </p:nvSpPr>
        <p:spPr>
          <a:xfrm>
            <a:off x="4671267" y="2331236"/>
            <a:ext cx="7001337" cy="1569660"/>
          </a:xfrm>
          <a:prstGeom prst="rect">
            <a:avLst/>
          </a:prstGeom>
          <a:noFill/>
        </p:spPr>
        <p:txBody>
          <a:bodyPr wrap="square" lIns="91440" tIns="45720" rIns="91440" bIns="45720" anchor="t">
            <a:spAutoFit/>
          </a:bodyPr>
          <a:lstStyle/>
          <a:p>
            <a:pPr algn="ctr"/>
            <a:r>
              <a:rPr lang="en-US" sz="4800">
                <a:latin typeface="Avenir Next LT Pro"/>
              </a:rPr>
              <a:t>What is the </a:t>
            </a:r>
            <a:r>
              <a:rPr lang="en-US" sz="4800" b="1">
                <a:latin typeface="Avenir Next LT Pro"/>
              </a:rPr>
              <a:t>effect </a:t>
            </a:r>
            <a:r>
              <a:rPr lang="en-US" sz="4800">
                <a:latin typeface="Avenir Next LT Pro"/>
              </a:rPr>
              <a:t>from eating so much food?</a:t>
            </a:r>
          </a:p>
        </p:txBody>
      </p:sp>
      <p:pic>
        <p:nvPicPr>
          <p:cNvPr id="7172" name="Picture 4" descr="Black&amp;#95;Bear&amp;#95;0612-byn082323.dng">
            <a:extLst>
              <a:ext uri="{FF2B5EF4-FFF2-40B4-BE49-F238E27FC236}">
                <a16:creationId xmlns:a16="http://schemas.microsoft.com/office/drawing/2014/main" id="{245C6538-C53B-5DF8-0E83-E9B926DD4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870" cy="62321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670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AF29-B52D-1823-412E-6CACE427A8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089D0B-D5B0-385E-4D13-3B1CA0E2C33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6766CDC-2007-B91E-8D6C-5A44BDCCFE05}"/>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11465C90-6B90-FF92-FFDA-F2AD2AD38D45}"/>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B69DAFAF-6BF4-21E7-09B0-2DCA5CC5C5C2}"/>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991F1134-911A-B0B5-0F8E-386ACC681578}"/>
              </a:ext>
            </a:extLst>
          </p:cNvPr>
          <p:cNvSpPr txBox="1"/>
          <p:nvPr/>
        </p:nvSpPr>
        <p:spPr>
          <a:xfrm>
            <a:off x="4298643" y="2331133"/>
            <a:ext cx="7483251" cy="1569660"/>
          </a:xfrm>
          <a:prstGeom prst="rect">
            <a:avLst/>
          </a:prstGeom>
          <a:noFill/>
        </p:spPr>
        <p:txBody>
          <a:bodyPr wrap="square">
            <a:spAutoFit/>
          </a:bodyPr>
          <a:lstStyle/>
          <a:p>
            <a:pPr algn="ctr"/>
            <a:r>
              <a:rPr lang="en-US" sz="4800">
                <a:latin typeface="Avenir Next LT Pro" panose="020B0504020202020204" pitchFamily="34" charset="0"/>
              </a:rPr>
              <a:t>The food a bear eats is what gives it energy.</a:t>
            </a:r>
          </a:p>
        </p:txBody>
      </p:sp>
      <p:pic>
        <p:nvPicPr>
          <p:cNvPr id="17410" name="Picture 2" descr="Black&amp;#95;Bear&amp;#95;0381-byn082323.dng">
            <a:extLst>
              <a:ext uri="{FF2B5EF4-FFF2-40B4-BE49-F238E27FC236}">
                <a16:creationId xmlns:a16="http://schemas.microsoft.com/office/drawing/2014/main" id="{6D86DCB3-70B6-B73F-B375-27D85E461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1733"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651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E3BA6-6237-9517-042E-AA0309DABB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5D5E3B-E993-4A3B-B9A5-A8107A7319B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0252FF8-FE87-6519-4587-8E61C34A0B0D}"/>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2544CC07-A0F4-06B2-5501-D88EC80187BB}"/>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CBCA727C-0E1F-3124-D38F-E994A8B4037D}"/>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5FD0D057-A8D0-4F7F-9F3F-262E615E5951}"/>
              </a:ext>
            </a:extLst>
          </p:cNvPr>
          <p:cNvSpPr txBox="1"/>
          <p:nvPr/>
        </p:nvSpPr>
        <p:spPr>
          <a:xfrm>
            <a:off x="563882" y="1905506"/>
            <a:ext cx="5672737" cy="3046988"/>
          </a:xfrm>
          <a:prstGeom prst="rect">
            <a:avLst/>
          </a:prstGeom>
          <a:noFill/>
        </p:spPr>
        <p:txBody>
          <a:bodyPr wrap="square">
            <a:spAutoFit/>
          </a:bodyPr>
          <a:lstStyle/>
          <a:p>
            <a:pPr algn="ctr"/>
            <a:r>
              <a:rPr lang="en-US" sz="4800">
                <a:latin typeface="Avenir Next LT Pro" panose="020B0504020202020204" pitchFamily="34" charset="0"/>
              </a:rPr>
              <a:t>Much of the energy from this food is stored as layers of fat.</a:t>
            </a:r>
          </a:p>
        </p:txBody>
      </p:sp>
      <p:pic>
        <p:nvPicPr>
          <p:cNvPr id="18434" name="Picture 2" descr="Black&amp;#95;Bear&amp;#95;0501-byn082323.dng">
            <a:extLst>
              <a:ext uri="{FF2B5EF4-FFF2-40B4-BE49-F238E27FC236}">
                <a16:creationId xmlns:a16="http://schemas.microsoft.com/office/drawing/2014/main" id="{ED5B1F31-3557-5CAF-08D8-F9051B606E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00" r="33351"/>
          <a:stretch/>
        </p:blipFill>
        <p:spPr bwMode="auto">
          <a:xfrm>
            <a:off x="6519085" y="0"/>
            <a:ext cx="5672916"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77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4F1B-B2D5-8396-8DC0-A1F75DEF50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E06087-2297-40A6-E342-DA7921CBDC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F8F0159-3704-D69C-5EA7-3CDD27A6AE2C}"/>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38B6DFCE-5AB9-F7E7-E698-8004EDF82DA3}"/>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DE9E0482-7229-F877-F0A7-B14B7171F971}"/>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5ECD1515-D03C-AEB4-5EE7-8FB2286FB129}"/>
              </a:ext>
            </a:extLst>
          </p:cNvPr>
          <p:cNvSpPr txBox="1"/>
          <p:nvPr/>
        </p:nvSpPr>
        <p:spPr>
          <a:xfrm>
            <a:off x="5436146" y="1492768"/>
            <a:ext cx="6418228" cy="3046988"/>
          </a:xfrm>
          <a:prstGeom prst="rect">
            <a:avLst/>
          </a:prstGeom>
          <a:noFill/>
        </p:spPr>
        <p:txBody>
          <a:bodyPr wrap="square" lIns="91440" tIns="45720" rIns="91440" bIns="45720" anchor="t">
            <a:spAutoFit/>
          </a:bodyPr>
          <a:lstStyle/>
          <a:p>
            <a:pPr algn="ctr"/>
            <a:r>
              <a:rPr lang="en-US" sz="4800">
                <a:latin typeface="Avenir Next LT Pro"/>
              </a:rPr>
              <a:t>These extra fat layers of energy help the bear survive through the winter months.</a:t>
            </a:r>
          </a:p>
        </p:txBody>
      </p:sp>
      <p:pic>
        <p:nvPicPr>
          <p:cNvPr id="20482" name="Picture 2" descr="021921&amp;#32;union&amp;#32;ridge&amp;#32;snow&amp;#32;aerial-25">
            <a:extLst>
              <a:ext uri="{FF2B5EF4-FFF2-40B4-BE49-F238E27FC236}">
                <a16:creationId xmlns:a16="http://schemas.microsoft.com/office/drawing/2014/main" id="{9C576CF8-57A8-470F-A6CE-4E3F39457A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570"/>
          <a:stretch/>
        </p:blipFill>
        <p:spPr bwMode="auto">
          <a:xfrm>
            <a:off x="0" y="0"/>
            <a:ext cx="5377531"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459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C017-E2DA-5CC0-3A5C-B81776C1E23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05C777-E462-E718-A38A-9AC28759DC2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9C63256-D104-E166-7D34-FCC8ED778ED0}"/>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D4C6EA28-5779-2031-DB66-85F67ADFA8B8}"/>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3B297C9C-3ECB-2EFB-0CEA-C3BF8B7C8182}"/>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12C00BB1-3068-A872-B375-49AC6B6E9C54}"/>
              </a:ext>
            </a:extLst>
          </p:cNvPr>
          <p:cNvSpPr txBox="1"/>
          <p:nvPr/>
        </p:nvSpPr>
        <p:spPr>
          <a:xfrm>
            <a:off x="597408" y="1223224"/>
            <a:ext cx="7273846" cy="3785652"/>
          </a:xfrm>
          <a:prstGeom prst="rect">
            <a:avLst/>
          </a:prstGeom>
          <a:noFill/>
        </p:spPr>
        <p:txBody>
          <a:bodyPr wrap="square">
            <a:spAutoFit/>
          </a:bodyPr>
          <a:lstStyle/>
          <a:p>
            <a:pPr algn="ctr"/>
            <a:r>
              <a:rPr lang="en-US" sz="4800">
                <a:latin typeface="Avenir Next LT Pro" panose="020B0504020202020204" pitchFamily="34" charset="0"/>
              </a:rPr>
              <a:t>What happens to bears when they do not eat in winter, but are surviving on their energy in the form of fat?</a:t>
            </a:r>
          </a:p>
        </p:txBody>
      </p:sp>
      <p:pic>
        <p:nvPicPr>
          <p:cNvPr id="19458" name="Picture 2" descr="Short&amp;#32;Leaf&amp;#32;pine&amp;#32;trees&amp;#32;in&amp;#32;snow&amp;#32;361-7">
            <a:extLst>
              <a:ext uri="{FF2B5EF4-FFF2-40B4-BE49-F238E27FC236}">
                <a16:creationId xmlns:a16="http://schemas.microsoft.com/office/drawing/2014/main" id="{1EF3FC15-146C-E00A-E0F4-3D198EE0A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747" y="-1"/>
            <a:ext cx="4061254" cy="623210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290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4B6E-48F0-92FE-AB27-2B2E1461B6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78B9A1-5D89-66F3-92DF-514788AA8FB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F2EF9FB-5410-F6BF-525E-25DC1822B5F7}"/>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759F3CA9-317A-4CE1-054F-8E97C61E14EF}"/>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E15E7810-0280-96FD-C3DB-EF7AB8DF1799}"/>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D0C25FC8-932C-4F03-8F01-91E150A0A785}"/>
              </a:ext>
            </a:extLst>
          </p:cNvPr>
          <p:cNvSpPr txBox="1"/>
          <p:nvPr/>
        </p:nvSpPr>
        <p:spPr>
          <a:xfrm>
            <a:off x="5170808" y="2331135"/>
            <a:ext cx="5672737" cy="1569660"/>
          </a:xfrm>
          <a:prstGeom prst="rect">
            <a:avLst/>
          </a:prstGeom>
          <a:noFill/>
        </p:spPr>
        <p:txBody>
          <a:bodyPr wrap="square">
            <a:spAutoFit/>
          </a:bodyPr>
          <a:lstStyle/>
          <a:p>
            <a:pPr algn="ctr"/>
            <a:r>
              <a:rPr lang="en-US" sz="4800">
                <a:latin typeface="Avenir Next LT Pro" panose="020B0504020202020204" pitchFamily="34" charset="0"/>
              </a:rPr>
              <a:t>Do they get bigger or smaller?</a:t>
            </a:r>
          </a:p>
        </p:txBody>
      </p:sp>
      <p:pic>
        <p:nvPicPr>
          <p:cNvPr id="21506" name="Picture 2" descr="Black&amp;#95;Bear&amp;#95;0580-byn082323.dng">
            <a:extLst>
              <a:ext uri="{FF2B5EF4-FFF2-40B4-BE49-F238E27FC236}">
                <a16:creationId xmlns:a16="http://schemas.microsoft.com/office/drawing/2014/main" id="{B18E5C6C-5E20-6BE2-AAD3-9CCFE84648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57" r="21351"/>
          <a:stretch/>
        </p:blipFill>
        <p:spPr bwMode="auto">
          <a:xfrm>
            <a:off x="0" y="0"/>
            <a:ext cx="4300151" cy="62428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85685EB4-9625-02C1-BC90-16DE236036E7}"/>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8040914" y="43747"/>
            <a:ext cx="4151086" cy="979766"/>
          </a:xfrm>
          <a:prstGeom prst="rect">
            <a:avLst/>
          </a:prstGeom>
        </p:spPr>
      </p:pic>
    </p:spTree>
    <p:extLst>
      <p:ext uri="{BB962C8B-B14F-4D97-AF65-F5344CB8AC3E}">
        <p14:creationId xmlns:p14="http://schemas.microsoft.com/office/powerpoint/2010/main" val="40269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59EC3C31-F296-A444-411A-0A9DF0015530}"/>
              </a:ext>
            </a:extLst>
          </p:cNvPr>
          <p:cNvPicPr>
            <a:picLocks noChangeAspect="1"/>
          </p:cNvPicPr>
          <p:nvPr/>
        </p:nvPicPr>
        <p:blipFill>
          <a:blip r:embed="rId5">
            <a:extLst>
              <a:ext uri="{28A0092B-C50C-407E-A947-70E740481C1C}">
                <a14:useLocalDpi xmlns:a14="http://schemas.microsoft.com/office/drawing/2010/main" val="0"/>
              </a:ext>
            </a:extLst>
          </a:blip>
          <a:srcRect l="17473" t="7202"/>
          <a:stretch/>
        </p:blipFill>
        <p:spPr>
          <a:xfrm>
            <a:off x="156109" y="6310284"/>
            <a:ext cx="441300" cy="481549"/>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C460-BA89-F315-ADF8-7EEC56ACD5A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F27C7D-5B81-92BD-9DFC-D9D764C891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0E840B-1211-3F89-EFFC-3927517C8745}"/>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E4303A4B-9449-6EF7-DD12-04F1919EF4ED}"/>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a:t>
            </a:r>
          </a:p>
        </p:txBody>
      </p:sp>
      <p:pic>
        <p:nvPicPr>
          <p:cNvPr id="7" name="Picture 6" descr="Icon&#10;&#10;AI-generated content may be incorrect.">
            <a:extLst>
              <a:ext uri="{FF2B5EF4-FFF2-40B4-BE49-F238E27FC236}">
                <a16:creationId xmlns:a16="http://schemas.microsoft.com/office/drawing/2014/main" id="{3B5CBF0B-D2B5-9948-9198-352451A6A47C}"/>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5B15BDB5-799F-5F8A-594D-3D1BBEAAD101}"/>
              </a:ext>
            </a:extLst>
          </p:cNvPr>
          <p:cNvSpPr txBox="1"/>
          <p:nvPr/>
        </p:nvSpPr>
        <p:spPr>
          <a:xfrm>
            <a:off x="1668554" y="2025241"/>
            <a:ext cx="8854891" cy="2308324"/>
          </a:xfrm>
          <a:prstGeom prst="rect">
            <a:avLst/>
          </a:prstGeom>
          <a:noFill/>
        </p:spPr>
        <p:txBody>
          <a:bodyPr wrap="square" lIns="91440" tIns="45720" rIns="91440" bIns="45720" anchor="t">
            <a:spAutoFit/>
          </a:bodyPr>
          <a:lstStyle/>
          <a:p>
            <a:pPr algn="ctr"/>
            <a:r>
              <a:rPr lang="en-US" sz="4800">
                <a:latin typeface="Avenir Next LT Pro"/>
              </a:rPr>
              <a:t>Do you think bears follow that </a:t>
            </a:r>
            <a:r>
              <a:rPr lang="en-US" sz="4800" b="1">
                <a:latin typeface="Avenir Next LT Pro"/>
              </a:rPr>
              <a:t>pattern </a:t>
            </a:r>
            <a:r>
              <a:rPr lang="en-US" sz="4800">
                <a:latin typeface="Avenir Next LT Pro"/>
              </a:rPr>
              <a:t>of eating every year or just some years?</a:t>
            </a:r>
          </a:p>
        </p:txBody>
      </p:sp>
    </p:spTree>
    <p:extLst>
      <p:ext uri="{BB962C8B-B14F-4D97-AF65-F5344CB8AC3E}">
        <p14:creationId xmlns:p14="http://schemas.microsoft.com/office/powerpoint/2010/main" val="394810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A27E-D29E-9062-BA70-7176452605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19D1A3-DAF9-8B43-E6A2-1E5FE40BB1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9E402B-8521-D0FC-47EC-70F35037F10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69C1D040-0EC0-EC9E-8C5A-9D9E94846F3A}"/>
              </a:ext>
            </a:extLst>
          </p:cNvPr>
          <p:cNvSpPr txBox="1"/>
          <p:nvPr/>
        </p:nvSpPr>
        <p:spPr>
          <a:xfrm>
            <a:off x="597409" y="6366393"/>
            <a:ext cx="67425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Explain </a:t>
            </a:r>
          </a:p>
        </p:txBody>
      </p:sp>
      <p:pic>
        <p:nvPicPr>
          <p:cNvPr id="6" name="Picture 5" descr="A picture containing text, lamp&#10;&#10;AI-generated content may be incorrect.">
            <a:extLst>
              <a:ext uri="{FF2B5EF4-FFF2-40B4-BE49-F238E27FC236}">
                <a16:creationId xmlns:a16="http://schemas.microsoft.com/office/drawing/2014/main" id="{3263185D-27B8-9E42-EAFA-65C6020EF161}"/>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026" name="Picture 2" descr="The Curious Cares of Bears Book by Douglas Florian | Epic">
            <a:extLst>
              <a:ext uri="{FF2B5EF4-FFF2-40B4-BE49-F238E27FC236}">
                <a16:creationId xmlns:a16="http://schemas.microsoft.com/office/drawing/2014/main" id="{C6D23B07-1086-2DC0-8DC1-BEECFBFD0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4" y="253633"/>
            <a:ext cx="4514850" cy="56959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3E47DF-D037-D781-A840-992720C49CFD}"/>
              </a:ext>
            </a:extLst>
          </p:cNvPr>
          <p:cNvGrpSpPr/>
          <p:nvPr/>
        </p:nvGrpSpPr>
        <p:grpSpPr>
          <a:xfrm>
            <a:off x="5925425" y="442238"/>
            <a:ext cx="5275006" cy="5371519"/>
            <a:chOff x="6100916" y="521110"/>
            <a:chExt cx="5275006" cy="5371519"/>
          </a:xfrm>
        </p:grpSpPr>
        <p:sp>
          <p:nvSpPr>
            <p:cNvPr id="7" name="TextBox 6">
              <a:extLst>
                <a:ext uri="{FF2B5EF4-FFF2-40B4-BE49-F238E27FC236}">
                  <a16:creationId xmlns:a16="http://schemas.microsoft.com/office/drawing/2014/main" id="{B7031406-83CC-CE98-E47D-0B6CF78BDD18}"/>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Curious Cares of Bears </a:t>
              </a:r>
              <a:r>
                <a:rPr lang="en-US" sz="3200">
                  <a:latin typeface="Avenir Next LT Pro"/>
                </a:rPr>
                <a:t>by Douglas Florian</a:t>
              </a:r>
              <a:endParaRPr lang="en-US" sz="2400"/>
            </a:p>
          </p:txBody>
        </p:sp>
        <p:sp>
          <p:nvSpPr>
            <p:cNvPr id="8" name="TextBox 7">
              <a:extLst>
                <a:ext uri="{FF2B5EF4-FFF2-40B4-BE49-F238E27FC236}">
                  <a16:creationId xmlns:a16="http://schemas.microsoft.com/office/drawing/2014/main" id="{4A04FC4E-8DD8-B81A-7597-1D0182CEE9A9}"/>
                </a:ext>
              </a:extLst>
            </p:cNvPr>
            <p:cNvSpPr txBox="1"/>
            <p:nvPr/>
          </p:nvSpPr>
          <p:spPr>
            <a:xfrm>
              <a:off x="6100916" y="1860756"/>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a:latin typeface="Avenir Next LT Pro"/>
                </a:rPr>
                <a:t>Link to book on Epic!: </a:t>
              </a:r>
              <a:r>
                <a:rPr lang="en-US" sz="2800">
                  <a:latin typeface="Avenir Next LT Pro"/>
                  <a:hlinkClick r:id="rId5"/>
                </a:rPr>
                <a:t>Curious Cares of Bears by Douglas Florian</a:t>
              </a:r>
              <a:endParaRPr lang="en-US" sz="2800">
                <a:effectLst/>
                <a:latin typeface="Segoe UI" panose="020B0502040204020203" pitchFamily="34" charset="0"/>
              </a:endParaRPr>
            </a:p>
            <a:p>
              <a:r>
                <a:rPr lang="en-US" sz="1200" i="1">
                  <a:latin typeface="Avenir Next LT Pro"/>
                </a:rPr>
                <a:t>Available for free to classroom teachers on Epic! (</a:t>
              </a:r>
              <a:r>
                <a:rPr lang="en-US" sz="1200" i="1">
                  <a:latin typeface="Avenir Next LT Pro"/>
                  <a:hlinkClick r:id="rId6"/>
                </a:rPr>
                <a:t>login required</a:t>
              </a:r>
              <a:r>
                <a:rPr lang="en-US" sz="1200" i="1">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7"/>
                </a:rPr>
                <a:t>https://youtu.be/XR4MGSoMDsI?si=bna9YCGf6efcRZD7 </a:t>
              </a:r>
              <a:endParaRPr lang="en-US">
                <a:latin typeface="Avenir Next LT Pro"/>
              </a:endParaRPr>
            </a:p>
          </p:txBody>
        </p:sp>
      </p:grpSp>
    </p:spTree>
    <p:extLst>
      <p:ext uri="{BB962C8B-B14F-4D97-AF65-F5344CB8AC3E}">
        <p14:creationId xmlns:p14="http://schemas.microsoft.com/office/powerpoint/2010/main" val="4177851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C647-EE97-3C92-55FC-A45DA1DDA7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C27A56-CDA9-3E1B-942E-3E94696E779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6F86661-DAF4-4915-231B-2DC906A3F156}"/>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56D517B0-EC5A-5749-FA43-9915EC3A2045}"/>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Elaborate</a:t>
            </a:r>
          </a:p>
        </p:txBody>
      </p:sp>
      <p:pic>
        <p:nvPicPr>
          <p:cNvPr id="7" name="Picture 6" descr="Icon&#10;&#10;AI-generated content may be incorrect.">
            <a:extLst>
              <a:ext uri="{FF2B5EF4-FFF2-40B4-BE49-F238E27FC236}">
                <a16:creationId xmlns:a16="http://schemas.microsoft.com/office/drawing/2014/main" id="{69D1A3A2-3B79-61B1-FC8B-440B7A9A3C61}"/>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616CC1B0-1F18-16A6-BFAA-8471C1FD2A85}"/>
              </a:ext>
            </a:extLst>
          </p:cNvPr>
          <p:cNvSpPr txBox="1"/>
          <p:nvPr/>
        </p:nvSpPr>
        <p:spPr>
          <a:xfrm>
            <a:off x="562239" y="590202"/>
            <a:ext cx="4452961" cy="5262979"/>
          </a:xfrm>
          <a:prstGeom prst="rect">
            <a:avLst/>
          </a:prstGeom>
          <a:noFill/>
        </p:spPr>
        <p:txBody>
          <a:bodyPr wrap="square" lIns="91440" tIns="45720" rIns="91440" bIns="45720" anchor="t">
            <a:spAutoFit/>
          </a:bodyPr>
          <a:lstStyle/>
          <a:p>
            <a:pPr algn="ctr"/>
            <a:r>
              <a:rPr lang="en-US" sz="4800">
                <a:latin typeface="Avenir Next LT Pro"/>
              </a:rPr>
              <a:t>What could you do to get warmer? How is this like the layers of fat that bears get in the fall?</a:t>
            </a:r>
            <a:endParaRPr lang="en-US" sz="4800">
              <a:latin typeface="Avenir Next LT Pro" panose="020B0504020202020204" pitchFamily="34" charset="0"/>
            </a:endParaRPr>
          </a:p>
        </p:txBody>
      </p:sp>
      <p:pic>
        <p:nvPicPr>
          <p:cNvPr id="8" name="Picture 7" descr="Child playing in snow">
            <a:extLst>
              <a:ext uri="{FF2B5EF4-FFF2-40B4-BE49-F238E27FC236}">
                <a16:creationId xmlns:a16="http://schemas.microsoft.com/office/drawing/2014/main" id="{7D97A53C-18A4-F588-728F-1497DFB0FC34}"/>
              </a:ext>
            </a:extLst>
          </p:cNvPr>
          <p:cNvPicPr>
            <a:picLocks noChangeAspect="1"/>
          </p:cNvPicPr>
          <p:nvPr/>
        </p:nvPicPr>
        <p:blipFill>
          <a:blip r:embed="rId4">
            <a:extLst>
              <a:ext uri="{28A0092B-C50C-407E-A947-70E740481C1C}">
                <a14:useLocalDpi xmlns:a14="http://schemas.microsoft.com/office/drawing/2010/main" val="0"/>
              </a:ext>
            </a:extLst>
          </a:blip>
          <a:srcRect l="21717" r="7676"/>
          <a:stretch/>
        </p:blipFill>
        <p:spPr>
          <a:xfrm>
            <a:off x="5567067" y="0"/>
            <a:ext cx="6624933" cy="6231928"/>
          </a:xfrm>
          <a:prstGeom prst="rect">
            <a:avLst/>
          </a:prstGeom>
          <a:effectLst>
            <a:softEdge rad="635000"/>
          </a:effectLst>
        </p:spPr>
      </p:pic>
    </p:spTree>
    <p:extLst>
      <p:ext uri="{BB962C8B-B14F-4D97-AF65-F5344CB8AC3E}">
        <p14:creationId xmlns:p14="http://schemas.microsoft.com/office/powerpoint/2010/main" val="1883745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ADC85-7946-7B34-CC66-5AB4334F4B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F3460B-3C77-DF18-FC67-E9965E7B73D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D61F5F-2C98-9AF0-AE57-6C1077C84C54}"/>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5FFFDEA1-C2BE-C759-05B6-40357822DE22}"/>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Elaborate</a:t>
            </a:r>
          </a:p>
        </p:txBody>
      </p:sp>
      <p:pic>
        <p:nvPicPr>
          <p:cNvPr id="7" name="Picture 6" descr="Icon&#10;&#10;AI-generated content may be incorrect.">
            <a:extLst>
              <a:ext uri="{FF2B5EF4-FFF2-40B4-BE49-F238E27FC236}">
                <a16:creationId xmlns:a16="http://schemas.microsoft.com/office/drawing/2014/main" id="{CF4ABE16-2A7C-B4E1-1A17-6A86F7EF745A}"/>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4A9D4177-56F4-9C83-004F-47F4E02CBE6D}"/>
              </a:ext>
            </a:extLst>
          </p:cNvPr>
          <p:cNvSpPr txBox="1"/>
          <p:nvPr/>
        </p:nvSpPr>
        <p:spPr>
          <a:xfrm>
            <a:off x="6045427" y="1234231"/>
            <a:ext cx="5672737" cy="3785652"/>
          </a:xfrm>
          <a:prstGeom prst="rect">
            <a:avLst/>
          </a:prstGeom>
          <a:noFill/>
        </p:spPr>
        <p:txBody>
          <a:bodyPr wrap="square">
            <a:spAutoFit/>
          </a:bodyPr>
          <a:lstStyle/>
          <a:p>
            <a:pPr algn="ctr"/>
            <a:r>
              <a:rPr lang="en-US" sz="4800">
                <a:latin typeface="Avenir Next LT Pro" panose="020B0504020202020204" pitchFamily="34" charset="0"/>
              </a:rPr>
              <a:t>How does the warmth of bear’s fur and its layer of fat keep it warm in the wintertime?</a:t>
            </a:r>
          </a:p>
        </p:txBody>
      </p:sp>
      <p:pic>
        <p:nvPicPr>
          <p:cNvPr id="22530" name="Picture 2" descr="Black&amp;#95;Bear&amp;#95;Survey&amp;#95;1312.dng">
            <a:extLst>
              <a:ext uri="{FF2B5EF4-FFF2-40B4-BE49-F238E27FC236}">
                <a16:creationId xmlns:a16="http://schemas.microsoft.com/office/drawing/2014/main" id="{B180F776-071F-0365-FD83-F7199AB76A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75" r="20541"/>
          <a:stretch/>
        </p:blipFill>
        <p:spPr bwMode="auto">
          <a:xfrm>
            <a:off x="0" y="0"/>
            <a:ext cx="5779093"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017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44AA-5DB7-9755-02DC-EC3A37D42A2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ED5E74-8003-D553-04BA-BB0ED25089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7042A19-179E-2E60-24ED-829E806B2482}"/>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14E74D45-D406-C222-A0D2-7F3480D20F47}"/>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Elaborate</a:t>
            </a:r>
          </a:p>
        </p:txBody>
      </p:sp>
      <p:pic>
        <p:nvPicPr>
          <p:cNvPr id="7" name="Picture 6" descr="Icon&#10;&#10;AI-generated content may be incorrect.">
            <a:extLst>
              <a:ext uri="{FF2B5EF4-FFF2-40B4-BE49-F238E27FC236}">
                <a16:creationId xmlns:a16="http://schemas.microsoft.com/office/drawing/2014/main" id="{193210AD-1994-3846-1194-EE73F4A89EAA}"/>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35BE0AD3-C07B-4DBA-5B70-F9C169076FE8}"/>
              </a:ext>
            </a:extLst>
          </p:cNvPr>
          <p:cNvSpPr txBox="1"/>
          <p:nvPr/>
        </p:nvSpPr>
        <p:spPr>
          <a:xfrm>
            <a:off x="597408" y="1961803"/>
            <a:ext cx="6544797" cy="2308324"/>
          </a:xfrm>
          <a:prstGeom prst="rect">
            <a:avLst/>
          </a:prstGeom>
          <a:noFill/>
        </p:spPr>
        <p:txBody>
          <a:bodyPr wrap="square" lIns="91440" tIns="45720" rIns="91440" bIns="45720" anchor="t">
            <a:spAutoFit/>
          </a:bodyPr>
          <a:lstStyle/>
          <a:p>
            <a:pPr algn="ctr"/>
            <a:r>
              <a:rPr lang="en-US" sz="4800">
                <a:latin typeface="Avenir Next LT Pro"/>
              </a:rPr>
              <a:t>How does this compare to how we as humans use blankets?</a:t>
            </a:r>
          </a:p>
        </p:txBody>
      </p:sp>
      <p:pic>
        <p:nvPicPr>
          <p:cNvPr id="8" name="Picture 7" descr="Woman sleeping on couch">
            <a:extLst>
              <a:ext uri="{FF2B5EF4-FFF2-40B4-BE49-F238E27FC236}">
                <a16:creationId xmlns:a16="http://schemas.microsoft.com/office/drawing/2014/main" id="{2A5D01E7-62CA-21C4-BE09-285774BF9932}"/>
              </a:ext>
            </a:extLst>
          </p:cNvPr>
          <p:cNvPicPr>
            <a:picLocks noChangeAspect="1"/>
          </p:cNvPicPr>
          <p:nvPr/>
        </p:nvPicPr>
        <p:blipFill>
          <a:blip r:embed="rId4">
            <a:extLst>
              <a:ext uri="{28A0092B-C50C-407E-A947-70E740481C1C}">
                <a14:useLocalDpi xmlns:a14="http://schemas.microsoft.com/office/drawing/2010/main" val="0"/>
              </a:ext>
            </a:extLst>
          </a:blip>
          <a:srcRect l="9599" r="39109"/>
          <a:stretch/>
        </p:blipFill>
        <p:spPr>
          <a:xfrm>
            <a:off x="7414053" y="0"/>
            <a:ext cx="4794709" cy="6231998"/>
          </a:xfrm>
          <a:prstGeom prst="rect">
            <a:avLst/>
          </a:prstGeom>
          <a:effectLst>
            <a:softEdge rad="635000"/>
          </a:effectLst>
        </p:spPr>
      </p:pic>
    </p:spTree>
    <p:extLst>
      <p:ext uri="{BB962C8B-B14F-4D97-AF65-F5344CB8AC3E}">
        <p14:creationId xmlns:p14="http://schemas.microsoft.com/office/powerpoint/2010/main" val="630803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021C5-71C2-27F6-989B-AA0A0BD6A5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A426CA-5AD7-E062-C7AB-4DDBD0FB9B6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CC2E0F8-DE08-2E34-8887-04B791358068}"/>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06D76254-7223-7FF3-D8FD-E756AB3C75C4}"/>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pic>
        <p:nvPicPr>
          <p:cNvPr id="3" name="Picture 2">
            <a:extLst>
              <a:ext uri="{FF2B5EF4-FFF2-40B4-BE49-F238E27FC236}">
                <a16:creationId xmlns:a16="http://schemas.microsoft.com/office/drawing/2014/main" id="{CBDB1FE5-A931-B965-D548-631D749667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30E1DD07-1CA3-7C1D-C653-A945B62040E3}"/>
              </a:ext>
            </a:extLst>
          </p:cNvPr>
          <p:cNvPicPr>
            <a:picLocks noChangeAspect="1"/>
          </p:cNvPicPr>
          <p:nvPr/>
        </p:nvPicPr>
        <p:blipFill>
          <a:blip r:embed="rId5">
            <a:extLst>
              <a:ext uri="{28A0092B-C50C-407E-A947-70E740481C1C}">
                <a14:useLocalDpi xmlns:a14="http://schemas.microsoft.com/office/drawing/2010/main" val="0"/>
              </a:ext>
            </a:extLst>
          </a:blip>
          <a:srcRect l="17473" t="7202"/>
          <a:stretch/>
        </p:blipFill>
        <p:spPr>
          <a:xfrm>
            <a:off x="156109" y="6310284"/>
            <a:ext cx="441300" cy="481549"/>
          </a:xfrm>
          <a:prstGeom prst="rect">
            <a:avLst/>
          </a:prstGeom>
        </p:spPr>
      </p:pic>
    </p:spTree>
    <p:extLst>
      <p:ext uri="{BB962C8B-B14F-4D97-AF65-F5344CB8AC3E}">
        <p14:creationId xmlns:p14="http://schemas.microsoft.com/office/powerpoint/2010/main" val="2030538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9343-43B6-EF0A-8C53-BACE1B5BE7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5C8718-FE86-4377-581A-2E843FCD622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2775436-94C5-3502-4EDE-8B7A8BE69BA5}"/>
              </a:ext>
            </a:extLst>
          </p:cNvPr>
          <p:cNvSpPr txBox="1"/>
          <p:nvPr/>
        </p:nvSpPr>
        <p:spPr>
          <a:xfrm>
            <a:off x="11619057" y="6366393"/>
            <a:ext cx="48760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638D4CE0-26A7-A465-0827-A44D75EDA2D6}"/>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Evaluate</a:t>
            </a:r>
          </a:p>
        </p:txBody>
      </p:sp>
      <p:pic>
        <p:nvPicPr>
          <p:cNvPr id="7" name="Picture 6" descr="Icon&#10;&#10;AI-generated content may be incorrect.">
            <a:extLst>
              <a:ext uri="{FF2B5EF4-FFF2-40B4-BE49-F238E27FC236}">
                <a16:creationId xmlns:a16="http://schemas.microsoft.com/office/drawing/2014/main" id="{833783CB-3FEB-EA47-89DE-22BD65D2406A}"/>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F6CB821E-7C79-C084-D25B-3E434819783B}"/>
              </a:ext>
            </a:extLst>
          </p:cNvPr>
          <p:cNvSpPr txBox="1"/>
          <p:nvPr/>
        </p:nvSpPr>
        <p:spPr>
          <a:xfrm>
            <a:off x="4395297" y="1961801"/>
            <a:ext cx="7223759" cy="2308324"/>
          </a:xfrm>
          <a:prstGeom prst="rect">
            <a:avLst/>
          </a:prstGeom>
          <a:noFill/>
        </p:spPr>
        <p:txBody>
          <a:bodyPr wrap="square">
            <a:spAutoFit/>
          </a:bodyPr>
          <a:lstStyle/>
          <a:p>
            <a:pPr algn="ctr"/>
            <a:r>
              <a:rPr lang="en-US" sz="4800">
                <a:latin typeface="Avenir Next LT Pro" panose="020B0504020202020204" pitchFamily="34" charset="0"/>
              </a:rPr>
              <a:t>Why is fall better than winter to eat large amounts of food?</a:t>
            </a:r>
          </a:p>
        </p:txBody>
      </p:sp>
      <p:pic>
        <p:nvPicPr>
          <p:cNvPr id="23554" name="Picture 2" descr="102309&amp;#32;fall&amp;#32;color-18">
            <a:extLst>
              <a:ext uri="{FF2B5EF4-FFF2-40B4-BE49-F238E27FC236}">
                <a16:creationId xmlns:a16="http://schemas.microsoft.com/office/drawing/2014/main" id="{7167A520-58C8-E45B-2D55-7083A8A17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1733"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703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058D9-3213-BA3F-A271-365D8810CD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3DE790-78F3-EBB3-AAE4-0E9C53BF10E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72C781-FAB1-1980-EDC5-3D80F6CE5C19}"/>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54D848A2-1FA3-2FBC-70B5-F49E1390CA26}"/>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Evaluate</a:t>
            </a:r>
          </a:p>
        </p:txBody>
      </p:sp>
      <p:pic>
        <p:nvPicPr>
          <p:cNvPr id="7" name="Picture 6" descr="Icon&#10;&#10;AI-generated content may be incorrect.">
            <a:extLst>
              <a:ext uri="{FF2B5EF4-FFF2-40B4-BE49-F238E27FC236}">
                <a16:creationId xmlns:a16="http://schemas.microsoft.com/office/drawing/2014/main" id="{580BCB16-7CB4-9BC9-20DD-E73BD043D633}"/>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B41813ED-36C6-D834-49CA-5ACC41977245}"/>
              </a:ext>
            </a:extLst>
          </p:cNvPr>
          <p:cNvSpPr txBox="1"/>
          <p:nvPr/>
        </p:nvSpPr>
        <p:spPr>
          <a:xfrm>
            <a:off x="563882" y="1258945"/>
            <a:ext cx="4938933" cy="3785652"/>
          </a:xfrm>
          <a:prstGeom prst="rect">
            <a:avLst/>
          </a:prstGeom>
          <a:noFill/>
        </p:spPr>
        <p:txBody>
          <a:bodyPr wrap="square">
            <a:spAutoFit/>
          </a:bodyPr>
          <a:lstStyle/>
          <a:p>
            <a:pPr algn="ctr"/>
            <a:r>
              <a:rPr lang="en-US" sz="4800">
                <a:latin typeface="Avenir Next LT Pro" panose="020B0504020202020204" pitchFamily="34" charset="0"/>
              </a:rPr>
              <a:t>Why do bears put on those layers of fat before they go their dens?</a:t>
            </a:r>
          </a:p>
        </p:txBody>
      </p:sp>
      <p:pic>
        <p:nvPicPr>
          <p:cNvPr id="24578" name="Picture 2" descr="Black&amp;#95;Bear&amp;#95;Survey&amp;#95;1115.dng">
            <a:extLst>
              <a:ext uri="{FF2B5EF4-FFF2-40B4-BE49-F238E27FC236}">
                <a16:creationId xmlns:a16="http://schemas.microsoft.com/office/drawing/2014/main" id="{6F883D95-A338-7986-4DA3-3BBA7D1B6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67" r="18919"/>
          <a:stretch/>
        </p:blipFill>
        <p:spPr bwMode="auto">
          <a:xfrm>
            <a:off x="5502815" y="0"/>
            <a:ext cx="6689186"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17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6E34-1088-422D-F8DF-2EDECB1988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EAA710-F4F6-67F3-5B92-4A3698F624D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777529D-6370-95E7-05CE-6319558F34EE}"/>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6BD89C11-67FB-7951-E45D-337F455B58B3}"/>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Evaluate</a:t>
            </a:r>
          </a:p>
        </p:txBody>
      </p:sp>
      <p:pic>
        <p:nvPicPr>
          <p:cNvPr id="7" name="Picture 6" descr="Icon&#10;&#10;AI-generated content may be incorrect.">
            <a:extLst>
              <a:ext uri="{FF2B5EF4-FFF2-40B4-BE49-F238E27FC236}">
                <a16:creationId xmlns:a16="http://schemas.microsoft.com/office/drawing/2014/main" id="{60757CC7-C886-3F99-10AD-5979BB7FE2AC}"/>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0481DD92-E866-5149-C78E-2C45B046EE12}"/>
              </a:ext>
            </a:extLst>
          </p:cNvPr>
          <p:cNvSpPr txBox="1"/>
          <p:nvPr/>
        </p:nvSpPr>
        <p:spPr>
          <a:xfrm>
            <a:off x="5704292" y="2413337"/>
            <a:ext cx="5672737" cy="1015663"/>
          </a:xfrm>
          <a:prstGeom prst="rect">
            <a:avLst/>
          </a:prstGeom>
          <a:noFill/>
        </p:spPr>
        <p:txBody>
          <a:bodyPr wrap="square">
            <a:spAutoFit/>
          </a:bodyPr>
          <a:lstStyle/>
          <a:p>
            <a:pPr algn="ctr"/>
            <a:r>
              <a:rPr lang="en-US" sz="6000" b="1">
                <a:latin typeface="Avenir Next LT Pro" panose="020B0504020202020204" pitchFamily="34" charset="0"/>
              </a:rPr>
              <a:t>Draw It!</a:t>
            </a:r>
          </a:p>
        </p:txBody>
      </p:sp>
      <p:pic>
        <p:nvPicPr>
          <p:cNvPr id="8" name="Picture 7" descr="Text, letter&#10;&#10;AI-generated content may be incorrect.">
            <a:extLst>
              <a:ext uri="{FF2B5EF4-FFF2-40B4-BE49-F238E27FC236}">
                <a16:creationId xmlns:a16="http://schemas.microsoft.com/office/drawing/2014/main" id="{DBACCB9B-BC52-E6DA-AC45-6604B000F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3" y="122275"/>
            <a:ext cx="4618076" cy="5975189"/>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798" y="122275"/>
            <a:ext cx="950409" cy="1293930"/>
          </a:xfrm>
          <a:prstGeom prst="rect">
            <a:avLst/>
          </a:prstGeom>
        </p:spPr>
      </p:pic>
    </p:spTree>
    <p:extLst>
      <p:ext uri="{BB962C8B-B14F-4D97-AF65-F5344CB8AC3E}">
        <p14:creationId xmlns:p14="http://schemas.microsoft.com/office/powerpoint/2010/main" val="390920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61C8-DD95-53C7-198F-CF990BE56D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9F9B0B-0E17-A213-6E78-8C09F43BD57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E90DF73-B39B-414D-5A56-BD8FF4AF9C66}"/>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A51D94F2-F38C-67E7-898A-57CF78669FA9}"/>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Evaluate</a:t>
            </a:r>
          </a:p>
        </p:txBody>
      </p:sp>
      <p:pic>
        <p:nvPicPr>
          <p:cNvPr id="7" name="Picture 6" descr="Icon&#10;&#10;AI-generated content may be incorrect.">
            <a:extLst>
              <a:ext uri="{FF2B5EF4-FFF2-40B4-BE49-F238E27FC236}">
                <a16:creationId xmlns:a16="http://schemas.microsoft.com/office/drawing/2014/main" id="{A21608BC-B763-EC1E-7EC2-4281DFA66B9F}"/>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2A1449A8-F864-864B-8979-5BAA4EBEFC89}"/>
              </a:ext>
            </a:extLst>
          </p:cNvPr>
          <p:cNvSpPr txBox="1"/>
          <p:nvPr/>
        </p:nvSpPr>
        <p:spPr>
          <a:xfrm>
            <a:off x="724518" y="1695412"/>
            <a:ext cx="6145838" cy="2862322"/>
          </a:xfrm>
          <a:prstGeom prst="rect">
            <a:avLst/>
          </a:prstGeom>
          <a:noFill/>
        </p:spPr>
        <p:txBody>
          <a:bodyPr wrap="square">
            <a:spAutoFit/>
          </a:bodyPr>
          <a:lstStyle/>
          <a:p>
            <a:pPr algn="ctr"/>
            <a:r>
              <a:rPr lang="en-US" sz="6000">
                <a:latin typeface="Avenir Next LT Pro" panose="020B0504020202020204" pitchFamily="34" charset="0"/>
              </a:rPr>
              <a:t>What was needed to help the acorns grow?</a:t>
            </a:r>
          </a:p>
        </p:txBody>
      </p:sp>
      <p:pic>
        <p:nvPicPr>
          <p:cNvPr id="9" name="Picture 8" descr="A picture containing calendar&#10;&#10;AI-generated content may be incorrect.">
            <a:extLst>
              <a:ext uri="{FF2B5EF4-FFF2-40B4-BE49-F238E27FC236}">
                <a16:creationId xmlns:a16="http://schemas.microsoft.com/office/drawing/2014/main" id="{387742C5-98AF-39D9-B5B9-2D7ECF6F3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410" y="122275"/>
            <a:ext cx="4643007" cy="6008597"/>
          </a:xfrm>
          <a:prstGeom prst="rect">
            <a:avLst/>
          </a:prstGeom>
          <a:ln>
            <a:solidFill>
              <a:schemeClr val="tx1"/>
            </a:solidFill>
          </a:ln>
        </p:spPr>
      </p:pic>
    </p:spTree>
    <p:extLst>
      <p:ext uri="{BB962C8B-B14F-4D97-AF65-F5344CB8AC3E}">
        <p14:creationId xmlns:p14="http://schemas.microsoft.com/office/powerpoint/2010/main" val="45859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A3650-2BB0-B413-351D-537B98E45E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055885-E212-6DB5-4841-3032B77D96F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BF256D4-37E6-FFB0-F4CB-C55AE92255E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019BC32C-1B17-CCE0-39DC-A3176C839109}"/>
              </a:ext>
            </a:extLst>
          </p:cNvPr>
          <p:cNvSpPr txBox="1"/>
          <p:nvPr/>
        </p:nvSpPr>
        <p:spPr>
          <a:xfrm>
            <a:off x="597408" y="6366393"/>
            <a:ext cx="71997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sp>
        <p:nvSpPr>
          <p:cNvPr id="12" name="TextBox 11">
            <a:extLst>
              <a:ext uri="{FF2B5EF4-FFF2-40B4-BE49-F238E27FC236}">
                <a16:creationId xmlns:a16="http://schemas.microsoft.com/office/drawing/2014/main" id="{7188806D-1EA0-7FC9-AFD1-87E2A3BA4312}"/>
              </a:ext>
            </a:extLst>
          </p:cNvPr>
          <p:cNvSpPr txBox="1"/>
          <p:nvPr/>
        </p:nvSpPr>
        <p:spPr>
          <a:xfrm>
            <a:off x="5849936" y="1684804"/>
            <a:ext cx="5649261" cy="2862322"/>
          </a:xfrm>
          <a:prstGeom prst="rect">
            <a:avLst/>
          </a:prstGeom>
          <a:noFill/>
        </p:spPr>
        <p:txBody>
          <a:bodyPr wrap="square">
            <a:spAutoFit/>
          </a:bodyPr>
          <a:lstStyle/>
          <a:p>
            <a:pPr algn="ctr"/>
            <a:r>
              <a:rPr lang="en-US" sz="6000">
                <a:latin typeface="Avenir Next LT Pro" panose="020B0504020202020204" pitchFamily="34" charset="0"/>
              </a:rPr>
              <a:t>What is your favorite kind of food?</a:t>
            </a:r>
          </a:p>
        </p:txBody>
      </p:sp>
      <p:pic>
        <p:nvPicPr>
          <p:cNvPr id="7" name="Picture 6" descr="Icon&#10;&#10;AI-generated content may be incorrect.">
            <a:extLst>
              <a:ext uri="{FF2B5EF4-FFF2-40B4-BE49-F238E27FC236}">
                <a16:creationId xmlns:a16="http://schemas.microsoft.com/office/drawing/2014/main" id="{1CF86B73-726D-305F-8F75-67394AE67380}"/>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2050" name="Picture 2" descr="20170510-Kid&amp;#32;cooking&amp;#32;catfish&amp;#32;on&amp;#32;campfire-058.dng">
            <a:extLst>
              <a:ext uri="{FF2B5EF4-FFF2-40B4-BE49-F238E27FC236}">
                <a16:creationId xmlns:a16="http://schemas.microsoft.com/office/drawing/2014/main" id="{AC8BBB94-C944-EF31-2A50-E382CA821C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00" r="24756"/>
          <a:stretch/>
        </p:blipFill>
        <p:spPr bwMode="auto">
          <a:xfrm>
            <a:off x="0" y="0"/>
            <a:ext cx="5375189" cy="625614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232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EA2E-0C1D-9749-D4B7-F48EE601EC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776DAB-F744-3B58-4737-3D8CC886D4F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77E25A-42FD-365F-ED2C-DE18D38EA17E}"/>
              </a:ext>
            </a:extLst>
          </p:cNvPr>
          <p:cNvSpPr txBox="1"/>
          <p:nvPr/>
        </p:nvSpPr>
        <p:spPr>
          <a:xfrm>
            <a:off x="11635121" y="6366393"/>
            <a:ext cx="47153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40</a:t>
            </a:r>
          </a:p>
        </p:txBody>
      </p:sp>
      <p:sp>
        <p:nvSpPr>
          <p:cNvPr id="5" name="TextBox 4">
            <a:extLst>
              <a:ext uri="{FF2B5EF4-FFF2-40B4-BE49-F238E27FC236}">
                <a16:creationId xmlns:a16="http://schemas.microsoft.com/office/drawing/2014/main" id="{CF15B948-2863-0CBF-7FA7-DDF1F7BE8846}"/>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Evaluate</a:t>
            </a:r>
          </a:p>
        </p:txBody>
      </p:sp>
      <p:pic>
        <p:nvPicPr>
          <p:cNvPr id="7" name="Picture 6" descr="Icon&#10;&#10;AI-generated content may be incorrect.">
            <a:extLst>
              <a:ext uri="{FF2B5EF4-FFF2-40B4-BE49-F238E27FC236}">
                <a16:creationId xmlns:a16="http://schemas.microsoft.com/office/drawing/2014/main" id="{943EAE86-9D21-D3C7-B172-D86EE50D7398}"/>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B558F24E-B291-C70F-860F-519345EDB14F}"/>
              </a:ext>
            </a:extLst>
          </p:cNvPr>
          <p:cNvSpPr txBox="1"/>
          <p:nvPr/>
        </p:nvSpPr>
        <p:spPr>
          <a:xfrm>
            <a:off x="5489283" y="1220422"/>
            <a:ext cx="6145838" cy="3785652"/>
          </a:xfrm>
          <a:prstGeom prst="rect">
            <a:avLst/>
          </a:prstGeom>
          <a:noFill/>
        </p:spPr>
        <p:txBody>
          <a:bodyPr wrap="square">
            <a:spAutoFit/>
          </a:bodyPr>
          <a:lstStyle/>
          <a:p>
            <a:pPr algn="ctr"/>
            <a:r>
              <a:rPr lang="en-US" sz="6000">
                <a:latin typeface="Avenir Next LT Pro" panose="020B0504020202020204" pitchFamily="34" charset="0"/>
              </a:rPr>
              <a:t>What do you think should come first, next, and then last?</a:t>
            </a:r>
          </a:p>
        </p:txBody>
      </p:sp>
      <p:pic>
        <p:nvPicPr>
          <p:cNvPr id="8" name="Picture 7" descr="Chart&#10;&#10;AI-generated content may be incorrect.">
            <a:extLst>
              <a:ext uri="{FF2B5EF4-FFF2-40B4-BE49-F238E27FC236}">
                <a16:creationId xmlns:a16="http://schemas.microsoft.com/office/drawing/2014/main" id="{EC838336-4EC7-BB8E-DE2D-5AD709FDE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2" y="122275"/>
            <a:ext cx="4622413" cy="5981946"/>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2391" y="122275"/>
            <a:ext cx="967027" cy="1356836"/>
          </a:xfrm>
          <a:prstGeom prst="rect">
            <a:avLst/>
          </a:prstGeom>
        </p:spPr>
      </p:pic>
    </p:spTree>
    <p:extLst>
      <p:ext uri="{BB962C8B-B14F-4D97-AF65-F5344CB8AC3E}">
        <p14:creationId xmlns:p14="http://schemas.microsoft.com/office/powerpoint/2010/main" val="2731287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00C44-632D-AF5A-31D2-6A3F080A6E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1B9F05-DA46-8396-F703-02F3402812A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B9D85FB-FCA6-AB8C-FC84-0840B480EE76}"/>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41</a:t>
            </a:r>
          </a:p>
        </p:txBody>
      </p:sp>
      <p:sp>
        <p:nvSpPr>
          <p:cNvPr id="5" name="TextBox 4">
            <a:extLst>
              <a:ext uri="{FF2B5EF4-FFF2-40B4-BE49-F238E27FC236}">
                <a16:creationId xmlns:a16="http://schemas.microsoft.com/office/drawing/2014/main" id="{7D86CF4C-511F-10D1-29D6-A3BA49BF8DF0}"/>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Evaluate</a:t>
            </a:r>
          </a:p>
        </p:txBody>
      </p:sp>
      <p:pic>
        <p:nvPicPr>
          <p:cNvPr id="7" name="Picture 6" descr="Icon&#10;&#10;AI-generated content may be incorrect.">
            <a:extLst>
              <a:ext uri="{FF2B5EF4-FFF2-40B4-BE49-F238E27FC236}">
                <a16:creationId xmlns:a16="http://schemas.microsoft.com/office/drawing/2014/main" id="{E3A6C70C-8974-A1E7-921C-18CA403F40A9}"/>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sp>
        <p:nvSpPr>
          <p:cNvPr id="6" name="TextBox 5">
            <a:extLst>
              <a:ext uri="{FF2B5EF4-FFF2-40B4-BE49-F238E27FC236}">
                <a16:creationId xmlns:a16="http://schemas.microsoft.com/office/drawing/2014/main" id="{BC6F1F9E-89FA-31E6-77C5-E44ECD636647}"/>
              </a:ext>
            </a:extLst>
          </p:cNvPr>
          <p:cNvSpPr txBox="1"/>
          <p:nvPr/>
        </p:nvSpPr>
        <p:spPr>
          <a:xfrm>
            <a:off x="5649921" y="2413337"/>
            <a:ext cx="6145838" cy="1015663"/>
          </a:xfrm>
          <a:prstGeom prst="rect">
            <a:avLst/>
          </a:prstGeom>
          <a:noFill/>
        </p:spPr>
        <p:txBody>
          <a:bodyPr wrap="square">
            <a:spAutoFit/>
          </a:bodyPr>
          <a:lstStyle/>
          <a:p>
            <a:pPr algn="ctr"/>
            <a:r>
              <a:rPr lang="en-US" sz="6000" b="1">
                <a:latin typeface="Avenir Next LT Pro" panose="020B0504020202020204" pitchFamily="34" charset="0"/>
              </a:rPr>
              <a:t>Answers</a:t>
            </a:r>
          </a:p>
        </p:txBody>
      </p:sp>
      <p:pic>
        <p:nvPicPr>
          <p:cNvPr id="8" name="Picture 7" descr="Chart&#10;&#10;AI-generated content may be incorrect.">
            <a:extLst>
              <a:ext uri="{FF2B5EF4-FFF2-40B4-BE49-F238E27FC236}">
                <a16:creationId xmlns:a16="http://schemas.microsoft.com/office/drawing/2014/main" id="{2651D99A-E500-97A5-B64E-7CDA65C8AA3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2582" y="122275"/>
            <a:ext cx="4622413" cy="5981946"/>
          </a:xfrm>
          <a:prstGeom prst="rect">
            <a:avLst/>
          </a:prstGeom>
          <a:ln>
            <a:solidFill>
              <a:schemeClr val="tx1"/>
            </a:solidFill>
          </a:ln>
        </p:spPr>
      </p:pic>
      <p:sp>
        <p:nvSpPr>
          <p:cNvPr id="9" name="TextBox 8">
            <a:extLst>
              <a:ext uri="{FF2B5EF4-FFF2-40B4-BE49-F238E27FC236}">
                <a16:creationId xmlns:a16="http://schemas.microsoft.com/office/drawing/2014/main" id="{54B1D4E6-D109-F912-1CA8-633557347E88}"/>
              </a:ext>
            </a:extLst>
          </p:cNvPr>
          <p:cNvSpPr txBox="1"/>
          <p:nvPr/>
        </p:nvSpPr>
        <p:spPr>
          <a:xfrm>
            <a:off x="563882" y="4090771"/>
            <a:ext cx="905132" cy="369332"/>
          </a:xfrm>
          <a:prstGeom prst="rect">
            <a:avLst/>
          </a:prstGeom>
          <a:noFill/>
        </p:spPr>
        <p:txBody>
          <a:bodyPr wrap="square">
            <a:spAutoFit/>
          </a:bodyPr>
          <a:lstStyle/>
          <a:p>
            <a:pPr algn="ctr"/>
            <a:r>
              <a:rPr lang="en-US" b="1">
                <a:latin typeface="Avenir Next LT Pro" panose="020B0504020202020204" pitchFamily="34" charset="0"/>
              </a:rPr>
              <a:t>Cause</a:t>
            </a:r>
            <a:endParaRPr lang="en-US" sz="1800" b="1">
              <a:latin typeface="Avenir Next LT Pro" panose="020B0504020202020204" pitchFamily="34" charset="0"/>
            </a:endParaRPr>
          </a:p>
        </p:txBody>
      </p:sp>
      <p:sp>
        <p:nvSpPr>
          <p:cNvPr id="11" name="TextBox 10">
            <a:extLst>
              <a:ext uri="{FF2B5EF4-FFF2-40B4-BE49-F238E27FC236}">
                <a16:creationId xmlns:a16="http://schemas.microsoft.com/office/drawing/2014/main" id="{7A8F8982-A137-E973-B95F-57B72B9E6A94}"/>
              </a:ext>
            </a:extLst>
          </p:cNvPr>
          <p:cNvSpPr txBox="1"/>
          <p:nvPr/>
        </p:nvSpPr>
        <p:spPr>
          <a:xfrm>
            <a:off x="1910314" y="4090771"/>
            <a:ext cx="954559" cy="369332"/>
          </a:xfrm>
          <a:prstGeom prst="rect">
            <a:avLst/>
          </a:prstGeom>
          <a:noFill/>
        </p:spPr>
        <p:txBody>
          <a:bodyPr wrap="square">
            <a:spAutoFit/>
          </a:bodyPr>
          <a:lstStyle/>
          <a:p>
            <a:pPr algn="ctr"/>
            <a:r>
              <a:rPr lang="en-US" sz="1800" b="1">
                <a:latin typeface="Avenir Next LT Pro" panose="020B0504020202020204" pitchFamily="34" charset="0"/>
              </a:rPr>
              <a:t>Effect</a:t>
            </a:r>
          </a:p>
        </p:txBody>
      </p:sp>
      <p:sp>
        <p:nvSpPr>
          <p:cNvPr id="13" name="TextBox 12">
            <a:extLst>
              <a:ext uri="{FF2B5EF4-FFF2-40B4-BE49-F238E27FC236}">
                <a16:creationId xmlns:a16="http://schemas.microsoft.com/office/drawing/2014/main" id="{6E8285A8-0356-C2D0-6000-6A6613C20A2A}"/>
              </a:ext>
            </a:extLst>
          </p:cNvPr>
          <p:cNvSpPr txBox="1"/>
          <p:nvPr/>
        </p:nvSpPr>
        <p:spPr>
          <a:xfrm>
            <a:off x="3197311" y="4090771"/>
            <a:ext cx="880419" cy="369332"/>
          </a:xfrm>
          <a:prstGeom prst="rect">
            <a:avLst/>
          </a:prstGeom>
          <a:noFill/>
        </p:spPr>
        <p:txBody>
          <a:bodyPr wrap="square">
            <a:spAutoFit/>
          </a:bodyPr>
          <a:lstStyle/>
          <a:p>
            <a:pPr algn="ctr"/>
            <a:r>
              <a:rPr lang="en-US" sz="1800" b="1">
                <a:latin typeface="Avenir Next LT Pro" panose="020B0504020202020204" pitchFamily="34" charset="0"/>
              </a:rPr>
              <a:t>Effect</a:t>
            </a:r>
          </a:p>
        </p:txBody>
      </p:sp>
      <p:sp>
        <p:nvSpPr>
          <p:cNvPr id="15" name="TextBox 14">
            <a:extLst>
              <a:ext uri="{FF2B5EF4-FFF2-40B4-BE49-F238E27FC236}">
                <a16:creationId xmlns:a16="http://schemas.microsoft.com/office/drawing/2014/main" id="{008C1195-5ABA-1682-4D46-45CADBAB3E18}"/>
              </a:ext>
            </a:extLst>
          </p:cNvPr>
          <p:cNvSpPr txBox="1"/>
          <p:nvPr/>
        </p:nvSpPr>
        <p:spPr>
          <a:xfrm>
            <a:off x="356186" y="4635830"/>
            <a:ext cx="1320524" cy="646331"/>
          </a:xfrm>
          <a:prstGeom prst="rect">
            <a:avLst/>
          </a:prstGeom>
          <a:noFill/>
        </p:spPr>
        <p:txBody>
          <a:bodyPr wrap="square">
            <a:spAutoFit/>
          </a:bodyPr>
          <a:lstStyle/>
          <a:p>
            <a:pPr algn="ctr"/>
            <a:r>
              <a:rPr lang="en-US" sz="1800">
                <a:latin typeface="Avenir Next LT Pro" panose="020B0504020202020204" pitchFamily="34" charset="0"/>
              </a:rPr>
              <a:t>Sunlight and </a:t>
            </a:r>
            <a:r>
              <a:rPr lang="en-US">
                <a:latin typeface="Avenir Next LT Pro" panose="020B0504020202020204" pitchFamily="34" charset="0"/>
              </a:rPr>
              <a:t>W</a:t>
            </a:r>
            <a:r>
              <a:rPr lang="en-US" sz="1800">
                <a:latin typeface="Avenir Next LT Pro" panose="020B0504020202020204" pitchFamily="34" charset="0"/>
              </a:rPr>
              <a:t>ater</a:t>
            </a:r>
          </a:p>
        </p:txBody>
      </p:sp>
      <p:sp>
        <p:nvSpPr>
          <p:cNvPr id="17" name="TextBox 16">
            <a:extLst>
              <a:ext uri="{FF2B5EF4-FFF2-40B4-BE49-F238E27FC236}">
                <a16:creationId xmlns:a16="http://schemas.microsoft.com/office/drawing/2014/main" id="{8188B062-6D8B-FC31-51E3-BD2A4F015D84}"/>
              </a:ext>
            </a:extLst>
          </p:cNvPr>
          <p:cNvSpPr txBox="1"/>
          <p:nvPr/>
        </p:nvSpPr>
        <p:spPr>
          <a:xfrm>
            <a:off x="1844838" y="4340674"/>
            <a:ext cx="1114263" cy="1200329"/>
          </a:xfrm>
          <a:prstGeom prst="rect">
            <a:avLst/>
          </a:prstGeom>
          <a:noFill/>
        </p:spPr>
        <p:txBody>
          <a:bodyPr wrap="square" lIns="91440" tIns="45720" rIns="91440" bIns="45720" anchor="t">
            <a:spAutoFit/>
          </a:bodyPr>
          <a:lstStyle/>
          <a:p>
            <a:pPr algn="ctr"/>
            <a:r>
              <a:rPr lang="en-US">
                <a:latin typeface="Avenir Next LT Pro"/>
              </a:rPr>
              <a:t>Oak tree and acorn grows</a:t>
            </a:r>
            <a:endParaRPr lang="en-US" sz="1800">
              <a:latin typeface="Avenir Next LT Pro" panose="020B0504020202020204" pitchFamily="34" charset="0"/>
            </a:endParaRPr>
          </a:p>
        </p:txBody>
      </p:sp>
      <p:sp>
        <p:nvSpPr>
          <p:cNvPr id="19" name="TextBox 18">
            <a:extLst>
              <a:ext uri="{FF2B5EF4-FFF2-40B4-BE49-F238E27FC236}">
                <a16:creationId xmlns:a16="http://schemas.microsoft.com/office/drawing/2014/main" id="{B1F42BF0-15FD-8012-E313-BF5273225F35}"/>
              </a:ext>
            </a:extLst>
          </p:cNvPr>
          <p:cNvSpPr txBox="1"/>
          <p:nvPr/>
        </p:nvSpPr>
        <p:spPr>
          <a:xfrm>
            <a:off x="3088600" y="4405792"/>
            <a:ext cx="1212857" cy="1015663"/>
          </a:xfrm>
          <a:prstGeom prst="rect">
            <a:avLst/>
          </a:prstGeom>
          <a:noFill/>
        </p:spPr>
        <p:txBody>
          <a:bodyPr wrap="square" lIns="91440" tIns="45720" rIns="91440" bIns="45720" anchor="t">
            <a:spAutoFit/>
          </a:bodyPr>
          <a:lstStyle/>
          <a:p>
            <a:pPr algn="ctr"/>
            <a:r>
              <a:rPr lang="en-US" sz="1200">
                <a:latin typeface="Avenir Next LT Pro"/>
              </a:rPr>
              <a:t>Bear eats acorns. If more sunlight and water, more acorns</a:t>
            </a:r>
            <a:endParaRPr lang="en-US" sz="1200">
              <a:latin typeface="Avenir Next LT Pro" panose="020B0504020202020204" pitchFamily="34" charset="0"/>
            </a:endParaRPr>
          </a:p>
        </p:txBody>
      </p:sp>
      <p:cxnSp>
        <p:nvCxnSpPr>
          <p:cNvPr id="3" name="Straight Arrow Connector 2">
            <a:extLst>
              <a:ext uri="{FF2B5EF4-FFF2-40B4-BE49-F238E27FC236}">
                <a16:creationId xmlns:a16="http://schemas.microsoft.com/office/drawing/2014/main" id="{C5294098-8353-3A81-81AD-EAC785FF9D80}"/>
              </a:ext>
            </a:extLst>
          </p:cNvPr>
          <p:cNvCxnSpPr/>
          <p:nvPr/>
        </p:nvCxnSpPr>
        <p:spPr>
          <a:xfrm flipH="1">
            <a:off x="1338778" y="3235568"/>
            <a:ext cx="2154698" cy="6682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9B7C432-3F8E-403C-FBA5-D8589C03E512}"/>
              </a:ext>
            </a:extLst>
          </p:cNvPr>
          <p:cNvCxnSpPr>
            <a:cxnSpLocks/>
          </p:cNvCxnSpPr>
          <p:nvPr/>
        </p:nvCxnSpPr>
        <p:spPr>
          <a:xfrm>
            <a:off x="1195752" y="3235568"/>
            <a:ext cx="1444286" cy="5861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32D8F42-EAA8-43E2-0665-F117C0B82D3A}"/>
              </a:ext>
            </a:extLst>
          </p:cNvPr>
          <p:cNvCxnSpPr>
            <a:cxnSpLocks/>
          </p:cNvCxnSpPr>
          <p:nvPr/>
        </p:nvCxnSpPr>
        <p:spPr>
          <a:xfrm>
            <a:off x="2485289" y="3235567"/>
            <a:ext cx="1444286" cy="5861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454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E3AF9-80B7-6CBE-FDD9-AA15B97615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FB2996-62B0-AB65-3F2B-77459D8D74A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C01353-8950-4AE0-0F0E-DEAA5DA4A8D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031AC662-C5A7-7EA9-249D-68E94BB10107}"/>
              </a:ext>
            </a:extLst>
          </p:cNvPr>
          <p:cNvSpPr txBox="1"/>
          <p:nvPr/>
        </p:nvSpPr>
        <p:spPr>
          <a:xfrm>
            <a:off x="597409" y="6366393"/>
            <a:ext cx="686607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sp>
        <p:nvSpPr>
          <p:cNvPr id="12" name="TextBox 11">
            <a:extLst>
              <a:ext uri="{FF2B5EF4-FFF2-40B4-BE49-F238E27FC236}">
                <a16:creationId xmlns:a16="http://schemas.microsoft.com/office/drawing/2014/main" id="{BAAC5BCF-CE71-024D-CA27-9227698CCF21}"/>
              </a:ext>
            </a:extLst>
          </p:cNvPr>
          <p:cNvSpPr txBox="1"/>
          <p:nvPr/>
        </p:nvSpPr>
        <p:spPr>
          <a:xfrm>
            <a:off x="343232" y="761473"/>
            <a:ext cx="4624184" cy="4708981"/>
          </a:xfrm>
          <a:prstGeom prst="rect">
            <a:avLst/>
          </a:prstGeom>
          <a:noFill/>
        </p:spPr>
        <p:txBody>
          <a:bodyPr wrap="square">
            <a:spAutoFit/>
          </a:bodyPr>
          <a:lstStyle/>
          <a:p>
            <a:pPr algn="ctr"/>
            <a:r>
              <a:rPr lang="en-US" sz="6000">
                <a:latin typeface="Avenir Next LT Pro" panose="020B0504020202020204" pitchFamily="34" charset="0"/>
              </a:rPr>
              <a:t>Do you like many kinds of food or just a few things?</a:t>
            </a:r>
          </a:p>
        </p:txBody>
      </p:sp>
      <p:pic>
        <p:nvPicPr>
          <p:cNvPr id="7" name="Picture 6" descr="Icon&#10;&#10;AI-generated content may be incorrect.">
            <a:extLst>
              <a:ext uri="{FF2B5EF4-FFF2-40B4-BE49-F238E27FC236}">
                <a16:creationId xmlns:a16="http://schemas.microsoft.com/office/drawing/2014/main" id="{992F1A9F-32C0-9F32-9BE2-0D491B009E20}"/>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1026" name="Picture 2" descr="Farmer&amp;#95;Market&amp;#95;0042">
            <a:extLst>
              <a:ext uri="{FF2B5EF4-FFF2-40B4-BE49-F238E27FC236}">
                <a16:creationId xmlns:a16="http://schemas.microsoft.com/office/drawing/2014/main" id="{935DF79D-7D02-6B39-CFF7-0C055B00F9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433"/>
          <a:stretch/>
        </p:blipFill>
        <p:spPr bwMode="auto">
          <a:xfrm>
            <a:off x="5310683" y="0"/>
            <a:ext cx="6881318"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15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8BBE8-7CA2-B047-B16A-466C5C0393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3E16D3-877A-B1AE-3F5E-1D41AB54141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972F690-8F58-1E7D-9FCC-FC21088D50A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74A179F2-6081-18E5-77E5-37EE61206362}"/>
              </a:ext>
            </a:extLst>
          </p:cNvPr>
          <p:cNvSpPr txBox="1"/>
          <p:nvPr/>
        </p:nvSpPr>
        <p:spPr>
          <a:xfrm>
            <a:off x="597409" y="6366393"/>
            <a:ext cx="706378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sp>
        <p:nvSpPr>
          <p:cNvPr id="12" name="TextBox 11">
            <a:extLst>
              <a:ext uri="{FF2B5EF4-FFF2-40B4-BE49-F238E27FC236}">
                <a16:creationId xmlns:a16="http://schemas.microsoft.com/office/drawing/2014/main" id="{9A642678-FFFD-B0E6-185C-7BE186009150}"/>
              </a:ext>
            </a:extLst>
          </p:cNvPr>
          <p:cNvSpPr txBox="1"/>
          <p:nvPr/>
        </p:nvSpPr>
        <p:spPr>
          <a:xfrm>
            <a:off x="6400800" y="1258945"/>
            <a:ext cx="5073683" cy="3785652"/>
          </a:xfrm>
          <a:prstGeom prst="rect">
            <a:avLst/>
          </a:prstGeom>
          <a:noFill/>
        </p:spPr>
        <p:txBody>
          <a:bodyPr wrap="square">
            <a:spAutoFit/>
          </a:bodyPr>
          <a:lstStyle/>
          <a:p>
            <a:pPr algn="ctr"/>
            <a:r>
              <a:rPr lang="en-US" sz="6000">
                <a:latin typeface="Avenir Next LT Pro" panose="020B0504020202020204" pitchFamily="34" charset="0"/>
              </a:rPr>
              <a:t>Are there times when you eat a lot of food?</a:t>
            </a:r>
          </a:p>
        </p:txBody>
      </p:sp>
      <p:pic>
        <p:nvPicPr>
          <p:cNvPr id="7" name="Picture 6" descr="Icon&#10;&#10;AI-generated content may be incorrect.">
            <a:extLst>
              <a:ext uri="{FF2B5EF4-FFF2-40B4-BE49-F238E27FC236}">
                <a16:creationId xmlns:a16="http://schemas.microsoft.com/office/drawing/2014/main" id="{F29E64DF-3639-C963-79BF-0CA3451D98EA}"/>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3" name="Picture 2" descr="Children with lollipops">
            <a:extLst>
              <a:ext uri="{FF2B5EF4-FFF2-40B4-BE49-F238E27FC236}">
                <a16:creationId xmlns:a16="http://schemas.microsoft.com/office/drawing/2014/main" id="{4BA84913-6510-D7BE-FC6B-E3A9D13203BC}"/>
              </a:ext>
            </a:extLst>
          </p:cNvPr>
          <p:cNvPicPr>
            <a:picLocks noChangeAspect="1"/>
          </p:cNvPicPr>
          <p:nvPr/>
        </p:nvPicPr>
        <p:blipFill>
          <a:blip r:embed="rId4">
            <a:extLst>
              <a:ext uri="{28A0092B-C50C-407E-A947-70E740481C1C}">
                <a14:useLocalDpi xmlns:a14="http://schemas.microsoft.com/office/drawing/2010/main" val="0"/>
              </a:ext>
            </a:extLst>
          </a:blip>
          <a:srcRect l="35906"/>
          <a:stretch/>
        </p:blipFill>
        <p:spPr>
          <a:xfrm>
            <a:off x="0" y="-6178"/>
            <a:ext cx="5997385" cy="6238105"/>
          </a:xfrm>
          <a:prstGeom prst="rect">
            <a:avLst/>
          </a:prstGeom>
          <a:effectLst>
            <a:softEdge rad="635000"/>
          </a:effectLst>
        </p:spPr>
      </p:pic>
    </p:spTree>
    <p:extLst>
      <p:ext uri="{BB962C8B-B14F-4D97-AF65-F5344CB8AC3E}">
        <p14:creationId xmlns:p14="http://schemas.microsoft.com/office/powerpoint/2010/main" val="177483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A3D8A-94AA-7394-7A98-9C7E714C58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D2D914-1CE6-65BD-FFBF-4A5AFCBFAE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EDA8B34-2FAA-299F-F831-920A4557E62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6ED25584-20CC-1FF1-3475-3853D8C4A2D9}"/>
              </a:ext>
            </a:extLst>
          </p:cNvPr>
          <p:cNvSpPr txBox="1"/>
          <p:nvPr/>
        </p:nvSpPr>
        <p:spPr>
          <a:xfrm>
            <a:off x="597409" y="6366393"/>
            <a:ext cx="699277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sp>
        <p:nvSpPr>
          <p:cNvPr id="12" name="TextBox 11">
            <a:extLst>
              <a:ext uri="{FF2B5EF4-FFF2-40B4-BE49-F238E27FC236}">
                <a16:creationId xmlns:a16="http://schemas.microsoft.com/office/drawing/2014/main" id="{995E9A9B-A469-E5EA-E943-3B445A781B42}"/>
              </a:ext>
            </a:extLst>
          </p:cNvPr>
          <p:cNvSpPr txBox="1"/>
          <p:nvPr/>
        </p:nvSpPr>
        <p:spPr>
          <a:xfrm>
            <a:off x="540283" y="1230891"/>
            <a:ext cx="5339104" cy="3785652"/>
          </a:xfrm>
          <a:prstGeom prst="rect">
            <a:avLst/>
          </a:prstGeom>
          <a:noFill/>
        </p:spPr>
        <p:txBody>
          <a:bodyPr wrap="square">
            <a:spAutoFit/>
          </a:bodyPr>
          <a:lstStyle/>
          <a:p>
            <a:pPr algn="ctr"/>
            <a:r>
              <a:rPr lang="en-US" sz="6000">
                <a:latin typeface="Avenir Next LT Pro" panose="020B0504020202020204" pitchFamily="34" charset="0"/>
              </a:rPr>
              <a:t>Are there times when you don’t eat much at all?</a:t>
            </a:r>
          </a:p>
        </p:txBody>
      </p:sp>
      <p:pic>
        <p:nvPicPr>
          <p:cNvPr id="7" name="Picture 6" descr="Icon&#10;&#10;AI-generated content may be incorrect.">
            <a:extLst>
              <a:ext uri="{FF2B5EF4-FFF2-40B4-BE49-F238E27FC236}">
                <a16:creationId xmlns:a16="http://schemas.microsoft.com/office/drawing/2014/main" id="{FD64B950-05C5-179B-2B5A-4AEB5B920EF0}"/>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9" name="Picture 8" descr="Girl lying in hammock with dog">
            <a:extLst>
              <a:ext uri="{FF2B5EF4-FFF2-40B4-BE49-F238E27FC236}">
                <a16:creationId xmlns:a16="http://schemas.microsoft.com/office/drawing/2014/main" id="{D77387EB-B2B0-EA82-7D31-DC89CDA8F791}"/>
              </a:ext>
            </a:extLst>
          </p:cNvPr>
          <p:cNvPicPr>
            <a:picLocks noChangeAspect="1"/>
          </p:cNvPicPr>
          <p:nvPr/>
        </p:nvPicPr>
        <p:blipFill>
          <a:blip r:embed="rId4">
            <a:extLst>
              <a:ext uri="{28A0092B-C50C-407E-A947-70E740481C1C}">
                <a14:useLocalDpi xmlns:a14="http://schemas.microsoft.com/office/drawing/2010/main" val="0"/>
              </a:ext>
            </a:extLst>
          </a:blip>
          <a:srcRect l="35281" t="-178" r="1824" b="178"/>
          <a:stretch/>
        </p:blipFill>
        <p:spPr>
          <a:xfrm>
            <a:off x="6312614" y="0"/>
            <a:ext cx="5879385" cy="6231928"/>
          </a:xfrm>
          <a:prstGeom prst="rect">
            <a:avLst/>
          </a:prstGeom>
          <a:effectLst>
            <a:softEdge rad="635000"/>
          </a:effectLst>
        </p:spPr>
      </p:pic>
    </p:spTree>
    <p:extLst>
      <p:ext uri="{BB962C8B-B14F-4D97-AF65-F5344CB8AC3E}">
        <p14:creationId xmlns:p14="http://schemas.microsoft.com/office/powerpoint/2010/main" val="2402517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B649-70D2-3235-F1B7-7CBED37FF4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F0B2850-7302-ACDE-9CF8-426569625A0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2C73920-CE58-D324-0A65-CFBC29BEE48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C45FBF21-2261-E520-F5E2-053C108D4F3C}"/>
              </a:ext>
            </a:extLst>
          </p:cNvPr>
          <p:cNvSpPr txBox="1"/>
          <p:nvPr/>
        </p:nvSpPr>
        <p:spPr>
          <a:xfrm>
            <a:off x="597408" y="6366393"/>
            <a:ext cx="740976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Engage</a:t>
            </a:r>
          </a:p>
        </p:txBody>
      </p:sp>
      <p:sp>
        <p:nvSpPr>
          <p:cNvPr id="12" name="TextBox 11">
            <a:extLst>
              <a:ext uri="{FF2B5EF4-FFF2-40B4-BE49-F238E27FC236}">
                <a16:creationId xmlns:a16="http://schemas.microsoft.com/office/drawing/2014/main" id="{523958D3-72DF-883D-1667-A5C07FC721FF}"/>
              </a:ext>
            </a:extLst>
          </p:cNvPr>
          <p:cNvSpPr txBox="1"/>
          <p:nvPr/>
        </p:nvSpPr>
        <p:spPr>
          <a:xfrm>
            <a:off x="4724401" y="2221405"/>
            <a:ext cx="7467599" cy="1938992"/>
          </a:xfrm>
          <a:prstGeom prst="rect">
            <a:avLst/>
          </a:prstGeom>
          <a:noFill/>
        </p:spPr>
        <p:txBody>
          <a:bodyPr wrap="square">
            <a:spAutoFit/>
          </a:bodyPr>
          <a:lstStyle/>
          <a:p>
            <a:pPr algn="ctr"/>
            <a:r>
              <a:rPr lang="en-US" sz="6000">
                <a:latin typeface="Avenir Next LT Pro" panose="020B0504020202020204" pitchFamily="34" charset="0"/>
              </a:rPr>
              <a:t>Why do you think that is?</a:t>
            </a:r>
          </a:p>
        </p:txBody>
      </p:sp>
      <p:pic>
        <p:nvPicPr>
          <p:cNvPr id="7" name="Picture 6" descr="Icon&#10;&#10;AI-generated content may be incorrect.">
            <a:extLst>
              <a:ext uri="{FF2B5EF4-FFF2-40B4-BE49-F238E27FC236}">
                <a16:creationId xmlns:a16="http://schemas.microsoft.com/office/drawing/2014/main" id="{6F185FFB-9428-6750-BC18-26A44D41D146}"/>
              </a:ext>
            </a:extLst>
          </p:cNvPr>
          <p:cNvPicPr>
            <a:picLocks noChangeAspect="1"/>
          </p:cNvPicPr>
          <p:nvPr/>
        </p:nvPicPr>
        <p:blipFill>
          <a:blip r:embed="rId3">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3" name="Picture 2" descr="061614&amp;#32;Xplor&amp;#32;Camp&amp;#32;Cooking-36">
            <a:extLst>
              <a:ext uri="{FF2B5EF4-FFF2-40B4-BE49-F238E27FC236}">
                <a16:creationId xmlns:a16="http://schemas.microsoft.com/office/drawing/2014/main" id="{719997FA-5063-5BB2-1276-7650E0371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179"/>
            <a:ext cx="4151733"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955570" y="122275"/>
            <a:ext cx="4151086" cy="979766"/>
          </a:xfrm>
          <a:prstGeom prst="rect">
            <a:avLst/>
          </a:prstGeom>
        </p:spPr>
      </p:pic>
    </p:spTree>
    <p:extLst>
      <p:ext uri="{BB962C8B-B14F-4D97-AF65-F5344CB8AC3E}">
        <p14:creationId xmlns:p14="http://schemas.microsoft.com/office/powerpoint/2010/main" val="396130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9307B-808B-884B-9438-6511A10041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0B91FC-5AA7-ADDD-9C25-E69B3849F52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466B0C0-5AF5-9A90-8A97-58C37C11DB2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3691535A-427C-C246-31DB-1D0AAC97FEAC}"/>
              </a:ext>
            </a:extLst>
          </p:cNvPr>
          <p:cNvSpPr txBox="1"/>
          <p:nvPr/>
        </p:nvSpPr>
        <p:spPr>
          <a:xfrm>
            <a:off x="597408" y="6366393"/>
            <a:ext cx="701435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2C Wow! Bears Eat a Lot: Explore</a:t>
            </a:r>
          </a:p>
        </p:txBody>
      </p:sp>
      <p:pic>
        <p:nvPicPr>
          <p:cNvPr id="7" name="Picture 6" descr="Icon&#10;&#10;AI-generated content may be incorrect.">
            <a:extLst>
              <a:ext uri="{FF2B5EF4-FFF2-40B4-BE49-F238E27FC236}">
                <a16:creationId xmlns:a16="http://schemas.microsoft.com/office/drawing/2014/main" id="{CE795DA4-1350-EAE3-EF9A-0ACFE3ADBD4F}"/>
              </a:ext>
            </a:extLst>
          </p:cNvPr>
          <p:cNvPicPr>
            <a:picLocks noChangeAspect="1"/>
          </p:cNvPicPr>
          <p:nvPr/>
        </p:nvPicPr>
        <p:blipFill>
          <a:blip r:embed="rId4">
            <a:extLst>
              <a:ext uri="{28A0092B-C50C-407E-A947-70E740481C1C}">
                <a14:useLocalDpi xmlns:a14="http://schemas.microsoft.com/office/drawing/2010/main" val="0"/>
              </a:ext>
            </a:extLst>
          </a:blip>
          <a:srcRect l="17473" t="7202"/>
          <a:stretch/>
        </p:blipFill>
        <p:spPr>
          <a:xfrm>
            <a:off x="122582" y="6310284"/>
            <a:ext cx="441300" cy="481549"/>
          </a:xfrm>
          <a:prstGeom prst="rect">
            <a:avLst/>
          </a:prstGeom>
        </p:spPr>
      </p:pic>
      <p:pic>
        <p:nvPicPr>
          <p:cNvPr id="3" name="Online Media 2" title="Bear Cubs - AskMDC">
            <a:hlinkClick r:id="" action="ppaction://media"/>
            <a:extLst>
              <a:ext uri="{FF2B5EF4-FFF2-40B4-BE49-F238E27FC236}">
                <a16:creationId xmlns:a16="http://schemas.microsoft.com/office/drawing/2014/main" id="{BADC9E07-22FB-588C-8F16-ACCFBDA0305E}"/>
              </a:ext>
            </a:extLst>
          </p:cNvPr>
          <p:cNvPicPr>
            <a:picLocks noRot="1" noChangeAspect="1"/>
          </p:cNvPicPr>
          <p:nvPr>
            <a:videoFile r:link="rId1"/>
          </p:nvPr>
        </p:nvPicPr>
        <p:blipFill>
          <a:blip r:embed="rId5"/>
          <a:stretch>
            <a:fillRect/>
          </a:stretch>
        </p:blipFill>
        <p:spPr>
          <a:xfrm>
            <a:off x="597409" y="0"/>
            <a:ext cx="11025917" cy="6229658"/>
          </a:xfrm>
          <a:prstGeom prst="rect">
            <a:avLst/>
          </a:prstGeom>
        </p:spPr>
      </p:pic>
    </p:spTree>
    <p:extLst>
      <p:ext uri="{BB962C8B-B14F-4D97-AF65-F5344CB8AC3E}">
        <p14:creationId xmlns:p14="http://schemas.microsoft.com/office/powerpoint/2010/main" val="24578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40</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2025-06-04T13:02:40Z</dcterms:created>
  <dcterms:modified xsi:type="dcterms:W3CDTF">2025-07-18T15:06:50Z</dcterms:modified>
</cp:coreProperties>
</file>