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7" r:id="rId2"/>
    <p:sldId id="301" r:id="rId3"/>
    <p:sldId id="299" r:id="rId4"/>
    <p:sldId id="303"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7" r:id="rId18"/>
    <p:sldId id="316" r:id="rId19"/>
    <p:sldId id="318" r:id="rId20"/>
    <p:sldId id="319" r:id="rId21"/>
    <p:sldId id="320" r:id="rId22"/>
    <p:sldId id="321" r:id="rId23"/>
    <p:sldId id="322" r:id="rId24"/>
    <p:sldId id="352" r:id="rId25"/>
    <p:sldId id="323" r:id="rId26"/>
    <p:sldId id="325" r:id="rId27"/>
    <p:sldId id="324" r:id="rId28"/>
    <p:sldId id="326" r:id="rId29"/>
    <p:sldId id="327" r:id="rId30"/>
    <p:sldId id="328" r:id="rId31"/>
    <p:sldId id="329" r:id="rId32"/>
    <p:sldId id="330" r:id="rId33"/>
    <p:sldId id="331" r:id="rId34"/>
    <p:sldId id="332" r:id="rId35"/>
    <p:sldId id="333" r:id="rId36"/>
    <p:sldId id="334" r:id="rId37"/>
    <p:sldId id="335" r:id="rId38"/>
    <p:sldId id="336" r:id="rId39"/>
    <p:sldId id="337" r:id="rId40"/>
    <p:sldId id="351" r:id="rId41"/>
    <p:sldId id="338" r:id="rId42"/>
    <p:sldId id="339" r:id="rId43"/>
    <p:sldId id="340" r:id="rId44"/>
    <p:sldId id="341" r:id="rId45"/>
    <p:sldId id="342" r:id="rId46"/>
    <p:sldId id="343" r:id="rId47"/>
    <p:sldId id="344" r:id="rId48"/>
    <p:sldId id="345" r:id="rId49"/>
    <p:sldId id="347" r:id="rId50"/>
    <p:sldId id="346" r:id="rId51"/>
    <p:sldId id="348" r:id="rId52"/>
    <p:sldId id="349" r:id="rId53"/>
    <p:sldId id="35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F3103F-B771-00F0-1EE4-3771AA8131EA}" name="Mary Beth Factor" initials="MF" userId="S::marybeth.factor@mdc.mo.gov::ef275682-cb4f-4578-9163-75dc91a96f78" providerId="AD"/>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FEB53"/>
    <a:srgbClr val="F76F6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1007FD-0511-3672-E770-3CD900C7A28D}" v="20" dt="2025-07-18T13:39:04.019"/>
    <p1510:client id="{83DF5C16-4805-888C-59B1-2AA32DAEBD78}" v="34" dt="2025-07-18T13:39:35.952"/>
    <p1510:client id="{8D138AD4-2B98-38A4-0B63-CEB8557C0E1C}" v="16" dt="2025-07-17T18:02:01.047"/>
    <p1510:client id="{9871D0BE-E8A0-4912-991E-E8C861104245}" v="61" dt="2025-07-17T17:48:50.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1BDFE4-D9E4-4529-852A-414A888FADF8}"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1CD3A0-FAAB-4AC1-9620-A5F832CBC976}" type="slidenum">
              <a:rPr lang="en-US" smtClean="0"/>
              <a:t>‹#›</a:t>
            </a:fld>
            <a:endParaRPr lang="en-US"/>
          </a:p>
        </p:txBody>
      </p:sp>
    </p:spTree>
    <p:extLst>
      <p:ext uri="{BB962C8B-B14F-4D97-AF65-F5344CB8AC3E}">
        <p14:creationId xmlns:p14="http://schemas.microsoft.com/office/powerpoint/2010/main" val="2419758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hc2qnk39_9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1DEC-EEE5-BA18-231D-5214A95F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9006-F413-A364-544A-2CB97441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76CED-7937-41AB-F675-F9B8D1CD2A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E275F6-0F04-1486-9510-B13BE3BC43C6}"/>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418293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816C0-BA79-FC75-10AE-4541C08D1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7EDB02-359A-B6CE-2941-4B3F71D18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FE756-6199-3706-7BFF-739211A92E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1DA31B-7FD2-7A54-4353-F81C771ADEE2}"/>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2498393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4F264-144F-C413-FFC5-2AD1FC9B5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5B4A1-5D75-36C2-C3E7-161DD93A59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14EE6A-5C1E-4DFB-51C7-EDA792FD9F92}"/>
              </a:ext>
            </a:extLst>
          </p:cNvPr>
          <p:cNvSpPr>
            <a:spLocks noGrp="1"/>
          </p:cNvSpPr>
          <p:nvPr>
            <p:ph type="body" idx="1"/>
          </p:nvPr>
        </p:nvSpPr>
        <p:spPr/>
        <p:txBody>
          <a:bodyPr/>
          <a:lstStyle/>
          <a:p>
            <a:r>
              <a:rPr lang="en-US"/>
              <a:t>Divide students into groups of 2-3. Give each group of students the </a:t>
            </a:r>
            <a:r>
              <a:rPr lang="en-US" b="1"/>
              <a:t>2B Card Sort Seasonal Table </a:t>
            </a:r>
            <a:r>
              <a:rPr lang="en-US"/>
              <a:t>located on page 92 in the Teacher Guide at the back of this lesson and on our </a:t>
            </a:r>
            <a:r>
              <a:rPr lang="en-US" i="1"/>
              <a:t>MDC teacher Portal </a:t>
            </a:r>
            <a:r>
              <a:rPr lang="en-US"/>
              <a:t>under </a:t>
            </a:r>
            <a:r>
              <a:rPr lang="en-US" b="1"/>
              <a:t>Kindergarten Lesson 2B</a:t>
            </a:r>
            <a:r>
              <a:rPr lang="en-US"/>
              <a:t>. Review that you will give them different cards to sort under each column. Hand out cards from the </a:t>
            </a:r>
            <a:r>
              <a:rPr lang="en-US" b="1"/>
              <a:t>2B Seasonal Clothing Cards </a:t>
            </a:r>
            <a:r>
              <a:rPr lang="en-US"/>
              <a:t>and </a:t>
            </a:r>
            <a:r>
              <a:rPr lang="en-US" b="1"/>
              <a:t>2B Seasonal Activities Cards located on pages 90-91 of the Teacher Guide</a:t>
            </a:r>
            <a:r>
              <a:rPr lang="en-US"/>
              <a:t>. </a:t>
            </a:r>
          </a:p>
        </p:txBody>
      </p:sp>
      <p:sp>
        <p:nvSpPr>
          <p:cNvPr id="4" name="Slide Number Placeholder 3">
            <a:extLst>
              <a:ext uri="{FF2B5EF4-FFF2-40B4-BE49-F238E27FC236}">
                <a16:creationId xmlns:a16="http://schemas.microsoft.com/office/drawing/2014/main" id="{C9DFEED1-A998-E5F5-F893-93002B0F9FAA}"/>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1552578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262ED-D113-6666-5F39-C7DBD8D59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DF6020-D004-AD9A-941A-74C37D659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4E80EE-046B-29B2-B655-169FE837BF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FEAF59-DCA0-33E9-C5B8-A220774D435B}"/>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3679727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A298B-3C27-D00D-04F1-F562BC4D06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AAD58-8F9F-5A39-C21F-C8153D693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8EA8AB-F65E-8906-D847-3B59499B43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ED9898-10C6-D92A-AC91-567C15356375}"/>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3006021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4201B-EC9B-1631-724C-CA4DDE99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164924-178A-252A-BCCA-54D6B146F1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48D95B-4E44-4DD1-99EB-C6D9F16BEE9A}"/>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5380130B-4742-8F67-0BBE-6AEFC267AA47}"/>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1373638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A3376-5D80-0B16-71F0-5AEE1A0E4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A49B8-D845-A8B8-75FB-CB088D8CC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FEF8AF-79EE-CC36-E985-AE71CBC4FF73}"/>
              </a:ext>
            </a:extLst>
          </p:cNvPr>
          <p:cNvSpPr>
            <a:spLocks noGrp="1"/>
          </p:cNvSpPr>
          <p:nvPr>
            <p:ph type="body" idx="1"/>
          </p:nvPr>
        </p:nvSpPr>
        <p:spPr/>
        <p:txBody>
          <a:bodyPr/>
          <a:lstStyle/>
          <a:p>
            <a:r>
              <a:rPr lang="en-US"/>
              <a:t>Reference from the student guide, </a:t>
            </a:r>
            <a:r>
              <a:rPr lang="en-US" b="1"/>
              <a:t>Read Together Pictures of Trees </a:t>
            </a:r>
            <a:r>
              <a:rPr lang="en-US"/>
              <a:t>on Page 53. </a:t>
            </a:r>
          </a:p>
          <a:p>
            <a:endParaRPr lang="en-US"/>
          </a:p>
          <a:p>
            <a:r>
              <a:rPr lang="en-US"/>
              <a:t>Ask if they can identify the time of year by looking at the trees.</a:t>
            </a:r>
          </a:p>
        </p:txBody>
      </p:sp>
      <p:sp>
        <p:nvSpPr>
          <p:cNvPr id="4" name="Slide Number Placeholder 3">
            <a:extLst>
              <a:ext uri="{FF2B5EF4-FFF2-40B4-BE49-F238E27FC236}">
                <a16:creationId xmlns:a16="http://schemas.microsoft.com/office/drawing/2014/main" id="{0AE87BC1-35D7-6240-1F2C-6FBF3667DFE8}"/>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4279278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4D321-1E52-0481-653E-035C2870D0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9E1C9-E945-42B6-6E87-A0F0FE410F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72B071-A788-E31A-F156-B6C60E0FA5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0536719-EC93-1937-8A11-65C637A641DC}"/>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2273688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32293-47D3-9097-D5AE-E727F946E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479D77-9B38-AFC9-A650-DD73386CE0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0E63E0-CF07-8348-3DAD-C98C60322DE8}"/>
              </a:ext>
            </a:extLst>
          </p:cNvPr>
          <p:cNvSpPr>
            <a:spLocks noGrp="1"/>
          </p:cNvSpPr>
          <p:nvPr>
            <p:ph type="body" idx="1"/>
          </p:nvPr>
        </p:nvSpPr>
        <p:spPr/>
        <p:txBody>
          <a:bodyPr/>
          <a:lstStyle/>
          <a:p>
            <a:r>
              <a:rPr lang="en-US"/>
              <a:t>Have students read the </a:t>
            </a:r>
            <a:r>
              <a:rPr lang="en-US" b="1"/>
              <a:t>Talk About It </a:t>
            </a:r>
            <a:r>
              <a:rPr lang="en-US"/>
              <a:t>section from their student guide on Page 54.</a:t>
            </a:r>
          </a:p>
          <a:p>
            <a:endParaRPr lang="en-US"/>
          </a:p>
        </p:txBody>
      </p:sp>
      <p:sp>
        <p:nvSpPr>
          <p:cNvPr id="4" name="Slide Number Placeholder 3">
            <a:extLst>
              <a:ext uri="{FF2B5EF4-FFF2-40B4-BE49-F238E27FC236}">
                <a16:creationId xmlns:a16="http://schemas.microsoft.com/office/drawing/2014/main" id="{5183B98E-1AC0-9148-4604-1FE88C3F88E7}"/>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915017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1D892-14DD-09D7-F9BA-CFDDE13088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55CBC-298F-54B6-3D12-AEECDDB441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97DCA2-4A4A-0E34-8698-1F0C924480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0CE4E4-C2D8-CA76-3DD6-89A4AFABA48E}"/>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3108742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028D9-DA4B-E958-65FF-AA8E0FFF4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CFD9B0-C7F0-AB84-7A1F-160A82711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6C7C7-86DD-2D46-9D16-F62228144AAE}"/>
              </a:ext>
            </a:extLst>
          </p:cNvPr>
          <p:cNvSpPr>
            <a:spLocks noGrp="1"/>
          </p:cNvSpPr>
          <p:nvPr>
            <p:ph type="body" idx="1"/>
          </p:nvPr>
        </p:nvSpPr>
        <p:spPr/>
        <p:txBody>
          <a:bodyPr/>
          <a:lstStyle/>
          <a:p>
            <a:r>
              <a:rPr lang="en-US"/>
              <a:t>Read aloud from the student guide, </a:t>
            </a:r>
            <a:r>
              <a:rPr lang="en-US" b="1"/>
              <a:t>Read Together Losing Leaves </a:t>
            </a:r>
            <a:r>
              <a:rPr lang="en-US"/>
              <a:t>on Page 55</a:t>
            </a:r>
          </a:p>
        </p:txBody>
      </p:sp>
      <p:sp>
        <p:nvSpPr>
          <p:cNvPr id="4" name="Slide Number Placeholder 3">
            <a:extLst>
              <a:ext uri="{FF2B5EF4-FFF2-40B4-BE49-F238E27FC236}">
                <a16:creationId xmlns:a16="http://schemas.microsoft.com/office/drawing/2014/main" id="{F6FC100A-6CAC-B6A8-8A3C-90C10103D2C1}"/>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2313915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0853D-B36E-5DE9-4B7B-84985C857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BD8C6-5127-4BD3-426E-259F305AD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A0C1C-8157-D42A-E4CE-EB1A42ACB92C}"/>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BB934D3B-D08A-C685-455A-740C2D66E5CC}"/>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760524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78604-8276-CB89-1593-C83E91AA21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A420F-F1EB-BBD6-6033-99612E947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0E396-62D6-16FB-FBB4-92653958519F}"/>
              </a:ext>
            </a:extLst>
          </p:cNvPr>
          <p:cNvSpPr>
            <a:spLocks noGrp="1"/>
          </p:cNvSpPr>
          <p:nvPr>
            <p:ph type="body" idx="1"/>
          </p:nvPr>
        </p:nvSpPr>
        <p:spPr/>
        <p:txBody>
          <a:bodyPr/>
          <a:lstStyle/>
          <a:p>
            <a:r>
              <a:rPr lang="en-US"/>
              <a:t>Read aloud the fun fact from the student guide on Page 55</a:t>
            </a:r>
          </a:p>
        </p:txBody>
      </p:sp>
      <p:sp>
        <p:nvSpPr>
          <p:cNvPr id="4" name="Slide Number Placeholder 3">
            <a:extLst>
              <a:ext uri="{FF2B5EF4-FFF2-40B4-BE49-F238E27FC236}">
                <a16:creationId xmlns:a16="http://schemas.microsoft.com/office/drawing/2014/main" id="{86CCC123-54E0-25BD-5384-9ED04B7DE624}"/>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687635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FD9A0-D179-A6B6-6F64-483F366AA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980BB1-E2C5-53C6-18E4-30AD44CAA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AA41AB-2A60-85FB-45CB-E67A341822D8}"/>
              </a:ext>
            </a:extLst>
          </p:cNvPr>
          <p:cNvSpPr>
            <a:spLocks noGrp="1"/>
          </p:cNvSpPr>
          <p:nvPr>
            <p:ph type="body" idx="1"/>
          </p:nvPr>
        </p:nvSpPr>
        <p:spPr/>
        <p:txBody>
          <a:bodyPr/>
          <a:lstStyle/>
          <a:p>
            <a:r>
              <a:rPr lang="en-US"/>
              <a:t>Have students complete the student guide </a:t>
            </a:r>
            <a:r>
              <a:rPr lang="en-US" b="1"/>
              <a:t>Science Notebook Match the Season </a:t>
            </a:r>
            <a:r>
              <a:rPr lang="en-US"/>
              <a:t>on Page 56.</a:t>
            </a:r>
          </a:p>
        </p:txBody>
      </p:sp>
      <p:sp>
        <p:nvSpPr>
          <p:cNvPr id="4" name="Slide Number Placeholder 3">
            <a:extLst>
              <a:ext uri="{FF2B5EF4-FFF2-40B4-BE49-F238E27FC236}">
                <a16:creationId xmlns:a16="http://schemas.microsoft.com/office/drawing/2014/main" id="{7961D313-D0F0-E1B8-94A3-AF005DAAD3D5}"/>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1986772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9C93F-B4E6-F0B2-5CA4-BEF8E2E570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9611D-24D8-FF72-3AE2-D96F2F7A99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02DD4A-DF21-E54D-C51A-66CA25605D72}"/>
              </a:ext>
            </a:extLst>
          </p:cNvPr>
          <p:cNvSpPr>
            <a:spLocks noGrp="1"/>
          </p:cNvSpPr>
          <p:nvPr>
            <p:ph type="body" idx="1"/>
          </p:nvPr>
        </p:nvSpPr>
        <p:spPr/>
        <p:txBody>
          <a:bodyPr/>
          <a:lstStyle/>
          <a:p>
            <a:r>
              <a:rPr lang="en-US"/>
              <a:t>Have students complete the student guide </a:t>
            </a:r>
            <a:r>
              <a:rPr lang="en-US" b="1"/>
              <a:t>Science Notebook Match the Season </a:t>
            </a:r>
            <a:r>
              <a:rPr lang="en-US"/>
              <a:t>on Page 56.</a:t>
            </a:r>
          </a:p>
        </p:txBody>
      </p:sp>
      <p:sp>
        <p:nvSpPr>
          <p:cNvPr id="4" name="Slide Number Placeholder 3">
            <a:extLst>
              <a:ext uri="{FF2B5EF4-FFF2-40B4-BE49-F238E27FC236}">
                <a16:creationId xmlns:a16="http://schemas.microsoft.com/office/drawing/2014/main" id="{F1EECCE1-2DCF-ABB2-2D2B-7544A46DFC62}"/>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3539936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72DED-0A73-128A-DFC4-4F7D6C95B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CF1AD-619E-E345-B07E-9F3FFBE21A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031D8A-8B44-CFE7-C5C4-481647DFD44D}"/>
              </a:ext>
            </a:extLst>
          </p:cNvPr>
          <p:cNvSpPr>
            <a:spLocks noGrp="1"/>
          </p:cNvSpPr>
          <p:nvPr>
            <p:ph type="body" idx="1"/>
          </p:nvPr>
        </p:nvSpPr>
        <p:spPr/>
        <p:txBody>
          <a:bodyPr/>
          <a:lstStyle/>
          <a:p>
            <a:r>
              <a:rPr lang="en-US"/>
              <a:t>Put students into groups of three. Have them plant sunflower seeds or white oak seeds, which is also called an acorn. It is recommended to plant white oak acorns as these will germinate each year. </a:t>
            </a:r>
          </a:p>
          <a:p>
            <a:endParaRPr lang="en-US"/>
          </a:p>
          <a:p>
            <a:r>
              <a:rPr lang="en-US"/>
              <a:t>Give each group three different cups filled with potting soil. Put one cup in the sun and give it water. Put another cup in the sun but do not give it water. Put the third cup somewhere in the classroom that does not get much sunlight and give it just a little water. Put the names of the group on the cups. </a:t>
            </a:r>
          </a:p>
          <a:p>
            <a:endParaRPr lang="en-US"/>
          </a:p>
          <a:p>
            <a:r>
              <a:rPr lang="en-US" b="1"/>
              <a:t>Tips and Gathering and Sprouting Acorns</a:t>
            </a:r>
            <a:endParaRPr lang="en-US"/>
          </a:p>
          <a:p>
            <a:r>
              <a:rPr lang="en-US" b="1"/>
              <a:t>Nature journaling</a:t>
            </a:r>
            <a:r>
              <a:rPr lang="en-US"/>
              <a:t> is usually recognized as a personal reflection journal, and the marvels of nature are easily incorporated. Students record thoughts, possibly emotions, as well as written and/or illustrated </a:t>
            </a:r>
            <a:r>
              <a:rPr lang="en-US" err="1"/>
              <a:t>observations.</a:t>
            </a:r>
            <a:r>
              <a:rPr lang="en-US" b="1" err="1"/>
              <a:t>Science</a:t>
            </a:r>
            <a:r>
              <a:rPr lang="en-US" b="1"/>
              <a:t> note-booking</a:t>
            </a:r>
            <a:r>
              <a:rPr lang="en-US"/>
              <a:t> goes beyond the nature journal with a young scientist learning adage. The notebooks may be used to record many styles of observations, collect data, calculations, and student’s procedures. They may sketch or refine methods, design a study, as well as solutions for next steps by recording successes or failures.</a:t>
            </a:r>
          </a:p>
          <a:p>
            <a:r>
              <a:rPr lang="en-US"/>
              <a:t>Educators find note-booking to be a useful instruction and assessment tool. </a:t>
            </a:r>
            <a:r>
              <a:rPr lang="en-US" b="1"/>
              <a:t>Phenomena </a:t>
            </a:r>
            <a:r>
              <a:rPr lang="en-US"/>
              <a:t>in nature is abundant. The Natural History Calendar of Events that is compiled by the Missouri Department of Conservation is one way to initiate a nature journal and seek entries. One model stage for a phenomena investigation is a close examination of a forest floor…and tree regeneration is certainly accessible for urban and rural communities. Examining sprouting acorns and developing seedlings, plus recording manipulations and controlled samples provide student opportunities to apply </a:t>
            </a:r>
            <a:r>
              <a:rPr lang="en-US" b="1"/>
              <a:t>authentic scientific practices</a:t>
            </a:r>
            <a:r>
              <a:rPr lang="en-US"/>
              <a:t>.</a:t>
            </a:r>
          </a:p>
          <a:p>
            <a:r>
              <a:rPr lang="en-US"/>
              <a:t>Missouri’s oak trees may be separated into two groups: the red and the white oak family. There are many differences in the life histories and characteristics contrasting the families. The acorns of the white oak group are the nuts that sprout on top of the ground in the autumn. They don’t have to be buried or go through a cold spell to germinate. Trees in the white oak family range statewide. White oak (</a:t>
            </a:r>
            <a:r>
              <a:rPr lang="en-US" i="1"/>
              <a:t>Quercus alba</a:t>
            </a:r>
            <a:r>
              <a:rPr lang="en-US"/>
              <a:t>), swamp white oak (</a:t>
            </a:r>
            <a:r>
              <a:rPr lang="en-US" i="1"/>
              <a:t>Quercus bicolor</a:t>
            </a:r>
            <a:r>
              <a:rPr lang="en-US"/>
              <a:t>), Chinkapin Oak (</a:t>
            </a:r>
            <a:r>
              <a:rPr lang="en-US" i="1"/>
              <a:t>Quercus </a:t>
            </a:r>
            <a:r>
              <a:rPr lang="en-US" i="1" err="1"/>
              <a:t>muehlenbergii</a:t>
            </a:r>
            <a:r>
              <a:rPr lang="en-US"/>
              <a:t>), post oak (</a:t>
            </a:r>
            <a:r>
              <a:rPr lang="en-US" i="1"/>
              <a:t>Quercus stellata</a:t>
            </a:r>
            <a:r>
              <a:rPr lang="en-US"/>
              <a:t>) species are a few of these which may be discovered in the wild, or may be abundant in city parks or schoolyards. Their availability and the free use of the mast makes them suitable for classroom and homeschool study.</a:t>
            </a:r>
          </a:p>
          <a:p>
            <a:r>
              <a:rPr lang="en-US"/>
              <a:t>An observation class lab may be set up indoors or out. The design of the experiment may dictate whether the teacher selects a windowsill or flowerbed. A few easy to follow procedures this October/early November are as follows:</a:t>
            </a:r>
          </a:p>
          <a:p>
            <a:pPr marL="171450" indent="-171450">
              <a:buFont typeface="Arial"/>
              <a:buChar char="•"/>
            </a:pPr>
            <a:r>
              <a:rPr lang="en-US"/>
              <a:t>Teachers may lead students into preliminary Missouri oak tree identification. Free tree identification materials are available from the Missouri Department of Conservation. Students might investigate the conservation department’s website for the field guide. Subject findings and distinguishing field marks are recorded in the science notebook.</a:t>
            </a:r>
          </a:p>
          <a:p>
            <a:pPr marL="171450" indent="-171450">
              <a:buFont typeface="Arial"/>
              <a:buChar char="•"/>
            </a:pPr>
            <a:r>
              <a:rPr lang="en-US"/>
              <a:t>Educator locates a tree suitable for the students to harvest acorns off the ground. Mast is collected. Acorns that are whole and not damaged are gathered. Science notebook entry includes date/time/location and description of the ground level micro-habitat.</a:t>
            </a:r>
          </a:p>
          <a:p>
            <a:pPr marL="171450" indent="-171450">
              <a:buFont typeface="Arial"/>
              <a:buChar char="•"/>
            </a:pPr>
            <a:r>
              <a:rPr lang="en-US" b="1"/>
              <a:t>The class may store them wrapped in moist paper towels to keep the acorns from drying out. Viable acorns are selected for the experiment by briefly placing all the acorns in a container of water. Acorns that sink are used for the experiment. Floating acorns will not sprout and should be discarded and composted. Reflections on floating vs. sinking acorns may be entered in the notebooks.</a:t>
            </a:r>
          </a:p>
          <a:p>
            <a:pPr marL="171450" indent="-171450">
              <a:buFont typeface="Arial"/>
              <a:buChar char="•"/>
            </a:pPr>
            <a:r>
              <a:rPr lang="en-US" b="1"/>
              <a:t>Selected acorns are placed on the soil surface in a flower pot, a shallow saucer of soil or an area in an outdoor classroom. Water occasionally, and within days, the adventure of the autumn forest floor takes place indoors for classroom controlled observations or on the school ground. Young seedlings will grow in miniature for the classroom situation as long as they obtain moisture and light.</a:t>
            </a:r>
          </a:p>
          <a:p>
            <a:endParaRPr lang="en-US"/>
          </a:p>
          <a:p>
            <a:r>
              <a:rPr lang="en-US" b="1"/>
              <a:t>Teacher Note</a:t>
            </a:r>
            <a:r>
              <a:rPr lang="en-US"/>
              <a:t>: It takes about a week for acorns to germinate and about 6 weeks to fully sprout into a plant, so you may want to start this a few weeks in advance. You can also use a faster sprouting seeds like native flowers or milkweed. If you are lacking time, you can use seedling plants. Contact your local MDC conservation educator for help finding locally sourced seeds at </a:t>
            </a:r>
            <a:r>
              <a:rPr lang="en-US" b="1" err="1"/>
              <a:t>mdc.mo.goc</a:t>
            </a:r>
            <a:r>
              <a:rPr lang="en-US" b="1"/>
              <a:t>/contact-engage</a:t>
            </a:r>
            <a:r>
              <a:rPr lang="en-US"/>
              <a:t>. If you use acorns, students will need to conduct a water test to see if the acorn will germinate. Visit the </a:t>
            </a:r>
            <a:r>
              <a:rPr lang="en-US" i="1"/>
              <a:t>MDC Teacher Portal </a:t>
            </a:r>
            <a:r>
              <a:rPr lang="en-US" b="1"/>
              <a:t>Kindergarten Unit 2 Lesson 2B</a:t>
            </a:r>
            <a:r>
              <a:rPr lang="en-US"/>
              <a:t> link to learn more about how to grow oak trees.</a:t>
            </a:r>
          </a:p>
        </p:txBody>
      </p:sp>
      <p:sp>
        <p:nvSpPr>
          <p:cNvPr id="4" name="Slide Number Placeholder 3">
            <a:extLst>
              <a:ext uri="{FF2B5EF4-FFF2-40B4-BE49-F238E27FC236}">
                <a16:creationId xmlns:a16="http://schemas.microsoft.com/office/drawing/2014/main" id="{2BB8ADB0-ECF1-AA48-406D-194D685FFCB5}"/>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3985023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01B94-922A-ACC2-E808-BA9C87E69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B8896D-08E4-D7B3-0F07-230877E89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765311-C16E-9269-2174-64C887515E98}"/>
              </a:ext>
            </a:extLst>
          </p:cNvPr>
          <p:cNvSpPr>
            <a:spLocks noGrp="1"/>
          </p:cNvSpPr>
          <p:nvPr>
            <p:ph type="body" idx="1"/>
          </p:nvPr>
        </p:nvSpPr>
        <p:spPr/>
        <p:txBody>
          <a:bodyPr/>
          <a:lstStyle/>
          <a:p>
            <a:r>
              <a:rPr lang="en-US" b="1"/>
              <a:t>Link: </a:t>
            </a:r>
            <a:r>
              <a:rPr lang="en-US">
                <a:hlinkClick r:id="rId3"/>
              </a:rPr>
              <a:t>How to grow a White Oak tree from acorn/seed - YouTube</a:t>
            </a:r>
            <a:endParaRPr lang="en-US"/>
          </a:p>
        </p:txBody>
      </p:sp>
      <p:sp>
        <p:nvSpPr>
          <p:cNvPr id="4" name="Slide Number Placeholder 3">
            <a:extLst>
              <a:ext uri="{FF2B5EF4-FFF2-40B4-BE49-F238E27FC236}">
                <a16:creationId xmlns:a16="http://schemas.microsoft.com/office/drawing/2014/main" id="{E5541D26-BE42-6D14-81ED-8D79E9B2987A}"/>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2348118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6DD26-3B76-DA1C-4FF2-4D6CDAD33D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8BCD8-ECDC-BBFF-2C6A-363D7187BE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269C13-2EA1-2E57-0262-A3D00FF4E714}"/>
              </a:ext>
            </a:extLst>
          </p:cNvPr>
          <p:cNvSpPr>
            <a:spLocks noGrp="1"/>
          </p:cNvSpPr>
          <p:nvPr>
            <p:ph type="body" idx="1"/>
          </p:nvPr>
        </p:nvSpPr>
        <p:spPr/>
        <p:txBody>
          <a:bodyPr/>
          <a:lstStyle/>
          <a:p>
            <a:r>
              <a:rPr lang="en-US"/>
              <a:t>Have students draw what they see for each cup in student guide Science Notebook My Growing Seedlings on Page 57.</a:t>
            </a:r>
          </a:p>
        </p:txBody>
      </p:sp>
      <p:sp>
        <p:nvSpPr>
          <p:cNvPr id="4" name="Slide Number Placeholder 3">
            <a:extLst>
              <a:ext uri="{FF2B5EF4-FFF2-40B4-BE49-F238E27FC236}">
                <a16:creationId xmlns:a16="http://schemas.microsoft.com/office/drawing/2014/main" id="{4B09C41E-332A-8A31-4735-E3A07E8963BE}"/>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163031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E21DA-1BDB-4F74-7BA5-D2040B5A68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9FEF9A-BCFF-BD8D-E079-75098A37C8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B947D-C8E1-A43C-0342-B9AA3A413C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A09C88-1E61-B6D0-A623-CE52F5FE5364}"/>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227328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0C783-47C5-317F-1F91-DBDDB67877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E4063E-F8AD-5F6C-612F-89D9F2DF18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2D878-CCFA-F1D8-6C3D-62E7D4D0494F}"/>
              </a:ext>
            </a:extLst>
          </p:cNvPr>
          <p:cNvSpPr>
            <a:spLocks noGrp="1"/>
          </p:cNvSpPr>
          <p:nvPr>
            <p:ph type="body" idx="1"/>
          </p:nvPr>
        </p:nvSpPr>
        <p:spPr/>
        <p:txBody>
          <a:bodyPr/>
          <a:lstStyle/>
          <a:p>
            <a:r>
              <a:rPr lang="en-US"/>
              <a:t>Review the student guide Science Notebook My Growing Seedlings on Page 57.</a:t>
            </a:r>
          </a:p>
        </p:txBody>
      </p:sp>
      <p:sp>
        <p:nvSpPr>
          <p:cNvPr id="4" name="Slide Number Placeholder 3">
            <a:extLst>
              <a:ext uri="{FF2B5EF4-FFF2-40B4-BE49-F238E27FC236}">
                <a16:creationId xmlns:a16="http://schemas.microsoft.com/office/drawing/2014/main" id="{0DC52836-3E12-51CD-8B10-9F9B890A4DC7}"/>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2432487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8CD3B-6B93-7694-4410-7D0D32C57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C2D8D-655F-9C23-F92A-3670F17DF6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E300E-C9F6-E727-2BD5-DFEB58AE0D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52979C-275C-B509-AFFD-45FCD5BE9A2F}"/>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2112532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C3426-802C-313A-D760-9A4404A4A4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8DBFE-3F74-9E75-2448-C1FECE0F07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2892B3-6E05-6594-4A0D-8297BC42154E}"/>
              </a:ext>
            </a:extLst>
          </p:cNvPr>
          <p:cNvSpPr>
            <a:spLocks noGrp="1"/>
          </p:cNvSpPr>
          <p:nvPr>
            <p:ph type="body" idx="1"/>
          </p:nvPr>
        </p:nvSpPr>
        <p:spPr/>
        <p:txBody>
          <a:bodyPr/>
          <a:lstStyle/>
          <a:p>
            <a:r>
              <a:rPr lang="en-US"/>
              <a:t>Soil, water, sunlight</a:t>
            </a:r>
          </a:p>
        </p:txBody>
      </p:sp>
      <p:sp>
        <p:nvSpPr>
          <p:cNvPr id="4" name="Slide Number Placeholder 3">
            <a:extLst>
              <a:ext uri="{FF2B5EF4-FFF2-40B4-BE49-F238E27FC236}">
                <a16:creationId xmlns:a16="http://schemas.microsoft.com/office/drawing/2014/main" id="{E86F2E2B-9845-FB66-0843-95098E59CB8B}"/>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720690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1E3FD-6BD4-63E5-F1FC-4D82DBE6A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E12948-BD1A-A759-F9CD-3132A0A6F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BA00EC-78B2-C3C7-5E70-7C4289F79A78}"/>
              </a:ext>
            </a:extLst>
          </p:cNvPr>
          <p:cNvSpPr>
            <a:spLocks noGrp="1"/>
          </p:cNvSpPr>
          <p:nvPr>
            <p:ph type="body" idx="1"/>
          </p:nvPr>
        </p:nvSpPr>
        <p:spPr/>
        <p:txBody>
          <a:bodyPr/>
          <a:lstStyle/>
          <a:p>
            <a:r>
              <a:rPr lang="en-US"/>
              <a:t>Ask students to look around the room.</a:t>
            </a:r>
          </a:p>
        </p:txBody>
      </p:sp>
      <p:sp>
        <p:nvSpPr>
          <p:cNvPr id="4" name="Slide Number Placeholder 3">
            <a:extLst>
              <a:ext uri="{FF2B5EF4-FFF2-40B4-BE49-F238E27FC236}">
                <a16:creationId xmlns:a16="http://schemas.microsoft.com/office/drawing/2014/main" id="{E53F8754-E532-039E-44A3-2165A3101917}"/>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4208110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7237C-C827-4C44-3D3F-8D54B33D3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1B820-FFEB-3440-F012-E48B729AF1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02981F-2E5A-D548-E8B6-130299C1F497}"/>
              </a:ext>
            </a:extLst>
          </p:cNvPr>
          <p:cNvSpPr>
            <a:spLocks noGrp="1"/>
          </p:cNvSpPr>
          <p:nvPr>
            <p:ph type="body" idx="1"/>
          </p:nvPr>
        </p:nvSpPr>
        <p:spPr/>
        <p:txBody>
          <a:bodyPr/>
          <a:lstStyle/>
          <a:p>
            <a:r>
              <a:rPr lang="en-US"/>
              <a:t>Soil, water, sunlight</a:t>
            </a:r>
          </a:p>
        </p:txBody>
      </p:sp>
      <p:sp>
        <p:nvSpPr>
          <p:cNvPr id="4" name="Slide Number Placeholder 3">
            <a:extLst>
              <a:ext uri="{FF2B5EF4-FFF2-40B4-BE49-F238E27FC236}">
                <a16:creationId xmlns:a16="http://schemas.microsoft.com/office/drawing/2014/main" id="{B65C7638-49CE-0182-7E6C-76C5EF586079}"/>
              </a:ext>
            </a:extLst>
          </p:cNvPr>
          <p:cNvSpPr>
            <a:spLocks noGrp="1"/>
          </p:cNvSpPr>
          <p:nvPr>
            <p:ph type="sldNum" sz="quarter" idx="5"/>
          </p:nvPr>
        </p:nvSpPr>
        <p:spPr/>
        <p:txBody>
          <a:bodyPr/>
          <a:lstStyle/>
          <a:p>
            <a:fld id="{F7C19E1B-9841-4947-956E-4E7489943B16}" type="slidenum">
              <a:rPr lang="en-US" smtClean="0"/>
              <a:t>31</a:t>
            </a:fld>
            <a:endParaRPr lang="en-US"/>
          </a:p>
        </p:txBody>
      </p:sp>
    </p:spTree>
    <p:extLst>
      <p:ext uri="{BB962C8B-B14F-4D97-AF65-F5344CB8AC3E}">
        <p14:creationId xmlns:p14="http://schemas.microsoft.com/office/powerpoint/2010/main" val="1414814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E73F1-931F-C8A9-B327-C9F47A1544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0B348-38A9-DE36-0A5C-DE748ABF13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FAD92-7536-CDA5-05AB-E3AA91738446}"/>
              </a:ext>
            </a:extLst>
          </p:cNvPr>
          <p:cNvSpPr>
            <a:spLocks noGrp="1"/>
          </p:cNvSpPr>
          <p:nvPr>
            <p:ph type="body" idx="1"/>
          </p:nvPr>
        </p:nvSpPr>
        <p:spPr/>
        <p:txBody>
          <a:bodyPr/>
          <a:lstStyle/>
          <a:p>
            <a:r>
              <a:rPr lang="en-US"/>
              <a:t>Soil, water, sunlight</a:t>
            </a:r>
          </a:p>
        </p:txBody>
      </p:sp>
      <p:sp>
        <p:nvSpPr>
          <p:cNvPr id="4" name="Slide Number Placeholder 3">
            <a:extLst>
              <a:ext uri="{FF2B5EF4-FFF2-40B4-BE49-F238E27FC236}">
                <a16:creationId xmlns:a16="http://schemas.microsoft.com/office/drawing/2014/main" id="{E5CC02D2-CA57-090E-4AF2-EE8D85158072}"/>
              </a:ext>
            </a:extLst>
          </p:cNvPr>
          <p:cNvSpPr>
            <a:spLocks noGrp="1"/>
          </p:cNvSpPr>
          <p:nvPr>
            <p:ph type="sldNum" sz="quarter" idx="5"/>
          </p:nvPr>
        </p:nvSpPr>
        <p:spPr/>
        <p:txBody>
          <a:bodyPr/>
          <a:lstStyle/>
          <a:p>
            <a:fld id="{F7C19E1B-9841-4947-956E-4E7489943B16}" type="slidenum">
              <a:rPr lang="en-US" smtClean="0"/>
              <a:t>32</a:t>
            </a:fld>
            <a:endParaRPr lang="en-US"/>
          </a:p>
        </p:txBody>
      </p:sp>
    </p:spTree>
    <p:extLst>
      <p:ext uri="{BB962C8B-B14F-4D97-AF65-F5344CB8AC3E}">
        <p14:creationId xmlns:p14="http://schemas.microsoft.com/office/powerpoint/2010/main" val="569164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92FF7-C663-C889-AF08-C8B7C98EC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E414C-5B0D-A8BF-FD1D-68951CF312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B67B65-7E4F-6C89-50C0-4477FE71C470}"/>
              </a:ext>
            </a:extLst>
          </p:cNvPr>
          <p:cNvSpPr>
            <a:spLocks noGrp="1"/>
          </p:cNvSpPr>
          <p:nvPr>
            <p:ph type="body" idx="1"/>
          </p:nvPr>
        </p:nvSpPr>
        <p:spPr/>
        <p:txBody>
          <a:bodyPr/>
          <a:lstStyle/>
          <a:p>
            <a:r>
              <a:rPr lang="en-US"/>
              <a:t>Go back to the </a:t>
            </a:r>
            <a:r>
              <a:rPr lang="en-US" b="1"/>
              <a:t>Read Together Pictures of Trees </a:t>
            </a:r>
            <a:r>
              <a:rPr lang="en-US"/>
              <a:t>on Page 53. </a:t>
            </a:r>
          </a:p>
          <a:p>
            <a:endParaRPr lang="en-US"/>
          </a:p>
          <a:p>
            <a:r>
              <a:rPr lang="en-US"/>
              <a:t>Look at the tree in the summer.</a:t>
            </a:r>
          </a:p>
        </p:txBody>
      </p:sp>
      <p:sp>
        <p:nvSpPr>
          <p:cNvPr id="4" name="Slide Number Placeholder 3">
            <a:extLst>
              <a:ext uri="{FF2B5EF4-FFF2-40B4-BE49-F238E27FC236}">
                <a16:creationId xmlns:a16="http://schemas.microsoft.com/office/drawing/2014/main" id="{18AE306E-7F2D-007C-364A-5569C7BFD40B}"/>
              </a:ext>
            </a:extLst>
          </p:cNvPr>
          <p:cNvSpPr>
            <a:spLocks noGrp="1"/>
          </p:cNvSpPr>
          <p:nvPr>
            <p:ph type="sldNum" sz="quarter" idx="5"/>
          </p:nvPr>
        </p:nvSpPr>
        <p:spPr/>
        <p:txBody>
          <a:bodyPr/>
          <a:lstStyle/>
          <a:p>
            <a:fld id="{F7C19E1B-9841-4947-956E-4E7489943B16}" type="slidenum">
              <a:rPr lang="en-US" smtClean="0"/>
              <a:t>33</a:t>
            </a:fld>
            <a:endParaRPr lang="en-US"/>
          </a:p>
        </p:txBody>
      </p:sp>
    </p:spTree>
    <p:extLst>
      <p:ext uri="{BB962C8B-B14F-4D97-AF65-F5344CB8AC3E}">
        <p14:creationId xmlns:p14="http://schemas.microsoft.com/office/powerpoint/2010/main" val="3492664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2218F-F4E4-B0D7-1B0D-AFDEA0579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530E7-5EE1-E94F-E739-35459DFBA3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94A89-B31D-3964-690E-9A1B4475B027}"/>
              </a:ext>
            </a:extLst>
          </p:cNvPr>
          <p:cNvSpPr>
            <a:spLocks noGrp="1"/>
          </p:cNvSpPr>
          <p:nvPr>
            <p:ph type="body" idx="1"/>
          </p:nvPr>
        </p:nvSpPr>
        <p:spPr/>
        <p:txBody>
          <a:bodyPr/>
          <a:lstStyle/>
          <a:p>
            <a:r>
              <a:rPr lang="en-US"/>
              <a:t>Getting plenty of sun and water.</a:t>
            </a:r>
          </a:p>
        </p:txBody>
      </p:sp>
      <p:sp>
        <p:nvSpPr>
          <p:cNvPr id="4" name="Slide Number Placeholder 3">
            <a:extLst>
              <a:ext uri="{FF2B5EF4-FFF2-40B4-BE49-F238E27FC236}">
                <a16:creationId xmlns:a16="http://schemas.microsoft.com/office/drawing/2014/main" id="{18735089-27D5-932F-FDED-0ECCFBE44F02}"/>
              </a:ext>
            </a:extLst>
          </p:cNvPr>
          <p:cNvSpPr>
            <a:spLocks noGrp="1"/>
          </p:cNvSpPr>
          <p:nvPr>
            <p:ph type="sldNum" sz="quarter" idx="5"/>
          </p:nvPr>
        </p:nvSpPr>
        <p:spPr/>
        <p:txBody>
          <a:bodyPr/>
          <a:lstStyle/>
          <a:p>
            <a:fld id="{F7C19E1B-9841-4947-956E-4E7489943B16}" type="slidenum">
              <a:rPr lang="en-US" smtClean="0"/>
              <a:t>34</a:t>
            </a:fld>
            <a:endParaRPr lang="en-US"/>
          </a:p>
        </p:txBody>
      </p:sp>
    </p:spTree>
    <p:extLst>
      <p:ext uri="{BB962C8B-B14F-4D97-AF65-F5344CB8AC3E}">
        <p14:creationId xmlns:p14="http://schemas.microsoft.com/office/powerpoint/2010/main" val="32366492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07F02-1AFC-C002-A3B3-A7BF113E93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24E86-809B-4DE1-89C6-893A9DB470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43080F-07FA-317E-4CC4-EE5C1A3FA5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BE6EE6-4127-3D05-62A4-8C8E1D2D5D91}"/>
              </a:ext>
            </a:extLst>
          </p:cNvPr>
          <p:cNvSpPr>
            <a:spLocks noGrp="1"/>
          </p:cNvSpPr>
          <p:nvPr>
            <p:ph type="sldNum" sz="quarter" idx="5"/>
          </p:nvPr>
        </p:nvSpPr>
        <p:spPr/>
        <p:txBody>
          <a:bodyPr/>
          <a:lstStyle/>
          <a:p>
            <a:fld id="{F7C19E1B-9841-4947-956E-4E7489943B16}" type="slidenum">
              <a:rPr lang="en-US" smtClean="0"/>
              <a:t>35</a:t>
            </a:fld>
            <a:endParaRPr lang="en-US"/>
          </a:p>
        </p:txBody>
      </p:sp>
    </p:spTree>
    <p:extLst>
      <p:ext uri="{BB962C8B-B14F-4D97-AF65-F5344CB8AC3E}">
        <p14:creationId xmlns:p14="http://schemas.microsoft.com/office/powerpoint/2010/main" val="360078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90805-ADD6-0D6C-A67F-8A85C32F06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6B6342-7593-FB1C-FB46-4EAD024C4A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B78AA-46D7-2104-4518-57BBC6944D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B2CBBE-6FFE-2A57-E447-FCFE7CB810B8}"/>
              </a:ext>
            </a:extLst>
          </p:cNvPr>
          <p:cNvSpPr>
            <a:spLocks noGrp="1"/>
          </p:cNvSpPr>
          <p:nvPr>
            <p:ph type="sldNum" sz="quarter" idx="5"/>
          </p:nvPr>
        </p:nvSpPr>
        <p:spPr/>
        <p:txBody>
          <a:bodyPr/>
          <a:lstStyle/>
          <a:p>
            <a:fld id="{F7C19E1B-9841-4947-956E-4E7489943B16}" type="slidenum">
              <a:rPr lang="en-US" smtClean="0"/>
              <a:t>36</a:t>
            </a:fld>
            <a:endParaRPr lang="en-US"/>
          </a:p>
        </p:txBody>
      </p:sp>
    </p:spTree>
    <p:extLst>
      <p:ext uri="{BB962C8B-B14F-4D97-AF65-F5344CB8AC3E}">
        <p14:creationId xmlns:p14="http://schemas.microsoft.com/office/powerpoint/2010/main" val="3197149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50C7B-A6BC-4137-9D66-BE9396C54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2D190-2CEC-5447-D9E7-081BD267E4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A81DF6-E713-52C2-3F31-436B52E936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EAB9CD-6097-93D6-89EB-E81A5D6E83FA}"/>
              </a:ext>
            </a:extLst>
          </p:cNvPr>
          <p:cNvSpPr>
            <a:spLocks noGrp="1"/>
          </p:cNvSpPr>
          <p:nvPr>
            <p:ph type="sldNum" sz="quarter" idx="5"/>
          </p:nvPr>
        </p:nvSpPr>
        <p:spPr/>
        <p:txBody>
          <a:bodyPr/>
          <a:lstStyle/>
          <a:p>
            <a:fld id="{F7C19E1B-9841-4947-956E-4E7489943B16}" type="slidenum">
              <a:rPr lang="en-US" smtClean="0"/>
              <a:t>37</a:t>
            </a:fld>
            <a:endParaRPr lang="en-US"/>
          </a:p>
        </p:txBody>
      </p:sp>
    </p:spTree>
    <p:extLst>
      <p:ext uri="{BB962C8B-B14F-4D97-AF65-F5344CB8AC3E}">
        <p14:creationId xmlns:p14="http://schemas.microsoft.com/office/powerpoint/2010/main" val="34011831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F93F8-8E9D-9A73-76E6-8C18A795D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CACD1-B18F-54A2-EEEB-EB561D42A8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F9F32B-DD6C-27DE-583C-0AA1CE211C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36008F-1027-2200-1B7F-3E783E75B80F}"/>
              </a:ext>
            </a:extLst>
          </p:cNvPr>
          <p:cNvSpPr>
            <a:spLocks noGrp="1"/>
          </p:cNvSpPr>
          <p:nvPr>
            <p:ph type="sldNum" sz="quarter" idx="5"/>
          </p:nvPr>
        </p:nvSpPr>
        <p:spPr/>
        <p:txBody>
          <a:bodyPr/>
          <a:lstStyle/>
          <a:p>
            <a:fld id="{F7C19E1B-9841-4947-956E-4E7489943B16}" type="slidenum">
              <a:rPr lang="en-US" smtClean="0"/>
              <a:t>38</a:t>
            </a:fld>
            <a:endParaRPr lang="en-US"/>
          </a:p>
        </p:txBody>
      </p:sp>
    </p:spTree>
    <p:extLst>
      <p:ext uri="{BB962C8B-B14F-4D97-AF65-F5344CB8AC3E}">
        <p14:creationId xmlns:p14="http://schemas.microsoft.com/office/powerpoint/2010/main" val="3199250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07B0B-A936-2A6A-1A22-DECAA4529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466DD-BA7B-BECB-D3E2-DFA66D8E9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E1DD38-F73C-25E6-E390-CF6DE87F4A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F49159-28CD-8FEB-C043-D6576B8126F1}"/>
              </a:ext>
            </a:extLst>
          </p:cNvPr>
          <p:cNvSpPr>
            <a:spLocks noGrp="1"/>
          </p:cNvSpPr>
          <p:nvPr>
            <p:ph type="sldNum" sz="quarter" idx="5"/>
          </p:nvPr>
        </p:nvSpPr>
        <p:spPr/>
        <p:txBody>
          <a:bodyPr/>
          <a:lstStyle/>
          <a:p>
            <a:fld id="{F7C19E1B-9841-4947-956E-4E7489943B16}" type="slidenum">
              <a:rPr lang="en-US" smtClean="0"/>
              <a:t>39</a:t>
            </a:fld>
            <a:endParaRPr lang="en-US"/>
          </a:p>
        </p:txBody>
      </p:sp>
    </p:spTree>
    <p:extLst>
      <p:ext uri="{BB962C8B-B14F-4D97-AF65-F5344CB8AC3E}">
        <p14:creationId xmlns:p14="http://schemas.microsoft.com/office/powerpoint/2010/main" val="39058330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43979-D217-8A6B-EDA4-007AB09C4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BF873-13CB-865F-F659-6DF6545EE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A986E0-7D4D-BD26-314D-1F41B5BB89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7CF2EF-5C07-EAAC-0937-5A7859717C93}"/>
              </a:ext>
            </a:extLst>
          </p:cNvPr>
          <p:cNvSpPr>
            <a:spLocks noGrp="1"/>
          </p:cNvSpPr>
          <p:nvPr>
            <p:ph type="sldNum" sz="quarter" idx="5"/>
          </p:nvPr>
        </p:nvSpPr>
        <p:spPr/>
        <p:txBody>
          <a:bodyPr/>
          <a:lstStyle/>
          <a:p>
            <a:fld id="{F7C19E1B-9841-4947-956E-4E7489943B16}" type="slidenum">
              <a:rPr lang="en-US" smtClean="0"/>
              <a:t>40</a:t>
            </a:fld>
            <a:endParaRPr lang="en-US"/>
          </a:p>
        </p:txBody>
      </p:sp>
    </p:spTree>
    <p:extLst>
      <p:ext uri="{BB962C8B-B14F-4D97-AF65-F5344CB8AC3E}">
        <p14:creationId xmlns:p14="http://schemas.microsoft.com/office/powerpoint/2010/main" val="2656977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9B1FD-8B7A-798B-77A1-8B498A4B5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423ACA-B204-1E28-C46A-3A4CB4D11F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3E53EE-F1D2-A67A-63CE-B50782952A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AC3F24-749A-9459-2964-093DE3A8781F}"/>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2073388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0D2F-4C2E-AB6B-958F-CCFEDEFCAA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0294F2-E8B4-BD88-F0B7-DF33605FC5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E1C8BC-F88D-6A28-0B96-58D932AFF9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570AC8-403D-35C8-29D4-27555584987E}"/>
              </a:ext>
            </a:extLst>
          </p:cNvPr>
          <p:cNvSpPr>
            <a:spLocks noGrp="1"/>
          </p:cNvSpPr>
          <p:nvPr>
            <p:ph type="sldNum" sz="quarter" idx="5"/>
          </p:nvPr>
        </p:nvSpPr>
        <p:spPr/>
        <p:txBody>
          <a:bodyPr/>
          <a:lstStyle/>
          <a:p>
            <a:fld id="{F7C19E1B-9841-4947-956E-4E7489943B16}" type="slidenum">
              <a:rPr lang="en-US" smtClean="0"/>
              <a:t>41</a:t>
            </a:fld>
            <a:endParaRPr lang="en-US"/>
          </a:p>
        </p:txBody>
      </p:sp>
    </p:spTree>
    <p:extLst>
      <p:ext uri="{BB962C8B-B14F-4D97-AF65-F5344CB8AC3E}">
        <p14:creationId xmlns:p14="http://schemas.microsoft.com/office/powerpoint/2010/main" val="994478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DFDFD-E28E-2033-DFDD-F4FFEA9748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46CA92-6F28-0FE1-8BD6-30121375D2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A0AA0D-E2CF-E276-F6F7-8D081AFDE9B1}"/>
              </a:ext>
            </a:extLst>
          </p:cNvPr>
          <p:cNvSpPr>
            <a:spLocks noGrp="1"/>
          </p:cNvSpPr>
          <p:nvPr>
            <p:ph type="body" idx="1"/>
          </p:nvPr>
        </p:nvSpPr>
        <p:spPr/>
        <p:txBody>
          <a:bodyPr/>
          <a:lstStyle/>
          <a:p>
            <a:r>
              <a:rPr lang="en-US"/>
              <a:t>It repeats as the seasons do.</a:t>
            </a:r>
          </a:p>
        </p:txBody>
      </p:sp>
      <p:sp>
        <p:nvSpPr>
          <p:cNvPr id="4" name="Slide Number Placeholder 3">
            <a:extLst>
              <a:ext uri="{FF2B5EF4-FFF2-40B4-BE49-F238E27FC236}">
                <a16:creationId xmlns:a16="http://schemas.microsoft.com/office/drawing/2014/main" id="{5CF9DCD2-7764-2062-E199-4E3C7764B593}"/>
              </a:ext>
            </a:extLst>
          </p:cNvPr>
          <p:cNvSpPr>
            <a:spLocks noGrp="1"/>
          </p:cNvSpPr>
          <p:nvPr>
            <p:ph type="sldNum" sz="quarter" idx="5"/>
          </p:nvPr>
        </p:nvSpPr>
        <p:spPr/>
        <p:txBody>
          <a:bodyPr/>
          <a:lstStyle/>
          <a:p>
            <a:fld id="{F7C19E1B-9841-4947-956E-4E7489943B16}" type="slidenum">
              <a:rPr lang="en-US" smtClean="0"/>
              <a:t>42</a:t>
            </a:fld>
            <a:endParaRPr lang="en-US"/>
          </a:p>
        </p:txBody>
      </p:sp>
    </p:spTree>
    <p:extLst>
      <p:ext uri="{BB962C8B-B14F-4D97-AF65-F5344CB8AC3E}">
        <p14:creationId xmlns:p14="http://schemas.microsoft.com/office/powerpoint/2010/main" val="18143582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9B980-83A0-BBC0-F39A-58F1EE11D1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DDF68B-32F4-F0DA-88E6-4D22DDBA97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FC9659-23FC-A83E-5FE3-1A2470F486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7BDB54-87B2-8A7E-3AAC-0D96022B90E0}"/>
              </a:ext>
            </a:extLst>
          </p:cNvPr>
          <p:cNvSpPr>
            <a:spLocks noGrp="1"/>
          </p:cNvSpPr>
          <p:nvPr>
            <p:ph type="sldNum" sz="quarter" idx="5"/>
          </p:nvPr>
        </p:nvSpPr>
        <p:spPr/>
        <p:txBody>
          <a:bodyPr/>
          <a:lstStyle/>
          <a:p>
            <a:fld id="{F7C19E1B-9841-4947-956E-4E7489943B16}" type="slidenum">
              <a:rPr lang="en-US" smtClean="0"/>
              <a:t>43</a:t>
            </a:fld>
            <a:endParaRPr lang="en-US"/>
          </a:p>
        </p:txBody>
      </p:sp>
    </p:spTree>
    <p:extLst>
      <p:ext uri="{BB962C8B-B14F-4D97-AF65-F5344CB8AC3E}">
        <p14:creationId xmlns:p14="http://schemas.microsoft.com/office/powerpoint/2010/main" val="1945904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2F7CA-E2E2-A7D1-2E8F-4F044F9C5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42C08-4994-2377-7C0E-59F905814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F4CE9B-576C-E435-7984-6F1AFF3F962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AA233A-8F50-A14B-8526-5D02327FD79E}"/>
              </a:ext>
            </a:extLst>
          </p:cNvPr>
          <p:cNvSpPr>
            <a:spLocks noGrp="1"/>
          </p:cNvSpPr>
          <p:nvPr>
            <p:ph type="sldNum" sz="quarter" idx="5"/>
          </p:nvPr>
        </p:nvSpPr>
        <p:spPr/>
        <p:txBody>
          <a:bodyPr/>
          <a:lstStyle/>
          <a:p>
            <a:fld id="{F7C19E1B-9841-4947-956E-4E7489943B16}" type="slidenum">
              <a:rPr lang="en-US" smtClean="0"/>
              <a:t>44</a:t>
            </a:fld>
            <a:endParaRPr lang="en-US"/>
          </a:p>
        </p:txBody>
      </p:sp>
    </p:spTree>
    <p:extLst>
      <p:ext uri="{BB962C8B-B14F-4D97-AF65-F5344CB8AC3E}">
        <p14:creationId xmlns:p14="http://schemas.microsoft.com/office/powerpoint/2010/main" val="15366791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B8557-17E3-08A9-BAB9-252163E73B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A4DAA2-DC19-09C7-8DC7-F0A481E7A8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5B572A-BC25-E57A-8DD8-F58705AD987A}"/>
              </a:ext>
            </a:extLst>
          </p:cNvPr>
          <p:cNvSpPr>
            <a:spLocks noGrp="1"/>
          </p:cNvSpPr>
          <p:nvPr>
            <p:ph type="body" idx="1"/>
          </p:nvPr>
        </p:nvSpPr>
        <p:spPr/>
        <p:txBody>
          <a:bodyPr/>
          <a:lstStyle/>
          <a:p>
            <a:r>
              <a:rPr lang="en-US"/>
              <a:t>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27CE234D-F2C9-863D-5997-F0180F18549D}"/>
              </a:ext>
            </a:extLst>
          </p:cNvPr>
          <p:cNvSpPr>
            <a:spLocks noGrp="1"/>
          </p:cNvSpPr>
          <p:nvPr>
            <p:ph type="sldNum" sz="quarter" idx="5"/>
          </p:nvPr>
        </p:nvSpPr>
        <p:spPr/>
        <p:txBody>
          <a:bodyPr/>
          <a:lstStyle/>
          <a:p>
            <a:fld id="{F7C19E1B-9841-4947-956E-4E7489943B16}" type="slidenum">
              <a:rPr lang="en-US" smtClean="0"/>
              <a:t>45</a:t>
            </a:fld>
            <a:endParaRPr lang="en-US"/>
          </a:p>
        </p:txBody>
      </p:sp>
    </p:spTree>
    <p:extLst>
      <p:ext uri="{BB962C8B-B14F-4D97-AF65-F5344CB8AC3E}">
        <p14:creationId xmlns:p14="http://schemas.microsoft.com/office/powerpoint/2010/main" val="35175785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A06AF-ED9B-B28E-0946-BF26583C4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C093B8-1C0D-7029-688B-BA4F2A61B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5C82EC-9690-B9D1-5CA1-C2E50F23485D}"/>
              </a:ext>
            </a:extLst>
          </p:cNvPr>
          <p:cNvSpPr>
            <a:spLocks noGrp="1"/>
          </p:cNvSpPr>
          <p:nvPr>
            <p:ph type="body" idx="1"/>
          </p:nvPr>
        </p:nvSpPr>
        <p:spPr/>
        <p:txBody>
          <a:bodyPr/>
          <a:lstStyle/>
          <a:p>
            <a:r>
              <a:rPr lang="en-US"/>
              <a:t>Distribute </a:t>
            </a:r>
            <a:r>
              <a:rPr lang="en-US" b="1"/>
              <a:t>2B Putting It All Together Chart </a:t>
            </a:r>
            <a:r>
              <a:rPr lang="en-US"/>
              <a:t>handout located after this lesson on page 93 of the Teacher Guide. In the box under each season, have students draw themselves and what the weather will look like in each season by an oak tree.</a:t>
            </a:r>
          </a:p>
        </p:txBody>
      </p:sp>
      <p:sp>
        <p:nvSpPr>
          <p:cNvPr id="4" name="Slide Number Placeholder 3">
            <a:extLst>
              <a:ext uri="{FF2B5EF4-FFF2-40B4-BE49-F238E27FC236}">
                <a16:creationId xmlns:a16="http://schemas.microsoft.com/office/drawing/2014/main" id="{1309F547-7027-F80F-196A-E965E1756771}"/>
              </a:ext>
            </a:extLst>
          </p:cNvPr>
          <p:cNvSpPr>
            <a:spLocks noGrp="1"/>
          </p:cNvSpPr>
          <p:nvPr>
            <p:ph type="sldNum" sz="quarter" idx="5"/>
          </p:nvPr>
        </p:nvSpPr>
        <p:spPr/>
        <p:txBody>
          <a:bodyPr/>
          <a:lstStyle/>
          <a:p>
            <a:fld id="{F7C19E1B-9841-4947-956E-4E7489943B16}" type="slidenum">
              <a:rPr lang="en-US" smtClean="0"/>
              <a:t>46</a:t>
            </a:fld>
            <a:endParaRPr lang="en-US"/>
          </a:p>
        </p:txBody>
      </p:sp>
    </p:spTree>
    <p:extLst>
      <p:ext uri="{BB962C8B-B14F-4D97-AF65-F5344CB8AC3E}">
        <p14:creationId xmlns:p14="http://schemas.microsoft.com/office/powerpoint/2010/main" val="8335263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16121-659E-043C-C91F-AED222FD1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247A6-CBA7-545E-39B1-B13470BEB2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BB8302-FDA8-DC2C-E350-0793662C2F46}"/>
              </a:ext>
            </a:extLst>
          </p:cNvPr>
          <p:cNvSpPr>
            <a:spLocks noGrp="1"/>
          </p:cNvSpPr>
          <p:nvPr>
            <p:ph type="body" idx="1"/>
          </p:nvPr>
        </p:nvSpPr>
        <p:spPr/>
        <p:txBody>
          <a:bodyPr/>
          <a:lstStyle/>
          <a:p>
            <a:r>
              <a:rPr lang="en-US"/>
              <a:t>Tell students that the other animals in Missouri are affected by the amount of daylight in each season. Have them read </a:t>
            </a:r>
            <a:r>
              <a:rPr lang="en-US" i="1"/>
              <a:t>Sunshine Makes the Seasons</a:t>
            </a:r>
            <a:r>
              <a:rPr lang="en-US"/>
              <a:t> by Franklyn Brawley or </a:t>
            </a:r>
            <a:r>
              <a:rPr lang="en-US" i="1"/>
              <a:t>Animal Seasons </a:t>
            </a:r>
            <a:r>
              <a:rPr lang="en-US"/>
              <a:t>by Brian Wildsmith about how frogs and insects transition from the fall to winter. </a:t>
            </a:r>
          </a:p>
        </p:txBody>
      </p:sp>
      <p:sp>
        <p:nvSpPr>
          <p:cNvPr id="4" name="Slide Number Placeholder 3">
            <a:extLst>
              <a:ext uri="{FF2B5EF4-FFF2-40B4-BE49-F238E27FC236}">
                <a16:creationId xmlns:a16="http://schemas.microsoft.com/office/drawing/2014/main" id="{E3C9AE1E-3F70-9DAB-6E84-286C7D1A0CA0}"/>
              </a:ext>
            </a:extLst>
          </p:cNvPr>
          <p:cNvSpPr>
            <a:spLocks noGrp="1"/>
          </p:cNvSpPr>
          <p:nvPr>
            <p:ph type="sldNum" sz="quarter" idx="5"/>
          </p:nvPr>
        </p:nvSpPr>
        <p:spPr/>
        <p:txBody>
          <a:bodyPr/>
          <a:lstStyle/>
          <a:p>
            <a:fld id="{F7C19E1B-9841-4947-956E-4E7489943B16}" type="slidenum">
              <a:rPr lang="en-US" smtClean="0"/>
              <a:t>47</a:t>
            </a:fld>
            <a:endParaRPr lang="en-US"/>
          </a:p>
        </p:txBody>
      </p:sp>
    </p:spTree>
    <p:extLst>
      <p:ext uri="{BB962C8B-B14F-4D97-AF65-F5344CB8AC3E}">
        <p14:creationId xmlns:p14="http://schemas.microsoft.com/office/powerpoint/2010/main" val="3849483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1568D-771B-C356-2028-E83D1526B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06A7E9-4FA7-D9B2-0D50-75BE32FA7C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70711-B71C-B75D-EA61-2FE9AE103A3F}"/>
              </a:ext>
            </a:extLst>
          </p:cNvPr>
          <p:cNvSpPr>
            <a:spLocks noGrp="1"/>
          </p:cNvSpPr>
          <p:nvPr>
            <p:ph type="body" idx="1"/>
          </p:nvPr>
        </p:nvSpPr>
        <p:spPr/>
        <p:txBody>
          <a:bodyPr/>
          <a:lstStyle/>
          <a:p>
            <a:r>
              <a:rPr lang="en-US"/>
              <a:t>Tell students that the other animals in Missouri are affected by the amount of daylight in each season. Have them read </a:t>
            </a:r>
            <a:r>
              <a:rPr lang="en-US" i="1"/>
              <a:t>Sunshine Makes the Seasons</a:t>
            </a:r>
            <a:r>
              <a:rPr lang="en-US"/>
              <a:t> by Franklyn Brawley or </a:t>
            </a:r>
            <a:r>
              <a:rPr lang="en-US" i="1"/>
              <a:t>Animal Seasons </a:t>
            </a:r>
            <a:r>
              <a:rPr lang="en-US"/>
              <a:t>by Brian Wildsmith about how frogs and insects transition from the fall to winter. </a:t>
            </a:r>
          </a:p>
        </p:txBody>
      </p:sp>
      <p:sp>
        <p:nvSpPr>
          <p:cNvPr id="4" name="Slide Number Placeholder 3">
            <a:extLst>
              <a:ext uri="{FF2B5EF4-FFF2-40B4-BE49-F238E27FC236}">
                <a16:creationId xmlns:a16="http://schemas.microsoft.com/office/drawing/2014/main" id="{78979D81-621F-7077-A046-FF804FC4DF78}"/>
              </a:ext>
            </a:extLst>
          </p:cNvPr>
          <p:cNvSpPr>
            <a:spLocks noGrp="1"/>
          </p:cNvSpPr>
          <p:nvPr>
            <p:ph type="sldNum" sz="quarter" idx="5"/>
          </p:nvPr>
        </p:nvSpPr>
        <p:spPr/>
        <p:txBody>
          <a:bodyPr/>
          <a:lstStyle/>
          <a:p>
            <a:fld id="{F7C19E1B-9841-4947-956E-4E7489943B16}" type="slidenum">
              <a:rPr lang="en-US" smtClean="0"/>
              <a:t>48</a:t>
            </a:fld>
            <a:endParaRPr lang="en-US"/>
          </a:p>
        </p:txBody>
      </p:sp>
    </p:spTree>
    <p:extLst>
      <p:ext uri="{BB962C8B-B14F-4D97-AF65-F5344CB8AC3E}">
        <p14:creationId xmlns:p14="http://schemas.microsoft.com/office/powerpoint/2010/main" val="6366948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E7900-1509-DE92-D4DA-A24D1647D7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B8AAD-8C85-BEAE-3B20-016A90197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CEAD5E-FD89-1BA5-C3A1-D4A46E15AB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044FC7-AD79-2F6E-4CF9-A4EAC7FC0BBA}"/>
              </a:ext>
            </a:extLst>
          </p:cNvPr>
          <p:cNvSpPr>
            <a:spLocks noGrp="1"/>
          </p:cNvSpPr>
          <p:nvPr>
            <p:ph type="sldNum" sz="quarter" idx="5"/>
          </p:nvPr>
        </p:nvSpPr>
        <p:spPr/>
        <p:txBody>
          <a:bodyPr/>
          <a:lstStyle/>
          <a:p>
            <a:fld id="{F7C19E1B-9841-4947-956E-4E7489943B16}" type="slidenum">
              <a:rPr lang="en-US" smtClean="0"/>
              <a:t>49</a:t>
            </a:fld>
            <a:endParaRPr lang="en-US"/>
          </a:p>
        </p:txBody>
      </p:sp>
    </p:spTree>
    <p:extLst>
      <p:ext uri="{BB962C8B-B14F-4D97-AF65-F5344CB8AC3E}">
        <p14:creationId xmlns:p14="http://schemas.microsoft.com/office/powerpoint/2010/main" val="7353796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4A78B-BC27-66CE-FC53-5ED939697D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7DC6EA-5556-D34E-656F-57083A075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66FE04-5B13-9B0C-401A-FE68E88BB248}"/>
              </a:ext>
            </a:extLst>
          </p:cNvPr>
          <p:cNvSpPr>
            <a:spLocks noGrp="1"/>
          </p:cNvSpPr>
          <p:nvPr>
            <p:ph type="body" idx="1"/>
          </p:nvPr>
        </p:nvSpPr>
        <p:spPr/>
        <p:txBody>
          <a:bodyPr/>
          <a:lstStyle/>
          <a:p>
            <a:r>
              <a:rPr lang="en-US"/>
              <a:t>Group play acting:</a:t>
            </a:r>
          </a:p>
          <a:p>
            <a:endParaRPr lang="en-US"/>
          </a:p>
          <a:p>
            <a:r>
              <a:rPr lang="en-US"/>
              <a:t>Have students imagine that they are a group of bears nearing winter. Arrange several areas to designate trees in the classroom.</a:t>
            </a:r>
          </a:p>
          <a:p>
            <a:endParaRPr lang="en-US"/>
          </a:p>
          <a:p>
            <a:r>
              <a:rPr lang="en-US"/>
              <a:t>This can be done by drawing and taping large paper trees with separate paper leaves attached or taped to a spot on the wall.</a:t>
            </a:r>
          </a:p>
          <a:p>
            <a:endParaRPr lang="en-US"/>
          </a:p>
          <a:p>
            <a:r>
              <a:rPr lang="en-US"/>
              <a:t>Gather several cups full of acorns (or round items to simulate acorns if none are available) and strategically place the cups of acorns near the trees with removable leaves located all around the room. Some trees may not have a cup full of acorns placed under it, or perhaps have an empty cup with no acorns.</a:t>
            </a:r>
          </a:p>
          <a:p>
            <a:endParaRPr lang="en-US"/>
          </a:p>
          <a:p>
            <a:r>
              <a:rPr lang="en-US"/>
              <a:t>Tell students that when the teacher signals go, they must act as bears nearing winter and seek acorns across the room.</a:t>
            </a:r>
          </a:p>
          <a:p>
            <a:endParaRPr lang="en-US"/>
          </a:p>
          <a:p>
            <a:r>
              <a:rPr lang="en-US"/>
              <a:t>Upon the “bears” collecting all acorns, another round of play can be done, but indicate to students that winter is nearing.</a:t>
            </a:r>
          </a:p>
          <a:p>
            <a:endParaRPr lang="en-US"/>
          </a:p>
          <a:p>
            <a:r>
              <a:rPr lang="en-US"/>
              <a:t>For this round, have students remove the leaves from paper trees to signify winter and explain to children that in this round, there is less sunlight, cooler days, and trees are losing leaves.</a:t>
            </a:r>
          </a:p>
          <a:p>
            <a:endParaRPr lang="en-US"/>
          </a:p>
          <a:p>
            <a:r>
              <a:rPr lang="en-US"/>
              <a:t>This time, place very few ‘scattered acorns” around trees, making sure to leave many trees without acorns.</a:t>
            </a:r>
          </a:p>
          <a:p>
            <a:endParaRPr lang="en-US"/>
          </a:p>
          <a:p>
            <a:r>
              <a:rPr lang="en-US"/>
              <a:t>Start another round of play at the teacher’s signal and have the “bears” look for food.</a:t>
            </a:r>
          </a:p>
        </p:txBody>
      </p:sp>
      <p:sp>
        <p:nvSpPr>
          <p:cNvPr id="4" name="Slide Number Placeholder 3">
            <a:extLst>
              <a:ext uri="{FF2B5EF4-FFF2-40B4-BE49-F238E27FC236}">
                <a16:creationId xmlns:a16="http://schemas.microsoft.com/office/drawing/2014/main" id="{42688C85-AAF5-B35C-11A8-504D340651A7}"/>
              </a:ext>
            </a:extLst>
          </p:cNvPr>
          <p:cNvSpPr>
            <a:spLocks noGrp="1"/>
          </p:cNvSpPr>
          <p:nvPr>
            <p:ph type="sldNum" sz="quarter" idx="5"/>
          </p:nvPr>
        </p:nvSpPr>
        <p:spPr/>
        <p:txBody>
          <a:bodyPr/>
          <a:lstStyle/>
          <a:p>
            <a:fld id="{F7C19E1B-9841-4947-956E-4E7489943B16}" type="slidenum">
              <a:rPr lang="en-US" smtClean="0"/>
              <a:t>50</a:t>
            </a:fld>
            <a:endParaRPr lang="en-US"/>
          </a:p>
        </p:txBody>
      </p:sp>
    </p:spTree>
    <p:extLst>
      <p:ext uri="{BB962C8B-B14F-4D97-AF65-F5344CB8AC3E}">
        <p14:creationId xmlns:p14="http://schemas.microsoft.com/office/powerpoint/2010/main" val="1010867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B6BAA-29F7-6D17-4F0A-D6F2189C1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F6C347-E1EE-0977-417F-2CC9184F1F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F28202-B9BC-71AD-E4D6-56C936E895E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58DC6F-8365-704D-E06A-02E2B113D6AA}"/>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7271359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87307-7FC1-4AE0-E2D6-67633D08E1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582E6A-5E19-86F9-4353-1362076AD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55A3EF-69BD-1671-9499-17364027D4E0}"/>
              </a:ext>
            </a:extLst>
          </p:cNvPr>
          <p:cNvSpPr>
            <a:spLocks noGrp="1"/>
          </p:cNvSpPr>
          <p:nvPr>
            <p:ph type="body" idx="1"/>
          </p:nvPr>
        </p:nvSpPr>
        <p:spPr/>
        <p:txBody>
          <a:bodyPr/>
          <a:lstStyle/>
          <a:p>
            <a:r>
              <a:rPr lang="en-US"/>
              <a:t>After play, discuss with students which round of play contained more acorns.</a:t>
            </a:r>
          </a:p>
        </p:txBody>
      </p:sp>
      <p:sp>
        <p:nvSpPr>
          <p:cNvPr id="4" name="Slide Number Placeholder 3">
            <a:extLst>
              <a:ext uri="{FF2B5EF4-FFF2-40B4-BE49-F238E27FC236}">
                <a16:creationId xmlns:a16="http://schemas.microsoft.com/office/drawing/2014/main" id="{A908EA35-4ED6-1F97-6942-3814CAD8F5A6}"/>
              </a:ext>
            </a:extLst>
          </p:cNvPr>
          <p:cNvSpPr>
            <a:spLocks noGrp="1"/>
          </p:cNvSpPr>
          <p:nvPr>
            <p:ph type="sldNum" sz="quarter" idx="5"/>
          </p:nvPr>
        </p:nvSpPr>
        <p:spPr/>
        <p:txBody>
          <a:bodyPr/>
          <a:lstStyle/>
          <a:p>
            <a:fld id="{F7C19E1B-9841-4947-956E-4E7489943B16}" type="slidenum">
              <a:rPr lang="en-US" smtClean="0"/>
              <a:t>51</a:t>
            </a:fld>
            <a:endParaRPr lang="en-US"/>
          </a:p>
        </p:txBody>
      </p:sp>
    </p:spTree>
    <p:extLst>
      <p:ext uri="{BB962C8B-B14F-4D97-AF65-F5344CB8AC3E}">
        <p14:creationId xmlns:p14="http://schemas.microsoft.com/office/powerpoint/2010/main" val="1827049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2D1A2-6C04-3037-5A5B-FC840CA734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45E63-74C9-3286-C705-0C2290290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AA68F3-283E-3927-7348-3C87272A6B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58A6EA-79B0-1FA5-0B9A-12B761852FBF}"/>
              </a:ext>
            </a:extLst>
          </p:cNvPr>
          <p:cNvSpPr>
            <a:spLocks noGrp="1"/>
          </p:cNvSpPr>
          <p:nvPr>
            <p:ph type="sldNum" sz="quarter" idx="5"/>
          </p:nvPr>
        </p:nvSpPr>
        <p:spPr/>
        <p:txBody>
          <a:bodyPr/>
          <a:lstStyle/>
          <a:p>
            <a:fld id="{F7C19E1B-9841-4947-956E-4E7489943B16}" type="slidenum">
              <a:rPr lang="en-US" smtClean="0"/>
              <a:t>52</a:t>
            </a:fld>
            <a:endParaRPr lang="en-US"/>
          </a:p>
        </p:txBody>
      </p:sp>
    </p:spTree>
    <p:extLst>
      <p:ext uri="{BB962C8B-B14F-4D97-AF65-F5344CB8AC3E}">
        <p14:creationId xmlns:p14="http://schemas.microsoft.com/office/powerpoint/2010/main" val="35911749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056BA-914F-1E20-CF1E-6D56178FEE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707FF-BB7E-0FCD-D8C2-53A77D8D7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32EE20-60AB-3560-655C-F8067C071F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603F4A-B166-2A22-BBDC-6C27511AF9A1}"/>
              </a:ext>
            </a:extLst>
          </p:cNvPr>
          <p:cNvSpPr>
            <a:spLocks noGrp="1"/>
          </p:cNvSpPr>
          <p:nvPr>
            <p:ph type="sldNum" sz="quarter" idx="5"/>
          </p:nvPr>
        </p:nvSpPr>
        <p:spPr/>
        <p:txBody>
          <a:bodyPr/>
          <a:lstStyle/>
          <a:p>
            <a:fld id="{F7C19E1B-9841-4947-956E-4E7489943B16}" type="slidenum">
              <a:rPr lang="en-US" smtClean="0"/>
              <a:t>53</a:t>
            </a:fld>
            <a:endParaRPr lang="en-US"/>
          </a:p>
        </p:txBody>
      </p:sp>
    </p:spTree>
    <p:extLst>
      <p:ext uri="{BB962C8B-B14F-4D97-AF65-F5344CB8AC3E}">
        <p14:creationId xmlns:p14="http://schemas.microsoft.com/office/powerpoint/2010/main" val="2140733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4AC8B-E21C-A35B-5D00-4519D8664F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DA14F-63DC-F275-CF07-107C9291F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9B89BC-3191-7C4C-D575-7B95AD58141C}"/>
              </a:ext>
            </a:extLst>
          </p:cNvPr>
          <p:cNvSpPr>
            <a:spLocks noGrp="1"/>
          </p:cNvSpPr>
          <p:nvPr>
            <p:ph type="body" idx="1"/>
          </p:nvPr>
        </p:nvSpPr>
        <p:spPr/>
        <p:txBody>
          <a:bodyPr/>
          <a:lstStyle/>
          <a:p>
            <a:r>
              <a:rPr lang="en-US"/>
              <a:t>Show different kinds of clothing to spark their background knowledge.</a:t>
            </a:r>
          </a:p>
        </p:txBody>
      </p:sp>
      <p:sp>
        <p:nvSpPr>
          <p:cNvPr id="4" name="Slide Number Placeholder 3">
            <a:extLst>
              <a:ext uri="{FF2B5EF4-FFF2-40B4-BE49-F238E27FC236}">
                <a16:creationId xmlns:a16="http://schemas.microsoft.com/office/drawing/2014/main" id="{C72A98F1-8982-FD9A-396A-282E363E2B93}"/>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2730345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B502B-D1FD-A4CF-0A00-1FA6C62D8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431007-D115-781C-DA83-2EAF3EE2F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C0A1EB-09CD-A018-E9A0-5B7D82222D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3CC2BA-BC22-9632-A371-C061822E48C3}"/>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389912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A2F97-3D52-C5B9-BDC4-20B099291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056134-BB16-B2AB-A3DF-AFC25FEE61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70AF4B-19DF-DBBC-D79F-F73203B658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A7C975-E44D-CFCF-0BCB-F5CCCC70BFAE}"/>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1367457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36939-A077-9554-FFD7-E838B4D8B0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35758D-7DBF-7E26-943A-672BC4D067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16717E-8B1F-DCA8-9FB8-F7E181B47C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D10B0F-7CEA-EEE5-E6C9-8F9541D0F08F}"/>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3230445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0A974-A2BC-36EA-C417-9C2BC109CC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1E1E5F-4166-0FCF-8A59-651C3A0B7E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A22D72-F18C-7579-0FB3-73A7EB0F02F0}"/>
              </a:ext>
            </a:extLst>
          </p:cNvPr>
          <p:cNvSpPr>
            <a:spLocks noGrp="1"/>
          </p:cNvSpPr>
          <p:nvPr>
            <p:ph type="dt" sz="half" idx="10"/>
          </p:nvPr>
        </p:nvSpPr>
        <p:spPr/>
        <p:txBody>
          <a:bodyPr/>
          <a:lstStyle/>
          <a:p>
            <a:fld id="{62697A8C-97F6-451F-A571-905957CDFC33}" type="datetimeFigureOut">
              <a:rPr lang="en-US" smtClean="0"/>
              <a:t>7/18/2025</a:t>
            </a:fld>
            <a:endParaRPr lang="en-US"/>
          </a:p>
        </p:txBody>
      </p:sp>
      <p:sp>
        <p:nvSpPr>
          <p:cNvPr id="5" name="Footer Placeholder 4">
            <a:extLst>
              <a:ext uri="{FF2B5EF4-FFF2-40B4-BE49-F238E27FC236}">
                <a16:creationId xmlns:a16="http://schemas.microsoft.com/office/drawing/2014/main" id="{63604099-C015-2A22-A2CB-11775C90DD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A5320-ECFF-5DC6-D960-2B92E77545A5}"/>
              </a:ext>
            </a:extLst>
          </p:cNvPr>
          <p:cNvSpPr>
            <a:spLocks noGrp="1"/>
          </p:cNvSpPr>
          <p:nvPr>
            <p:ph type="sldNum" sz="quarter" idx="12"/>
          </p:nvPr>
        </p:nvSpPr>
        <p:spPr/>
        <p:txBody>
          <a:bodyPr/>
          <a:lstStyle/>
          <a:p>
            <a:fld id="{BD737811-0401-4011-A778-1665E38B6C7F}" type="slidenum">
              <a:rPr lang="en-US" smtClean="0"/>
              <a:t>‹#›</a:t>
            </a:fld>
            <a:endParaRPr lang="en-US"/>
          </a:p>
        </p:txBody>
      </p:sp>
    </p:spTree>
    <p:extLst>
      <p:ext uri="{BB962C8B-B14F-4D97-AF65-F5344CB8AC3E}">
        <p14:creationId xmlns:p14="http://schemas.microsoft.com/office/powerpoint/2010/main" val="782840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AC2CF-09DC-E010-C6E8-561EB414E9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F529B5-4618-53D9-46EA-3A3A5594EB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E15C90-9586-7204-C0FA-926C4888D457}"/>
              </a:ext>
            </a:extLst>
          </p:cNvPr>
          <p:cNvSpPr>
            <a:spLocks noGrp="1"/>
          </p:cNvSpPr>
          <p:nvPr>
            <p:ph type="dt" sz="half" idx="10"/>
          </p:nvPr>
        </p:nvSpPr>
        <p:spPr/>
        <p:txBody>
          <a:bodyPr/>
          <a:lstStyle/>
          <a:p>
            <a:fld id="{62697A8C-97F6-451F-A571-905957CDFC33}" type="datetimeFigureOut">
              <a:rPr lang="en-US" smtClean="0"/>
              <a:t>7/18/2025</a:t>
            </a:fld>
            <a:endParaRPr lang="en-US"/>
          </a:p>
        </p:txBody>
      </p:sp>
      <p:sp>
        <p:nvSpPr>
          <p:cNvPr id="5" name="Footer Placeholder 4">
            <a:extLst>
              <a:ext uri="{FF2B5EF4-FFF2-40B4-BE49-F238E27FC236}">
                <a16:creationId xmlns:a16="http://schemas.microsoft.com/office/drawing/2014/main" id="{DE98F924-F23E-8C6B-DAE6-E9338AF6E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C2F73-7BA7-C88A-6304-1268BEBF31FA}"/>
              </a:ext>
            </a:extLst>
          </p:cNvPr>
          <p:cNvSpPr>
            <a:spLocks noGrp="1"/>
          </p:cNvSpPr>
          <p:nvPr>
            <p:ph type="sldNum" sz="quarter" idx="12"/>
          </p:nvPr>
        </p:nvSpPr>
        <p:spPr/>
        <p:txBody>
          <a:bodyPr/>
          <a:lstStyle/>
          <a:p>
            <a:fld id="{BD737811-0401-4011-A778-1665E38B6C7F}" type="slidenum">
              <a:rPr lang="en-US" smtClean="0"/>
              <a:t>‹#›</a:t>
            </a:fld>
            <a:endParaRPr lang="en-US"/>
          </a:p>
        </p:txBody>
      </p:sp>
    </p:spTree>
    <p:extLst>
      <p:ext uri="{BB962C8B-B14F-4D97-AF65-F5344CB8AC3E}">
        <p14:creationId xmlns:p14="http://schemas.microsoft.com/office/powerpoint/2010/main" val="3626036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586FA3-BEEF-5CA3-7B0E-B9365E577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96B8F3-073D-6046-32FF-9A34099420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D26DC8-5529-0ECF-6E9B-15F54886EB11}"/>
              </a:ext>
            </a:extLst>
          </p:cNvPr>
          <p:cNvSpPr>
            <a:spLocks noGrp="1"/>
          </p:cNvSpPr>
          <p:nvPr>
            <p:ph type="dt" sz="half" idx="10"/>
          </p:nvPr>
        </p:nvSpPr>
        <p:spPr/>
        <p:txBody>
          <a:bodyPr/>
          <a:lstStyle/>
          <a:p>
            <a:fld id="{62697A8C-97F6-451F-A571-905957CDFC33}" type="datetimeFigureOut">
              <a:rPr lang="en-US" smtClean="0"/>
              <a:t>7/18/2025</a:t>
            </a:fld>
            <a:endParaRPr lang="en-US"/>
          </a:p>
        </p:txBody>
      </p:sp>
      <p:sp>
        <p:nvSpPr>
          <p:cNvPr id="5" name="Footer Placeholder 4">
            <a:extLst>
              <a:ext uri="{FF2B5EF4-FFF2-40B4-BE49-F238E27FC236}">
                <a16:creationId xmlns:a16="http://schemas.microsoft.com/office/drawing/2014/main" id="{91F0EA64-02A9-2B79-C845-B72EE337D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DB5B0-48C5-03DD-9006-B75BD3FD5A2C}"/>
              </a:ext>
            </a:extLst>
          </p:cNvPr>
          <p:cNvSpPr>
            <a:spLocks noGrp="1"/>
          </p:cNvSpPr>
          <p:nvPr>
            <p:ph type="sldNum" sz="quarter" idx="12"/>
          </p:nvPr>
        </p:nvSpPr>
        <p:spPr/>
        <p:txBody>
          <a:bodyPr/>
          <a:lstStyle/>
          <a:p>
            <a:fld id="{BD737811-0401-4011-A778-1665E38B6C7F}" type="slidenum">
              <a:rPr lang="en-US" smtClean="0"/>
              <a:t>‹#›</a:t>
            </a:fld>
            <a:endParaRPr lang="en-US"/>
          </a:p>
        </p:txBody>
      </p:sp>
    </p:spTree>
    <p:extLst>
      <p:ext uri="{BB962C8B-B14F-4D97-AF65-F5344CB8AC3E}">
        <p14:creationId xmlns:p14="http://schemas.microsoft.com/office/powerpoint/2010/main" val="110382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4D28-C58B-4432-BE4F-7FB8B0B5E8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8151CE-C532-0CE5-616C-1F6848DFF5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6DE7C-C381-182C-4A4C-E2428C8BAFFC}"/>
              </a:ext>
            </a:extLst>
          </p:cNvPr>
          <p:cNvSpPr>
            <a:spLocks noGrp="1"/>
          </p:cNvSpPr>
          <p:nvPr>
            <p:ph type="dt" sz="half" idx="10"/>
          </p:nvPr>
        </p:nvSpPr>
        <p:spPr/>
        <p:txBody>
          <a:bodyPr/>
          <a:lstStyle/>
          <a:p>
            <a:fld id="{62697A8C-97F6-451F-A571-905957CDFC33}" type="datetimeFigureOut">
              <a:rPr lang="en-US" smtClean="0"/>
              <a:t>7/18/2025</a:t>
            </a:fld>
            <a:endParaRPr lang="en-US"/>
          </a:p>
        </p:txBody>
      </p:sp>
      <p:sp>
        <p:nvSpPr>
          <p:cNvPr id="5" name="Footer Placeholder 4">
            <a:extLst>
              <a:ext uri="{FF2B5EF4-FFF2-40B4-BE49-F238E27FC236}">
                <a16:creationId xmlns:a16="http://schemas.microsoft.com/office/drawing/2014/main" id="{780A85CF-F59E-9572-AD08-157FA8AC2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8A147-B02A-205D-26A0-EEA9F6E2CA58}"/>
              </a:ext>
            </a:extLst>
          </p:cNvPr>
          <p:cNvSpPr>
            <a:spLocks noGrp="1"/>
          </p:cNvSpPr>
          <p:nvPr>
            <p:ph type="sldNum" sz="quarter" idx="12"/>
          </p:nvPr>
        </p:nvSpPr>
        <p:spPr/>
        <p:txBody>
          <a:bodyPr/>
          <a:lstStyle/>
          <a:p>
            <a:fld id="{BD737811-0401-4011-A778-1665E38B6C7F}" type="slidenum">
              <a:rPr lang="en-US" smtClean="0"/>
              <a:t>‹#›</a:t>
            </a:fld>
            <a:endParaRPr lang="en-US"/>
          </a:p>
        </p:txBody>
      </p:sp>
    </p:spTree>
    <p:extLst>
      <p:ext uri="{BB962C8B-B14F-4D97-AF65-F5344CB8AC3E}">
        <p14:creationId xmlns:p14="http://schemas.microsoft.com/office/powerpoint/2010/main" val="2446679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D01B-E95E-A131-06EA-E292A96048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889212-B029-8AFE-9EE5-B379AF609B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6E91D5-A29A-FF09-EFB5-6F159E61D4ED}"/>
              </a:ext>
            </a:extLst>
          </p:cNvPr>
          <p:cNvSpPr>
            <a:spLocks noGrp="1"/>
          </p:cNvSpPr>
          <p:nvPr>
            <p:ph type="dt" sz="half" idx="10"/>
          </p:nvPr>
        </p:nvSpPr>
        <p:spPr/>
        <p:txBody>
          <a:bodyPr/>
          <a:lstStyle/>
          <a:p>
            <a:fld id="{62697A8C-97F6-451F-A571-905957CDFC33}" type="datetimeFigureOut">
              <a:rPr lang="en-US" smtClean="0"/>
              <a:t>7/18/2025</a:t>
            </a:fld>
            <a:endParaRPr lang="en-US"/>
          </a:p>
        </p:txBody>
      </p:sp>
      <p:sp>
        <p:nvSpPr>
          <p:cNvPr id="5" name="Footer Placeholder 4">
            <a:extLst>
              <a:ext uri="{FF2B5EF4-FFF2-40B4-BE49-F238E27FC236}">
                <a16:creationId xmlns:a16="http://schemas.microsoft.com/office/drawing/2014/main" id="{45B53DA9-A18E-684E-9AED-68EE91C7C1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964ED-1CBC-2EAC-E2F6-747D56D12AFA}"/>
              </a:ext>
            </a:extLst>
          </p:cNvPr>
          <p:cNvSpPr>
            <a:spLocks noGrp="1"/>
          </p:cNvSpPr>
          <p:nvPr>
            <p:ph type="sldNum" sz="quarter" idx="12"/>
          </p:nvPr>
        </p:nvSpPr>
        <p:spPr/>
        <p:txBody>
          <a:bodyPr/>
          <a:lstStyle/>
          <a:p>
            <a:fld id="{BD737811-0401-4011-A778-1665E38B6C7F}" type="slidenum">
              <a:rPr lang="en-US" smtClean="0"/>
              <a:t>‹#›</a:t>
            </a:fld>
            <a:endParaRPr lang="en-US"/>
          </a:p>
        </p:txBody>
      </p:sp>
    </p:spTree>
    <p:extLst>
      <p:ext uri="{BB962C8B-B14F-4D97-AF65-F5344CB8AC3E}">
        <p14:creationId xmlns:p14="http://schemas.microsoft.com/office/powerpoint/2010/main" val="3184523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890B-DBF8-BCF8-56A6-35C8BFC6F8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55C19C-724D-D60E-E4C9-FC520CCAAC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604C7-0131-8966-A7DA-9B674464F8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E0F047-7A1D-F8CC-7423-B2C95C937257}"/>
              </a:ext>
            </a:extLst>
          </p:cNvPr>
          <p:cNvSpPr>
            <a:spLocks noGrp="1"/>
          </p:cNvSpPr>
          <p:nvPr>
            <p:ph type="dt" sz="half" idx="10"/>
          </p:nvPr>
        </p:nvSpPr>
        <p:spPr/>
        <p:txBody>
          <a:bodyPr/>
          <a:lstStyle/>
          <a:p>
            <a:fld id="{62697A8C-97F6-451F-A571-905957CDFC33}" type="datetimeFigureOut">
              <a:rPr lang="en-US" smtClean="0"/>
              <a:t>7/18/2025</a:t>
            </a:fld>
            <a:endParaRPr lang="en-US"/>
          </a:p>
        </p:txBody>
      </p:sp>
      <p:sp>
        <p:nvSpPr>
          <p:cNvPr id="6" name="Footer Placeholder 5">
            <a:extLst>
              <a:ext uri="{FF2B5EF4-FFF2-40B4-BE49-F238E27FC236}">
                <a16:creationId xmlns:a16="http://schemas.microsoft.com/office/drawing/2014/main" id="{53159ACC-AFC0-D885-B3E4-C09361BD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EF892B-243A-BBAF-54C4-7E6F36447AD3}"/>
              </a:ext>
            </a:extLst>
          </p:cNvPr>
          <p:cNvSpPr>
            <a:spLocks noGrp="1"/>
          </p:cNvSpPr>
          <p:nvPr>
            <p:ph type="sldNum" sz="quarter" idx="12"/>
          </p:nvPr>
        </p:nvSpPr>
        <p:spPr/>
        <p:txBody>
          <a:bodyPr/>
          <a:lstStyle/>
          <a:p>
            <a:fld id="{BD737811-0401-4011-A778-1665E38B6C7F}" type="slidenum">
              <a:rPr lang="en-US" smtClean="0"/>
              <a:t>‹#›</a:t>
            </a:fld>
            <a:endParaRPr lang="en-US"/>
          </a:p>
        </p:txBody>
      </p:sp>
    </p:spTree>
    <p:extLst>
      <p:ext uri="{BB962C8B-B14F-4D97-AF65-F5344CB8AC3E}">
        <p14:creationId xmlns:p14="http://schemas.microsoft.com/office/powerpoint/2010/main" val="464629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DA3C9-02FE-3AFF-12FA-55C4C566EA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9844D6-84C5-F8BF-D14B-970D2A5820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887435-E9EB-E987-583E-94B37EFAED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3F53BA-5E03-A8C6-7025-ACED9F8EE9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CB70B4-9020-0B46-C807-2360E84B90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2C53D9-D8B2-4DA3-A026-10B0E7B63249}"/>
              </a:ext>
            </a:extLst>
          </p:cNvPr>
          <p:cNvSpPr>
            <a:spLocks noGrp="1"/>
          </p:cNvSpPr>
          <p:nvPr>
            <p:ph type="dt" sz="half" idx="10"/>
          </p:nvPr>
        </p:nvSpPr>
        <p:spPr/>
        <p:txBody>
          <a:bodyPr/>
          <a:lstStyle/>
          <a:p>
            <a:fld id="{62697A8C-97F6-451F-A571-905957CDFC33}" type="datetimeFigureOut">
              <a:rPr lang="en-US" smtClean="0"/>
              <a:t>7/18/2025</a:t>
            </a:fld>
            <a:endParaRPr lang="en-US"/>
          </a:p>
        </p:txBody>
      </p:sp>
      <p:sp>
        <p:nvSpPr>
          <p:cNvPr id="8" name="Footer Placeholder 7">
            <a:extLst>
              <a:ext uri="{FF2B5EF4-FFF2-40B4-BE49-F238E27FC236}">
                <a16:creationId xmlns:a16="http://schemas.microsoft.com/office/drawing/2014/main" id="{F52B81ED-CC52-2CE3-0321-ABD6581399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51E37D-AAF6-1299-3ABC-1D1BF8EFB5F9}"/>
              </a:ext>
            </a:extLst>
          </p:cNvPr>
          <p:cNvSpPr>
            <a:spLocks noGrp="1"/>
          </p:cNvSpPr>
          <p:nvPr>
            <p:ph type="sldNum" sz="quarter" idx="12"/>
          </p:nvPr>
        </p:nvSpPr>
        <p:spPr/>
        <p:txBody>
          <a:bodyPr/>
          <a:lstStyle/>
          <a:p>
            <a:fld id="{BD737811-0401-4011-A778-1665E38B6C7F}" type="slidenum">
              <a:rPr lang="en-US" smtClean="0"/>
              <a:t>‹#›</a:t>
            </a:fld>
            <a:endParaRPr lang="en-US"/>
          </a:p>
        </p:txBody>
      </p:sp>
    </p:spTree>
    <p:extLst>
      <p:ext uri="{BB962C8B-B14F-4D97-AF65-F5344CB8AC3E}">
        <p14:creationId xmlns:p14="http://schemas.microsoft.com/office/powerpoint/2010/main" val="2059880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1B052-CF2E-C0F7-F682-AE61DF63FE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854301-38BE-6E9B-29B9-41CB48B7C069}"/>
              </a:ext>
            </a:extLst>
          </p:cNvPr>
          <p:cNvSpPr>
            <a:spLocks noGrp="1"/>
          </p:cNvSpPr>
          <p:nvPr>
            <p:ph type="dt" sz="half" idx="10"/>
          </p:nvPr>
        </p:nvSpPr>
        <p:spPr/>
        <p:txBody>
          <a:bodyPr/>
          <a:lstStyle/>
          <a:p>
            <a:fld id="{62697A8C-97F6-451F-A571-905957CDFC33}" type="datetimeFigureOut">
              <a:rPr lang="en-US" smtClean="0"/>
              <a:t>7/18/2025</a:t>
            </a:fld>
            <a:endParaRPr lang="en-US"/>
          </a:p>
        </p:txBody>
      </p:sp>
      <p:sp>
        <p:nvSpPr>
          <p:cNvPr id="4" name="Footer Placeholder 3">
            <a:extLst>
              <a:ext uri="{FF2B5EF4-FFF2-40B4-BE49-F238E27FC236}">
                <a16:creationId xmlns:a16="http://schemas.microsoft.com/office/drawing/2014/main" id="{580594A8-C602-BFA7-EEBB-1B984F3FF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87B397-C42E-57C0-4E23-D4A85F9E8253}"/>
              </a:ext>
            </a:extLst>
          </p:cNvPr>
          <p:cNvSpPr>
            <a:spLocks noGrp="1"/>
          </p:cNvSpPr>
          <p:nvPr>
            <p:ph type="sldNum" sz="quarter" idx="12"/>
          </p:nvPr>
        </p:nvSpPr>
        <p:spPr/>
        <p:txBody>
          <a:bodyPr/>
          <a:lstStyle/>
          <a:p>
            <a:fld id="{BD737811-0401-4011-A778-1665E38B6C7F}" type="slidenum">
              <a:rPr lang="en-US" smtClean="0"/>
              <a:t>‹#›</a:t>
            </a:fld>
            <a:endParaRPr lang="en-US"/>
          </a:p>
        </p:txBody>
      </p:sp>
    </p:spTree>
    <p:extLst>
      <p:ext uri="{BB962C8B-B14F-4D97-AF65-F5344CB8AC3E}">
        <p14:creationId xmlns:p14="http://schemas.microsoft.com/office/powerpoint/2010/main" val="1784642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B5AAB2-F7D0-CE1A-4B00-60A6FA6A925C}"/>
              </a:ext>
            </a:extLst>
          </p:cNvPr>
          <p:cNvSpPr>
            <a:spLocks noGrp="1"/>
          </p:cNvSpPr>
          <p:nvPr>
            <p:ph type="dt" sz="half" idx="10"/>
          </p:nvPr>
        </p:nvSpPr>
        <p:spPr/>
        <p:txBody>
          <a:bodyPr/>
          <a:lstStyle/>
          <a:p>
            <a:fld id="{62697A8C-97F6-451F-A571-905957CDFC33}" type="datetimeFigureOut">
              <a:rPr lang="en-US" smtClean="0"/>
              <a:t>7/18/2025</a:t>
            </a:fld>
            <a:endParaRPr lang="en-US"/>
          </a:p>
        </p:txBody>
      </p:sp>
      <p:sp>
        <p:nvSpPr>
          <p:cNvPr id="3" name="Footer Placeholder 2">
            <a:extLst>
              <a:ext uri="{FF2B5EF4-FFF2-40B4-BE49-F238E27FC236}">
                <a16:creationId xmlns:a16="http://schemas.microsoft.com/office/drawing/2014/main" id="{90335C26-1DCF-477C-0011-E651B685EE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8D832A-EF5E-D033-9380-5350EF701F4C}"/>
              </a:ext>
            </a:extLst>
          </p:cNvPr>
          <p:cNvSpPr>
            <a:spLocks noGrp="1"/>
          </p:cNvSpPr>
          <p:nvPr>
            <p:ph type="sldNum" sz="quarter" idx="12"/>
          </p:nvPr>
        </p:nvSpPr>
        <p:spPr/>
        <p:txBody>
          <a:bodyPr/>
          <a:lstStyle/>
          <a:p>
            <a:fld id="{BD737811-0401-4011-A778-1665E38B6C7F}" type="slidenum">
              <a:rPr lang="en-US" smtClean="0"/>
              <a:t>‹#›</a:t>
            </a:fld>
            <a:endParaRPr lang="en-US"/>
          </a:p>
        </p:txBody>
      </p:sp>
    </p:spTree>
    <p:extLst>
      <p:ext uri="{BB962C8B-B14F-4D97-AF65-F5344CB8AC3E}">
        <p14:creationId xmlns:p14="http://schemas.microsoft.com/office/powerpoint/2010/main" val="3113891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3A366-7C26-14E4-5DDC-67BE449A0C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79610D-1147-6162-C25F-29D96F3944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3DCF57-C216-0EA2-FBC8-F2A7D91885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86E5A0-03C4-253F-60F7-B680AF344C67}"/>
              </a:ext>
            </a:extLst>
          </p:cNvPr>
          <p:cNvSpPr>
            <a:spLocks noGrp="1"/>
          </p:cNvSpPr>
          <p:nvPr>
            <p:ph type="dt" sz="half" idx="10"/>
          </p:nvPr>
        </p:nvSpPr>
        <p:spPr/>
        <p:txBody>
          <a:bodyPr/>
          <a:lstStyle/>
          <a:p>
            <a:fld id="{62697A8C-97F6-451F-A571-905957CDFC33}" type="datetimeFigureOut">
              <a:rPr lang="en-US" smtClean="0"/>
              <a:t>7/18/2025</a:t>
            </a:fld>
            <a:endParaRPr lang="en-US"/>
          </a:p>
        </p:txBody>
      </p:sp>
      <p:sp>
        <p:nvSpPr>
          <p:cNvPr id="6" name="Footer Placeholder 5">
            <a:extLst>
              <a:ext uri="{FF2B5EF4-FFF2-40B4-BE49-F238E27FC236}">
                <a16:creationId xmlns:a16="http://schemas.microsoft.com/office/drawing/2014/main" id="{46219C41-E05C-A9B1-4C6E-E2BA2AA26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925FA7-2140-05E1-C9FC-D843303BE999}"/>
              </a:ext>
            </a:extLst>
          </p:cNvPr>
          <p:cNvSpPr>
            <a:spLocks noGrp="1"/>
          </p:cNvSpPr>
          <p:nvPr>
            <p:ph type="sldNum" sz="quarter" idx="12"/>
          </p:nvPr>
        </p:nvSpPr>
        <p:spPr/>
        <p:txBody>
          <a:bodyPr/>
          <a:lstStyle/>
          <a:p>
            <a:fld id="{BD737811-0401-4011-A778-1665E38B6C7F}" type="slidenum">
              <a:rPr lang="en-US" smtClean="0"/>
              <a:t>‹#›</a:t>
            </a:fld>
            <a:endParaRPr lang="en-US"/>
          </a:p>
        </p:txBody>
      </p:sp>
    </p:spTree>
    <p:extLst>
      <p:ext uri="{BB962C8B-B14F-4D97-AF65-F5344CB8AC3E}">
        <p14:creationId xmlns:p14="http://schemas.microsoft.com/office/powerpoint/2010/main" val="292142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432D8-AA1E-C205-2E40-F48DBA7674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43E792-FB48-C4EB-47A6-CB9237BEEE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CD02C7-3AE1-233E-58D3-92822DED9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FF5E3C-926F-4D08-5144-B35256C1F132}"/>
              </a:ext>
            </a:extLst>
          </p:cNvPr>
          <p:cNvSpPr>
            <a:spLocks noGrp="1"/>
          </p:cNvSpPr>
          <p:nvPr>
            <p:ph type="dt" sz="half" idx="10"/>
          </p:nvPr>
        </p:nvSpPr>
        <p:spPr/>
        <p:txBody>
          <a:bodyPr/>
          <a:lstStyle/>
          <a:p>
            <a:fld id="{62697A8C-97F6-451F-A571-905957CDFC33}" type="datetimeFigureOut">
              <a:rPr lang="en-US" smtClean="0"/>
              <a:t>7/18/2025</a:t>
            </a:fld>
            <a:endParaRPr lang="en-US"/>
          </a:p>
        </p:txBody>
      </p:sp>
      <p:sp>
        <p:nvSpPr>
          <p:cNvPr id="6" name="Footer Placeholder 5">
            <a:extLst>
              <a:ext uri="{FF2B5EF4-FFF2-40B4-BE49-F238E27FC236}">
                <a16:creationId xmlns:a16="http://schemas.microsoft.com/office/drawing/2014/main" id="{EB76BF40-0570-9EFA-C966-7CB60855D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3986A-D265-CBDA-C286-F5C375E06F10}"/>
              </a:ext>
            </a:extLst>
          </p:cNvPr>
          <p:cNvSpPr>
            <a:spLocks noGrp="1"/>
          </p:cNvSpPr>
          <p:nvPr>
            <p:ph type="sldNum" sz="quarter" idx="12"/>
          </p:nvPr>
        </p:nvSpPr>
        <p:spPr/>
        <p:txBody>
          <a:bodyPr/>
          <a:lstStyle/>
          <a:p>
            <a:fld id="{BD737811-0401-4011-A778-1665E38B6C7F}" type="slidenum">
              <a:rPr lang="en-US" smtClean="0"/>
              <a:t>‹#›</a:t>
            </a:fld>
            <a:endParaRPr lang="en-US"/>
          </a:p>
        </p:txBody>
      </p:sp>
    </p:spTree>
    <p:extLst>
      <p:ext uri="{BB962C8B-B14F-4D97-AF65-F5344CB8AC3E}">
        <p14:creationId xmlns:p14="http://schemas.microsoft.com/office/powerpoint/2010/main" val="545822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2AC111-2296-A127-BFCA-0E2E80509D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0C8DBC-E5D6-3620-EA12-5FB4C1DC6D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98ED5-1A73-3F59-5819-6416C93206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697A8C-97F6-451F-A571-905957CDFC33}" type="datetimeFigureOut">
              <a:rPr lang="en-US" smtClean="0"/>
              <a:t>7/18/2025</a:t>
            </a:fld>
            <a:endParaRPr lang="en-US"/>
          </a:p>
        </p:txBody>
      </p:sp>
      <p:sp>
        <p:nvSpPr>
          <p:cNvPr id="5" name="Footer Placeholder 4">
            <a:extLst>
              <a:ext uri="{FF2B5EF4-FFF2-40B4-BE49-F238E27FC236}">
                <a16:creationId xmlns:a16="http://schemas.microsoft.com/office/drawing/2014/main" id="{F0E80DA5-8FC3-C86E-31FC-F498B86B42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159E3C8-942D-19C3-F004-7A8352699B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D737811-0401-4011-A778-1665E38B6C7F}" type="slidenum">
              <a:rPr lang="en-US" smtClean="0"/>
              <a:t>‹#›</a:t>
            </a:fld>
            <a:endParaRPr lang="en-US"/>
          </a:p>
        </p:txBody>
      </p:sp>
    </p:spTree>
    <p:extLst>
      <p:ext uri="{BB962C8B-B14F-4D97-AF65-F5344CB8AC3E}">
        <p14:creationId xmlns:p14="http://schemas.microsoft.com/office/powerpoint/2010/main" val="4154428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jpeg"/><Relationship Id="rId5" Type="http://schemas.microsoft.com/office/2007/relationships/hdphoto" Target="../media/hdphoto2.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www.youtube.com/watch?v=hc2qnk39_9s" TargetMode="Externa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s://youtu.be/K7n-nBtCm_g?si=zC9ksFYN5J377VL6" TargetMode="External"/><Relationship Id="rId5" Type="http://schemas.openxmlformats.org/officeDocument/2006/relationships/hyperlink" Target="https://www.getepic.com/educators" TargetMode="External"/><Relationship Id="rId4" Type="http://schemas.openxmlformats.org/officeDocument/2006/relationships/hyperlink" Target="https://www.getepic.com/app/read/73438"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hyperlink" Target="https://youtu.be/5q8XQP0y78Y?si=OY6cE25m8D0gsHLh" TargetMode="External"/><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hyperlink" Target="https://youtu.be/HawqwDaWW8A?si=0sPwY7futtHBOIQ1" TargetMode="Externa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6.pn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notesSlide" Target="../notesSlides/notesSlide6.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2">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30663" y="5027280"/>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CC4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21519" y="5027753"/>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F293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425966" y="2737089"/>
            <a:ext cx="753762" cy="4827811"/>
          </a:xfrm>
          <a:prstGeom prst="snip2SameRect">
            <a:avLst/>
          </a:prstGeom>
          <a:solidFill>
            <a:srgbClr val="FCC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4409768" y="4889385"/>
            <a:ext cx="16537313" cy="523220"/>
          </a:xfrm>
          <a:prstGeom prst="rect">
            <a:avLst/>
          </a:prstGeom>
          <a:noFill/>
        </p:spPr>
        <p:txBody>
          <a:bodyPr wrap="square">
            <a:spAutoFit/>
          </a:bodyPr>
          <a:lstStyle/>
          <a:p>
            <a:pPr algn="r"/>
            <a:r>
              <a:rPr lang="en-US" sz="2800" b="1">
                <a:latin typeface="Bitter" pitchFamily="2" charset="0"/>
              </a:rPr>
              <a:t>Lesson  2B: Losing Daylight</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80496-A334-A7A1-E470-76E683D6626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087A7E1-9B0B-CFAE-9D8C-AC34548CBEA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0413307-AEFA-9DDD-BF48-3838F81D57E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7E3F7870-BB0E-1819-A759-1DC27146239F}"/>
              </a:ext>
            </a:extLst>
          </p:cNvPr>
          <p:cNvSpPr txBox="1"/>
          <p:nvPr/>
        </p:nvSpPr>
        <p:spPr>
          <a:xfrm>
            <a:off x="597409" y="6366393"/>
            <a:ext cx="643809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Engage</a:t>
            </a:r>
          </a:p>
        </p:txBody>
      </p:sp>
      <p:sp>
        <p:nvSpPr>
          <p:cNvPr id="12" name="TextBox 11">
            <a:extLst>
              <a:ext uri="{FF2B5EF4-FFF2-40B4-BE49-F238E27FC236}">
                <a16:creationId xmlns:a16="http://schemas.microsoft.com/office/drawing/2014/main" id="{6BC69228-2CF9-59F8-45CC-CDC02E5AF9F8}"/>
              </a:ext>
            </a:extLst>
          </p:cNvPr>
          <p:cNvSpPr txBox="1"/>
          <p:nvPr/>
        </p:nvSpPr>
        <p:spPr>
          <a:xfrm>
            <a:off x="343232" y="2132247"/>
            <a:ext cx="6658742" cy="1569660"/>
          </a:xfrm>
          <a:prstGeom prst="rect">
            <a:avLst/>
          </a:prstGeom>
          <a:noFill/>
        </p:spPr>
        <p:txBody>
          <a:bodyPr wrap="square">
            <a:spAutoFit/>
          </a:bodyPr>
          <a:lstStyle/>
          <a:p>
            <a:pPr algn="ctr"/>
            <a:r>
              <a:rPr lang="en-US" sz="4800">
                <a:latin typeface="Avenir Next LT Pro" panose="020B0504020202020204" pitchFamily="34" charset="0"/>
              </a:rPr>
              <a:t>Does this relate to what you are wearing?</a:t>
            </a:r>
          </a:p>
        </p:txBody>
      </p:sp>
      <p:pic>
        <p:nvPicPr>
          <p:cNvPr id="6" name="Picture 5">
            <a:extLst>
              <a:ext uri="{FF2B5EF4-FFF2-40B4-BE49-F238E27FC236}">
                <a16:creationId xmlns:a16="http://schemas.microsoft.com/office/drawing/2014/main" id="{1AB5FAB9-E8B3-E61C-5EA8-0DD5E9EAC43A}"/>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9218" name="Picture 2" descr="Walking&amp;#95;School&amp;#95;Bus&amp;#95;0027">
            <a:extLst>
              <a:ext uri="{FF2B5EF4-FFF2-40B4-BE49-F238E27FC236}">
                <a16:creationId xmlns:a16="http://schemas.microsoft.com/office/drawing/2014/main" id="{11F498B9-3543-4C7E-1B68-71F21F2781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909" r="9818"/>
          <a:stretch/>
        </p:blipFill>
        <p:spPr bwMode="auto">
          <a:xfrm>
            <a:off x="7021933" y="0"/>
            <a:ext cx="5170068"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792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6251B-17E5-91A9-AE23-B3744A9C045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7A7EC08-3E67-A57C-0BFE-FB956A541FD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FAEDEDA-641B-CF26-F7CF-7752A37A90CD}"/>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90F864A3-DB79-D130-325A-5ECE50F44AD2}"/>
              </a:ext>
            </a:extLst>
          </p:cNvPr>
          <p:cNvSpPr txBox="1"/>
          <p:nvPr/>
        </p:nvSpPr>
        <p:spPr>
          <a:xfrm>
            <a:off x="597409" y="6366393"/>
            <a:ext cx="643809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Engage</a:t>
            </a:r>
          </a:p>
        </p:txBody>
      </p:sp>
      <p:sp>
        <p:nvSpPr>
          <p:cNvPr id="12" name="TextBox 11">
            <a:extLst>
              <a:ext uri="{FF2B5EF4-FFF2-40B4-BE49-F238E27FC236}">
                <a16:creationId xmlns:a16="http://schemas.microsoft.com/office/drawing/2014/main" id="{055540D8-E50A-2001-480E-362E9B5E7476}"/>
              </a:ext>
            </a:extLst>
          </p:cNvPr>
          <p:cNvSpPr txBox="1"/>
          <p:nvPr/>
        </p:nvSpPr>
        <p:spPr>
          <a:xfrm>
            <a:off x="5447914" y="1536174"/>
            <a:ext cx="6658742" cy="3785652"/>
          </a:xfrm>
          <a:prstGeom prst="rect">
            <a:avLst/>
          </a:prstGeom>
          <a:noFill/>
        </p:spPr>
        <p:txBody>
          <a:bodyPr wrap="square">
            <a:spAutoFit/>
          </a:bodyPr>
          <a:lstStyle/>
          <a:p>
            <a:pPr algn="ctr"/>
            <a:r>
              <a:rPr lang="en-US" sz="4800">
                <a:latin typeface="Avenir Next LT Pro" panose="020B0504020202020204" pitchFamily="34" charset="0"/>
              </a:rPr>
              <a:t>Why do we wear different kinds of clothes during different times of the year?</a:t>
            </a:r>
          </a:p>
        </p:txBody>
      </p:sp>
      <p:pic>
        <p:nvPicPr>
          <p:cNvPr id="6" name="Picture 5">
            <a:extLst>
              <a:ext uri="{FF2B5EF4-FFF2-40B4-BE49-F238E27FC236}">
                <a16:creationId xmlns:a16="http://schemas.microsoft.com/office/drawing/2014/main" id="{7E385E92-811C-05A1-3072-F08E113685EF}"/>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10242" name="Picture 2" descr="021018&amp;#32;xplor&amp;#32;trout&amp;#32;bennett-157">
            <a:extLst>
              <a:ext uri="{FF2B5EF4-FFF2-40B4-BE49-F238E27FC236}">
                <a16:creationId xmlns:a16="http://schemas.microsoft.com/office/drawing/2014/main" id="{5F4642E2-E73C-93DA-B724-FB4C43DA74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45" r="31273"/>
          <a:stretch/>
        </p:blipFill>
        <p:spPr bwMode="auto">
          <a:xfrm>
            <a:off x="0" y="0"/>
            <a:ext cx="5447914" cy="623850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6" descr="A picture containing graphical user interface&#10;&#10;AI-generated content may be incorrect.">
            <a:extLst>
              <a:ext uri="{FF2B5EF4-FFF2-40B4-BE49-F238E27FC236}">
                <a16:creationId xmlns:a16="http://schemas.microsoft.com/office/drawing/2014/main" id="{8AC51917-1725-C697-80C3-28DA21435FD8}"/>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7954249" y="115347"/>
            <a:ext cx="4151086" cy="979766"/>
          </a:xfrm>
          <a:prstGeom prst="rect">
            <a:avLst/>
          </a:prstGeom>
        </p:spPr>
      </p:pic>
    </p:spTree>
    <p:extLst>
      <p:ext uri="{BB962C8B-B14F-4D97-AF65-F5344CB8AC3E}">
        <p14:creationId xmlns:p14="http://schemas.microsoft.com/office/powerpoint/2010/main" val="4292890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1A1DA-7A2B-E326-FBB6-56C6D4F9EC2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DFCDF08-AF59-5C20-F052-97A1A95B731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9A6B6C2-C20F-E989-FA9D-CD01D06E22A6}"/>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39F069F3-5407-62E2-4280-C9FDC9D13215}"/>
              </a:ext>
            </a:extLst>
          </p:cNvPr>
          <p:cNvSpPr txBox="1"/>
          <p:nvPr/>
        </p:nvSpPr>
        <p:spPr>
          <a:xfrm>
            <a:off x="597409" y="6366393"/>
            <a:ext cx="643809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Engage</a:t>
            </a:r>
          </a:p>
        </p:txBody>
      </p:sp>
      <p:pic>
        <p:nvPicPr>
          <p:cNvPr id="6" name="Picture 5">
            <a:extLst>
              <a:ext uri="{FF2B5EF4-FFF2-40B4-BE49-F238E27FC236}">
                <a16:creationId xmlns:a16="http://schemas.microsoft.com/office/drawing/2014/main" id="{A54875A4-8D94-01DC-C781-85DC8CBC6622}"/>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7" name="Picture 6" descr="A picture containing chart&#10;&#10;AI-generated content may be incorrect.">
            <a:extLst>
              <a:ext uri="{FF2B5EF4-FFF2-40B4-BE49-F238E27FC236}">
                <a16:creationId xmlns:a16="http://schemas.microsoft.com/office/drawing/2014/main" id="{5350568E-A889-4C75-8424-677E31B9199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956" t="3887" r="3482" b="1308"/>
          <a:stretch/>
        </p:blipFill>
        <p:spPr>
          <a:xfrm>
            <a:off x="122582" y="178988"/>
            <a:ext cx="4769237" cy="5975189"/>
          </a:xfrm>
          <a:prstGeom prst="rect">
            <a:avLst/>
          </a:prstGeom>
        </p:spPr>
      </p:pic>
      <p:pic>
        <p:nvPicPr>
          <p:cNvPr id="9" name="Picture 8">
            <a:extLst>
              <a:ext uri="{FF2B5EF4-FFF2-40B4-BE49-F238E27FC236}">
                <a16:creationId xmlns:a16="http://schemas.microsoft.com/office/drawing/2014/main" id="{5EF6B890-F8BF-9ADD-BEC9-4AED237921EE}"/>
              </a:ext>
            </a:extLst>
          </p:cNvPr>
          <p:cNvPicPr>
            <a:picLocks noChangeAspect="1"/>
          </p:cNvPicPr>
          <p:nvPr/>
        </p:nvPicPr>
        <p:blipFill>
          <a:blip r:embed="rId6">
            <a:extLst>
              <a:ext uri="{28A0092B-C50C-407E-A947-70E740481C1C}">
                <a14:useLocalDpi xmlns:a14="http://schemas.microsoft.com/office/drawing/2010/main" val="0"/>
              </a:ext>
            </a:extLst>
          </a:blip>
          <a:srcRect l="503" r="5115"/>
          <a:stretch/>
        </p:blipFill>
        <p:spPr>
          <a:xfrm>
            <a:off x="4992946" y="1119206"/>
            <a:ext cx="3711668" cy="4619587"/>
          </a:xfrm>
          <a:prstGeom prst="rect">
            <a:avLst/>
          </a:prstGeom>
        </p:spPr>
      </p:pic>
      <p:pic>
        <p:nvPicPr>
          <p:cNvPr id="11" name="Picture 10">
            <a:extLst>
              <a:ext uri="{FF2B5EF4-FFF2-40B4-BE49-F238E27FC236}">
                <a16:creationId xmlns:a16="http://schemas.microsoft.com/office/drawing/2014/main" id="{2B442E03-6612-D0AE-E9A1-022695191BF7}"/>
              </a:ext>
            </a:extLst>
          </p:cNvPr>
          <p:cNvPicPr>
            <a:picLocks noChangeAspect="1"/>
          </p:cNvPicPr>
          <p:nvPr/>
        </p:nvPicPr>
        <p:blipFill>
          <a:blip r:embed="rId7">
            <a:extLst>
              <a:ext uri="{28A0092B-C50C-407E-A947-70E740481C1C}">
                <a14:useLocalDpi xmlns:a14="http://schemas.microsoft.com/office/drawing/2010/main" val="0"/>
              </a:ext>
            </a:extLst>
          </a:blip>
          <a:srcRect l="7997" b="1783"/>
          <a:stretch/>
        </p:blipFill>
        <p:spPr>
          <a:xfrm>
            <a:off x="8797649" y="1237903"/>
            <a:ext cx="3271769" cy="4382192"/>
          </a:xfrm>
          <a:prstGeom prst="rect">
            <a:avLst/>
          </a:prstGeom>
        </p:spPr>
      </p:pic>
    </p:spTree>
    <p:extLst>
      <p:ext uri="{BB962C8B-B14F-4D97-AF65-F5344CB8AC3E}">
        <p14:creationId xmlns:p14="http://schemas.microsoft.com/office/powerpoint/2010/main" val="3239337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E09EB-8E98-A326-5CE4-CDA1052CD7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B771281-C942-FD2F-1FBF-C5D71408DF6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FBEB948-C467-D9C2-23F1-B2913D5F32AA}"/>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056C50DF-ECEC-340F-8120-C91B690A1F90}"/>
              </a:ext>
            </a:extLst>
          </p:cNvPr>
          <p:cNvSpPr txBox="1"/>
          <p:nvPr/>
        </p:nvSpPr>
        <p:spPr>
          <a:xfrm>
            <a:off x="597409" y="6366393"/>
            <a:ext cx="643809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Engage</a:t>
            </a:r>
          </a:p>
        </p:txBody>
      </p:sp>
      <p:sp>
        <p:nvSpPr>
          <p:cNvPr id="12" name="TextBox 11">
            <a:extLst>
              <a:ext uri="{FF2B5EF4-FFF2-40B4-BE49-F238E27FC236}">
                <a16:creationId xmlns:a16="http://schemas.microsoft.com/office/drawing/2014/main" id="{02650142-5995-BEBD-3D23-3C95B87A9225}"/>
              </a:ext>
            </a:extLst>
          </p:cNvPr>
          <p:cNvSpPr txBox="1"/>
          <p:nvPr/>
        </p:nvSpPr>
        <p:spPr>
          <a:xfrm>
            <a:off x="276937" y="2325039"/>
            <a:ext cx="6658742" cy="1569660"/>
          </a:xfrm>
          <a:prstGeom prst="rect">
            <a:avLst/>
          </a:prstGeom>
          <a:noFill/>
        </p:spPr>
        <p:txBody>
          <a:bodyPr wrap="square">
            <a:spAutoFit/>
          </a:bodyPr>
          <a:lstStyle/>
          <a:p>
            <a:pPr algn="ctr"/>
            <a:r>
              <a:rPr lang="en-US" sz="4800">
                <a:latin typeface="Avenir Next LT Pro" panose="020B0504020202020204" pitchFamily="34" charset="0"/>
              </a:rPr>
              <a:t>How did you sort your cards?</a:t>
            </a:r>
          </a:p>
        </p:txBody>
      </p:sp>
      <p:pic>
        <p:nvPicPr>
          <p:cNvPr id="6" name="Picture 5">
            <a:extLst>
              <a:ext uri="{FF2B5EF4-FFF2-40B4-BE49-F238E27FC236}">
                <a16:creationId xmlns:a16="http://schemas.microsoft.com/office/drawing/2014/main" id="{6D7D886C-2182-C6DC-ED58-C3514676A2EC}"/>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3" name="Picture 2" descr="A picture containing chart&#10;&#10;AI-generated content may be incorrect.">
            <a:extLst>
              <a:ext uri="{FF2B5EF4-FFF2-40B4-BE49-F238E27FC236}">
                <a16:creationId xmlns:a16="http://schemas.microsoft.com/office/drawing/2014/main" id="{A61FEF11-E840-DD57-9D16-FFE3771F8D0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956" t="3887" r="3482" b="1308"/>
          <a:stretch/>
        </p:blipFill>
        <p:spPr>
          <a:xfrm>
            <a:off x="7145826" y="122275"/>
            <a:ext cx="4769237" cy="5975189"/>
          </a:xfrm>
          <a:prstGeom prst="rect">
            <a:avLst/>
          </a:prstGeom>
        </p:spPr>
      </p:pic>
    </p:spTree>
    <p:extLst>
      <p:ext uri="{BB962C8B-B14F-4D97-AF65-F5344CB8AC3E}">
        <p14:creationId xmlns:p14="http://schemas.microsoft.com/office/powerpoint/2010/main" val="452670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59068-BA4D-8BC7-6F77-E7CBD38E6E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9B688F4-F361-BB12-DDC1-4FEC4A40A48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81F269D-D73C-1244-A20B-BA8254A04936}"/>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D83FC261-5CCB-B8DA-46F4-3A8C7508F69A}"/>
              </a:ext>
            </a:extLst>
          </p:cNvPr>
          <p:cNvSpPr txBox="1"/>
          <p:nvPr/>
        </p:nvSpPr>
        <p:spPr>
          <a:xfrm>
            <a:off x="597409" y="6366393"/>
            <a:ext cx="643809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Engage</a:t>
            </a:r>
          </a:p>
        </p:txBody>
      </p:sp>
      <p:sp>
        <p:nvSpPr>
          <p:cNvPr id="12" name="TextBox 11">
            <a:extLst>
              <a:ext uri="{FF2B5EF4-FFF2-40B4-BE49-F238E27FC236}">
                <a16:creationId xmlns:a16="http://schemas.microsoft.com/office/drawing/2014/main" id="{8FF82586-D24F-CD00-4D19-21CA9AC5377B}"/>
              </a:ext>
            </a:extLst>
          </p:cNvPr>
          <p:cNvSpPr txBox="1"/>
          <p:nvPr/>
        </p:nvSpPr>
        <p:spPr>
          <a:xfrm>
            <a:off x="5137017" y="2292098"/>
            <a:ext cx="6658742" cy="1569660"/>
          </a:xfrm>
          <a:prstGeom prst="rect">
            <a:avLst/>
          </a:prstGeom>
          <a:noFill/>
        </p:spPr>
        <p:txBody>
          <a:bodyPr wrap="square">
            <a:spAutoFit/>
          </a:bodyPr>
          <a:lstStyle/>
          <a:p>
            <a:pPr algn="ctr"/>
            <a:r>
              <a:rPr lang="en-US" sz="4800">
                <a:latin typeface="Avenir Next LT Pro" panose="020B0504020202020204" pitchFamily="34" charset="0"/>
              </a:rPr>
              <a:t>Why did you sort them that way?</a:t>
            </a:r>
          </a:p>
        </p:txBody>
      </p:sp>
      <p:pic>
        <p:nvPicPr>
          <p:cNvPr id="6" name="Picture 5">
            <a:extLst>
              <a:ext uri="{FF2B5EF4-FFF2-40B4-BE49-F238E27FC236}">
                <a16:creationId xmlns:a16="http://schemas.microsoft.com/office/drawing/2014/main" id="{A61E69B7-4DA1-F0C3-1E23-2C8FFA6F3306}"/>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3" name="Picture 2" descr="A picture containing chart&#10;&#10;AI-generated content may be incorrect.">
            <a:extLst>
              <a:ext uri="{FF2B5EF4-FFF2-40B4-BE49-F238E27FC236}">
                <a16:creationId xmlns:a16="http://schemas.microsoft.com/office/drawing/2014/main" id="{8A3E0935-F7D0-1FF8-524A-D511AF4B87E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956" t="3887" r="3482" b="1308"/>
          <a:stretch/>
        </p:blipFill>
        <p:spPr>
          <a:xfrm>
            <a:off x="122582" y="178988"/>
            <a:ext cx="4769237" cy="5975189"/>
          </a:xfrm>
          <a:prstGeom prst="rect">
            <a:avLst/>
          </a:prstGeom>
        </p:spPr>
      </p:pic>
    </p:spTree>
    <p:extLst>
      <p:ext uri="{BB962C8B-B14F-4D97-AF65-F5344CB8AC3E}">
        <p14:creationId xmlns:p14="http://schemas.microsoft.com/office/powerpoint/2010/main" val="2247773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75217-A4B9-D53B-2C9C-995F6BA6325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12331AE-BD58-40C0-E6E8-012FD4C692E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654A621-CA36-6E39-3E36-29E8583AA2D4}"/>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4A8D9644-3A0E-7159-8E19-C303D51502BA}"/>
              </a:ext>
            </a:extLst>
          </p:cNvPr>
          <p:cNvSpPr txBox="1"/>
          <p:nvPr/>
        </p:nvSpPr>
        <p:spPr>
          <a:xfrm>
            <a:off x="597409" y="6366393"/>
            <a:ext cx="643809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Engage</a:t>
            </a:r>
          </a:p>
        </p:txBody>
      </p:sp>
      <p:pic>
        <p:nvPicPr>
          <p:cNvPr id="3" name="Picture 2">
            <a:extLst>
              <a:ext uri="{FF2B5EF4-FFF2-40B4-BE49-F238E27FC236}">
                <a16:creationId xmlns:a16="http://schemas.microsoft.com/office/drawing/2014/main" id="{61C9A081-8D60-2BFA-B906-AA9747A4FE8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6" name="Picture 5">
            <a:extLst>
              <a:ext uri="{FF2B5EF4-FFF2-40B4-BE49-F238E27FC236}">
                <a16:creationId xmlns:a16="http://schemas.microsoft.com/office/drawing/2014/main" id="{14C2114D-EF39-2E78-5E21-E1AFD3FCC80F}"/>
              </a:ext>
            </a:extLst>
          </p:cNvPr>
          <p:cNvPicPr>
            <a:picLocks noChangeAspect="1"/>
          </p:cNvPicPr>
          <p:nvPr/>
        </p:nvPicPr>
        <p:blipFill>
          <a:blip r:embed="rId5">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Tree>
    <p:extLst>
      <p:ext uri="{BB962C8B-B14F-4D97-AF65-F5344CB8AC3E}">
        <p14:creationId xmlns:p14="http://schemas.microsoft.com/office/powerpoint/2010/main" val="4055899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D74D0-DB6B-D824-37EF-0C92FCD5EA0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03DE89-9126-70D9-FBED-8CE3C9E1637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36DB1D8-71C2-D897-7231-9F8C007FD3C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8B76E119-173F-6672-DDFF-E3203CC1D1FB}"/>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Explore</a:t>
            </a:r>
          </a:p>
        </p:txBody>
      </p:sp>
      <p:pic>
        <p:nvPicPr>
          <p:cNvPr id="6" name="Picture 5">
            <a:extLst>
              <a:ext uri="{FF2B5EF4-FFF2-40B4-BE49-F238E27FC236}">
                <a16:creationId xmlns:a16="http://schemas.microsoft.com/office/drawing/2014/main" id="{7E747EA9-CA2F-7C5C-8B9C-16E2F405AF01}"/>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8" name="Picture 7" descr="A picture containing timeline&#10;&#10;AI-generated content may be incorrect.">
            <a:extLst>
              <a:ext uri="{FF2B5EF4-FFF2-40B4-BE49-F238E27FC236}">
                <a16:creationId xmlns:a16="http://schemas.microsoft.com/office/drawing/2014/main" id="{5F64B4A9-93A6-A1A5-F7E3-3814E50B5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82" y="131181"/>
            <a:ext cx="4610310" cy="5966283"/>
          </a:xfrm>
          <a:prstGeom prst="rect">
            <a:avLst/>
          </a:prstGeom>
          <a:ln>
            <a:solidFill>
              <a:schemeClr val="tx1"/>
            </a:solidFill>
          </a:ln>
        </p:spPr>
      </p:pic>
      <p:sp>
        <p:nvSpPr>
          <p:cNvPr id="10" name="TextBox 9">
            <a:extLst>
              <a:ext uri="{FF2B5EF4-FFF2-40B4-BE49-F238E27FC236}">
                <a16:creationId xmlns:a16="http://schemas.microsoft.com/office/drawing/2014/main" id="{EE1E6436-51D6-1D48-EA18-250836686304}"/>
              </a:ext>
            </a:extLst>
          </p:cNvPr>
          <p:cNvSpPr txBox="1"/>
          <p:nvPr/>
        </p:nvSpPr>
        <p:spPr>
          <a:xfrm>
            <a:off x="5249487" y="2144826"/>
            <a:ext cx="6546272" cy="1938992"/>
          </a:xfrm>
          <a:prstGeom prst="rect">
            <a:avLst/>
          </a:prstGeom>
          <a:noFill/>
        </p:spPr>
        <p:txBody>
          <a:bodyPr wrap="square">
            <a:spAutoFit/>
          </a:bodyPr>
          <a:lstStyle/>
          <a:p>
            <a:pPr algn="ctr"/>
            <a:r>
              <a:rPr lang="en-US" sz="6000">
                <a:latin typeface="Avenir Next LT Pro" panose="020B0504020202020204" pitchFamily="34" charset="0"/>
              </a:rPr>
              <a:t>How are these pictures different?</a:t>
            </a:r>
          </a:p>
        </p:txBody>
      </p:sp>
      <p:pic>
        <p:nvPicPr>
          <p:cNvPr id="3" name="Picture 2" descr="A picture containing graphical user interface&#10;&#10;AI-generated content may be incorrect.">
            <a:extLst>
              <a:ext uri="{FF2B5EF4-FFF2-40B4-BE49-F238E27FC236}">
                <a16:creationId xmlns:a16="http://schemas.microsoft.com/office/drawing/2014/main" id="{338B0AC0-2CE8-1A23-EBD8-C336F14DA1F3}"/>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7992146" y="91005"/>
            <a:ext cx="4151086" cy="979766"/>
          </a:xfrm>
          <a:prstGeom prst="rect">
            <a:avLst/>
          </a:prstGeom>
        </p:spPr>
      </p:pic>
    </p:spTree>
    <p:extLst>
      <p:ext uri="{BB962C8B-B14F-4D97-AF65-F5344CB8AC3E}">
        <p14:creationId xmlns:p14="http://schemas.microsoft.com/office/powerpoint/2010/main" val="635267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E92D3-0BE1-3102-C025-CA52A6798E9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B3D34A0-D45C-31D8-A122-7C93F953A2D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2CF16CF-360C-C899-6F54-4FCDEA0C735D}"/>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47D278CE-BEF6-F2FB-EAD6-F98EC3E85477}"/>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Explore</a:t>
            </a:r>
          </a:p>
        </p:txBody>
      </p:sp>
      <p:pic>
        <p:nvPicPr>
          <p:cNvPr id="6" name="Picture 5">
            <a:extLst>
              <a:ext uri="{FF2B5EF4-FFF2-40B4-BE49-F238E27FC236}">
                <a16:creationId xmlns:a16="http://schemas.microsoft.com/office/drawing/2014/main" id="{4CB24EF1-7CF5-8EA7-0018-C177DF6BBD15}"/>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75DB8080-C0D8-287C-E6A8-63A31FF83D2F}"/>
              </a:ext>
            </a:extLst>
          </p:cNvPr>
          <p:cNvSpPr txBox="1"/>
          <p:nvPr/>
        </p:nvSpPr>
        <p:spPr>
          <a:xfrm>
            <a:off x="502334" y="1594215"/>
            <a:ext cx="7249059" cy="3046988"/>
          </a:xfrm>
          <a:prstGeom prst="rect">
            <a:avLst/>
          </a:prstGeom>
          <a:noFill/>
        </p:spPr>
        <p:txBody>
          <a:bodyPr wrap="square">
            <a:spAutoFit/>
          </a:bodyPr>
          <a:lstStyle/>
          <a:p>
            <a:pPr algn="ctr"/>
            <a:r>
              <a:rPr lang="en-US" sz="4800">
                <a:latin typeface="Avenir Next LT Pro" panose="020B0504020202020204" pitchFamily="34" charset="0"/>
              </a:rPr>
              <a:t>Why do you think the trees look different at different times of the year?</a:t>
            </a:r>
          </a:p>
        </p:txBody>
      </p:sp>
      <p:pic>
        <p:nvPicPr>
          <p:cNvPr id="11266" name="Picture 2" descr="101222&amp;#32;otter&amp;#32;slough&amp;#32;bullhog-45">
            <a:extLst>
              <a:ext uri="{FF2B5EF4-FFF2-40B4-BE49-F238E27FC236}">
                <a16:creationId xmlns:a16="http://schemas.microsoft.com/office/drawing/2014/main" id="{C82ECBC8-B143-36DF-FCAA-B19C8B3EB3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5137" y="0"/>
            <a:ext cx="4160389"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77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92F01-DA1C-CF60-E616-936BA0D9ED5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5EFE439-005A-F728-A07A-35BDFDB33D4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ADAEAE9-A3C3-915A-569C-162B14A6C0A0}"/>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2168D4EC-E249-81DB-BFAD-4ADBEE5B41BC}"/>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Explore</a:t>
            </a:r>
          </a:p>
        </p:txBody>
      </p:sp>
      <p:pic>
        <p:nvPicPr>
          <p:cNvPr id="6" name="Picture 5">
            <a:extLst>
              <a:ext uri="{FF2B5EF4-FFF2-40B4-BE49-F238E27FC236}">
                <a16:creationId xmlns:a16="http://schemas.microsoft.com/office/drawing/2014/main" id="{E14C5E92-16FF-F8CB-EED3-E63876C99D18}"/>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184FD31C-3A7D-2837-E703-B9D96600CC4A}"/>
              </a:ext>
            </a:extLst>
          </p:cNvPr>
          <p:cNvSpPr txBox="1"/>
          <p:nvPr/>
        </p:nvSpPr>
        <p:spPr>
          <a:xfrm>
            <a:off x="241454" y="1228397"/>
            <a:ext cx="7152077" cy="4401205"/>
          </a:xfrm>
          <a:prstGeom prst="rect">
            <a:avLst/>
          </a:prstGeom>
          <a:noFill/>
        </p:spPr>
        <p:txBody>
          <a:bodyPr wrap="square" lIns="91440" tIns="45720" rIns="91440" bIns="45720" anchor="t">
            <a:spAutoFit/>
          </a:bodyPr>
          <a:lstStyle/>
          <a:p>
            <a:pPr algn="ctr"/>
            <a:r>
              <a:rPr lang="en-US" sz="4000">
                <a:latin typeface="Avenir Next LT Pro" panose="020B0504020202020204" pitchFamily="34" charset="0"/>
              </a:rPr>
              <a:t>Trees look different in different seasons.</a:t>
            </a:r>
          </a:p>
          <a:p>
            <a:pPr algn="ctr"/>
            <a:endParaRPr lang="en-US" sz="4000">
              <a:latin typeface="Avenir Next LT Pro" panose="020B0504020202020204" pitchFamily="34" charset="0"/>
            </a:endParaRPr>
          </a:p>
          <a:p>
            <a:pPr algn="ctr"/>
            <a:r>
              <a:rPr lang="en-US" sz="4000">
                <a:latin typeface="Avenir Next LT Pro" panose="020B0504020202020204" pitchFamily="34" charset="0"/>
              </a:rPr>
              <a:t>Many trees lose their leaves.</a:t>
            </a:r>
          </a:p>
          <a:p>
            <a:pPr algn="ctr"/>
            <a:endParaRPr lang="en-US" sz="4000">
              <a:latin typeface="Avenir Next LT Pro" panose="020B0504020202020204" pitchFamily="34" charset="0"/>
            </a:endParaRPr>
          </a:p>
          <a:p>
            <a:pPr algn="ctr"/>
            <a:r>
              <a:rPr lang="en-US" sz="4000">
                <a:latin typeface="Avenir Next LT Pro"/>
              </a:rPr>
              <a:t>What time of year does this happen?</a:t>
            </a:r>
          </a:p>
        </p:txBody>
      </p:sp>
      <p:pic>
        <p:nvPicPr>
          <p:cNvPr id="7" name="Picture 6" descr="A picture containing text, tree, screenshot&#10;&#10;AI-generated content may be incorrect.">
            <a:extLst>
              <a:ext uri="{FF2B5EF4-FFF2-40B4-BE49-F238E27FC236}">
                <a16:creationId xmlns:a16="http://schemas.microsoft.com/office/drawing/2014/main" id="{235EB17A-C37C-1D3D-5141-79781F1CA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5309" y="143057"/>
            <a:ext cx="4532850" cy="5866041"/>
          </a:xfrm>
          <a:prstGeom prst="rect">
            <a:avLst/>
          </a:prstGeom>
          <a:ln>
            <a:solidFill>
              <a:schemeClr val="tx1"/>
            </a:solidFill>
          </a:ln>
        </p:spPr>
      </p:pic>
      <p:pic>
        <p:nvPicPr>
          <p:cNvPr id="8" name="Picture 7" descr="A picture containing silhouette, night sky&#10;&#10;AI-generated content may be incorrect.">
            <a:extLst>
              <a:ext uri="{FF2B5EF4-FFF2-40B4-BE49-F238E27FC236}">
                <a16:creationId xmlns:a16="http://schemas.microsoft.com/office/drawing/2014/main" id="{AC79B27C-5A86-5CDF-4EC4-361BEF30FE7C}"/>
              </a:ext>
            </a:extLst>
          </p:cNvPr>
          <p:cNvPicPr>
            <a:picLocks noChangeAspect="1"/>
          </p:cNvPicPr>
          <p:nvPr/>
        </p:nvPicPr>
        <p:blipFill>
          <a:blip r:embed="rId5">
            <a:extLst>
              <a:ext uri="{28A0092B-C50C-407E-A947-70E740481C1C}">
                <a14:useLocalDpi xmlns:a14="http://schemas.microsoft.com/office/drawing/2010/main" val="0"/>
              </a:ext>
            </a:extLst>
          </a:blip>
          <a:srcRect t="18950"/>
          <a:stretch/>
        </p:blipFill>
        <p:spPr>
          <a:xfrm>
            <a:off x="122582" y="89691"/>
            <a:ext cx="1029532" cy="1447145"/>
          </a:xfrm>
          <a:prstGeom prst="rect">
            <a:avLst/>
          </a:prstGeom>
        </p:spPr>
      </p:pic>
    </p:spTree>
    <p:extLst>
      <p:ext uri="{BB962C8B-B14F-4D97-AF65-F5344CB8AC3E}">
        <p14:creationId xmlns:p14="http://schemas.microsoft.com/office/powerpoint/2010/main" val="303414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6DFE0-C1B8-48D9-E749-19812C6DCF1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D72A424-A47C-23E6-17D7-EFD51B07BF9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EBA6543-41AD-19A5-84D1-3DC78431728A}"/>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6591E6D9-7E59-7419-8BF8-6B83798FD311}"/>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Explore</a:t>
            </a:r>
          </a:p>
        </p:txBody>
      </p:sp>
      <p:pic>
        <p:nvPicPr>
          <p:cNvPr id="6" name="Picture 5">
            <a:extLst>
              <a:ext uri="{FF2B5EF4-FFF2-40B4-BE49-F238E27FC236}">
                <a16:creationId xmlns:a16="http://schemas.microsoft.com/office/drawing/2014/main" id="{5D18ED65-FCC9-9AEA-CA46-54F17303B017}"/>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BF001796-991F-48A7-748C-0C5B27C6F422}"/>
              </a:ext>
            </a:extLst>
          </p:cNvPr>
          <p:cNvSpPr txBox="1"/>
          <p:nvPr/>
        </p:nvSpPr>
        <p:spPr>
          <a:xfrm>
            <a:off x="1737538" y="1258945"/>
            <a:ext cx="8716923" cy="3785652"/>
          </a:xfrm>
          <a:prstGeom prst="rect">
            <a:avLst/>
          </a:prstGeom>
          <a:noFill/>
        </p:spPr>
        <p:txBody>
          <a:bodyPr wrap="square">
            <a:spAutoFit/>
          </a:bodyPr>
          <a:lstStyle/>
          <a:p>
            <a:pPr algn="ctr"/>
            <a:r>
              <a:rPr lang="en-US" sz="4800">
                <a:latin typeface="Avenir Next LT Pro" panose="020B0504020202020204" pitchFamily="34" charset="0"/>
              </a:rPr>
              <a:t>We are going to explore what plants need to survive and see if we can figure out why trees look different at different times of the year.</a:t>
            </a:r>
            <a:endParaRPr lang="en-US" sz="6000">
              <a:latin typeface="Avenir Next LT Pro" panose="020B0504020202020204" pitchFamily="34" charset="0"/>
            </a:endParaRPr>
          </a:p>
        </p:txBody>
      </p:sp>
    </p:spTree>
    <p:extLst>
      <p:ext uri="{BB962C8B-B14F-4D97-AF65-F5344CB8AC3E}">
        <p14:creationId xmlns:p14="http://schemas.microsoft.com/office/powerpoint/2010/main" val="1797524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6CEE-146D-3776-8273-4ED6CCEAC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C8EF16-D794-E11E-5D33-849680CE3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12FA52-9A8E-E263-4620-564AD9D905F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27534243-38EF-5DDB-CBAD-C14DF8BA27FA}"/>
              </a:ext>
            </a:extLst>
          </p:cNvPr>
          <p:cNvSpPr txBox="1"/>
          <p:nvPr/>
        </p:nvSpPr>
        <p:spPr>
          <a:xfrm>
            <a:off x="597409" y="6366393"/>
            <a:ext cx="643809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Engage</a:t>
            </a:r>
          </a:p>
        </p:txBody>
      </p:sp>
      <p:sp>
        <p:nvSpPr>
          <p:cNvPr id="10" name="TextBox 9">
            <a:extLst>
              <a:ext uri="{FF2B5EF4-FFF2-40B4-BE49-F238E27FC236}">
                <a16:creationId xmlns:a16="http://schemas.microsoft.com/office/drawing/2014/main" id="{8DE5CE81-F27C-4A44-8053-1C8FAAD3E2E3}"/>
              </a:ext>
            </a:extLst>
          </p:cNvPr>
          <p:cNvSpPr txBox="1"/>
          <p:nvPr/>
        </p:nvSpPr>
        <p:spPr>
          <a:xfrm>
            <a:off x="563882" y="1157204"/>
            <a:ext cx="6658742" cy="1015663"/>
          </a:xfrm>
          <a:prstGeom prst="rect">
            <a:avLst/>
          </a:prstGeom>
          <a:noFill/>
        </p:spPr>
        <p:txBody>
          <a:bodyPr wrap="square">
            <a:spAutoFit/>
          </a:bodyPr>
          <a:lstStyle/>
          <a:p>
            <a:pPr algn="ctr"/>
            <a:r>
              <a:rPr lang="en-US" sz="6000">
                <a:latin typeface="Bitter SemiBold" pitchFamily="2" charset="0"/>
              </a:rPr>
              <a:t>Guiding Question: </a:t>
            </a:r>
          </a:p>
        </p:txBody>
      </p:sp>
      <p:sp>
        <p:nvSpPr>
          <p:cNvPr id="12" name="TextBox 11">
            <a:extLst>
              <a:ext uri="{FF2B5EF4-FFF2-40B4-BE49-F238E27FC236}">
                <a16:creationId xmlns:a16="http://schemas.microsoft.com/office/drawing/2014/main" id="{F2E65FFB-DC38-E92F-8CF3-0A2D2D5AF33A}"/>
              </a:ext>
            </a:extLst>
          </p:cNvPr>
          <p:cNvSpPr txBox="1"/>
          <p:nvPr/>
        </p:nvSpPr>
        <p:spPr>
          <a:xfrm>
            <a:off x="597409" y="2330642"/>
            <a:ext cx="6658742" cy="2862322"/>
          </a:xfrm>
          <a:prstGeom prst="rect">
            <a:avLst/>
          </a:prstGeom>
          <a:noFill/>
        </p:spPr>
        <p:txBody>
          <a:bodyPr wrap="square">
            <a:spAutoFit/>
          </a:bodyPr>
          <a:lstStyle/>
          <a:p>
            <a:pPr algn="ctr"/>
            <a:r>
              <a:rPr lang="en-US" sz="6000">
                <a:latin typeface="Avenir Next LT Pro" panose="020B0504020202020204" pitchFamily="34" charset="0"/>
              </a:rPr>
              <a:t>Why do trees look different in the fall?</a:t>
            </a:r>
          </a:p>
        </p:txBody>
      </p:sp>
      <p:pic>
        <p:nvPicPr>
          <p:cNvPr id="6" name="Picture 5">
            <a:extLst>
              <a:ext uri="{FF2B5EF4-FFF2-40B4-BE49-F238E27FC236}">
                <a16:creationId xmlns:a16="http://schemas.microsoft.com/office/drawing/2014/main" id="{40811665-745A-4C1A-3312-AE81C1731696}"/>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4098" name="Picture 2" descr="102813&amp;#32;spring&amp;#32;creek&amp;#32;gap&amp;#32;autumn-54">
            <a:extLst>
              <a:ext uri="{FF2B5EF4-FFF2-40B4-BE49-F238E27FC236}">
                <a16:creationId xmlns:a16="http://schemas.microsoft.com/office/drawing/2014/main" id="{4B0AF8C0-79F1-7868-6050-D01FC7DC39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18" r="47818"/>
          <a:stretch/>
        </p:blipFill>
        <p:spPr bwMode="auto">
          <a:xfrm>
            <a:off x="7689273" y="34636"/>
            <a:ext cx="4502727" cy="620288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2F01C-3504-CE1E-6680-54000E9878B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D76D52-A677-15EE-7985-F785869269A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0288A79-6136-637F-37C7-035BB9AAAB29}"/>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0DDD2951-CD20-D95E-9E7F-9664459F9E3A}"/>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Explore</a:t>
            </a:r>
          </a:p>
        </p:txBody>
      </p:sp>
      <p:pic>
        <p:nvPicPr>
          <p:cNvPr id="6" name="Picture 5">
            <a:extLst>
              <a:ext uri="{FF2B5EF4-FFF2-40B4-BE49-F238E27FC236}">
                <a16:creationId xmlns:a16="http://schemas.microsoft.com/office/drawing/2014/main" id="{04D41CB7-567D-B7EE-D2B0-E9240003C6D5}"/>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45B5D787-A974-9951-F08A-7976EDB16FC3}"/>
              </a:ext>
            </a:extLst>
          </p:cNvPr>
          <p:cNvSpPr txBox="1"/>
          <p:nvPr/>
        </p:nvSpPr>
        <p:spPr>
          <a:xfrm>
            <a:off x="343232" y="1413477"/>
            <a:ext cx="6689401" cy="4524315"/>
          </a:xfrm>
          <a:prstGeom prst="rect">
            <a:avLst/>
          </a:prstGeom>
          <a:noFill/>
        </p:spPr>
        <p:txBody>
          <a:bodyPr wrap="square">
            <a:spAutoFit/>
          </a:bodyPr>
          <a:lstStyle/>
          <a:p>
            <a:r>
              <a:rPr lang="en-US" sz="3600">
                <a:latin typeface="Avenir Next LT Pro" panose="020B0504020202020204" pitchFamily="34" charset="0"/>
              </a:rPr>
              <a:t>In the fall, trees look different than in summer.</a:t>
            </a:r>
          </a:p>
          <a:p>
            <a:endParaRPr lang="en-US" sz="3600">
              <a:latin typeface="Avenir Next LT Pro" panose="020B0504020202020204" pitchFamily="34" charset="0"/>
            </a:endParaRPr>
          </a:p>
          <a:p>
            <a:r>
              <a:rPr lang="en-US" sz="3600" i="1">
                <a:latin typeface="Avenir Next LT Pro" panose="020B0504020202020204" pitchFamily="34" charset="0"/>
              </a:rPr>
              <a:t>Why do you think this happens?</a:t>
            </a:r>
          </a:p>
          <a:p>
            <a:endParaRPr lang="en-US" sz="3600" i="1">
              <a:latin typeface="Avenir Next LT Pro" panose="020B0504020202020204" pitchFamily="34" charset="0"/>
            </a:endParaRPr>
          </a:p>
          <a:p>
            <a:r>
              <a:rPr lang="en-US" sz="3600" i="1">
                <a:latin typeface="Avenir Next LT Pro" panose="020B0504020202020204" pitchFamily="34" charset="0"/>
              </a:rPr>
              <a:t>Do you dress differently in fall than you do in summer?</a:t>
            </a:r>
          </a:p>
        </p:txBody>
      </p:sp>
      <p:pic>
        <p:nvPicPr>
          <p:cNvPr id="7" name="Picture 6" descr="A picture containing timeline&#10;&#10;AI-generated content may be incorrect.">
            <a:extLst>
              <a:ext uri="{FF2B5EF4-FFF2-40B4-BE49-F238E27FC236}">
                <a16:creationId xmlns:a16="http://schemas.microsoft.com/office/drawing/2014/main" id="{2B73B6E9-74FA-0EEC-C9EA-03D6F7166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600" y="122275"/>
            <a:ext cx="4601818" cy="5955293"/>
          </a:xfrm>
          <a:prstGeom prst="rect">
            <a:avLst/>
          </a:prstGeom>
          <a:ln>
            <a:solidFill>
              <a:schemeClr val="tx1"/>
            </a:solidFill>
          </a:ln>
        </p:spPr>
      </p:pic>
      <p:sp>
        <p:nvSpPr>
          <p:cNvPr id="9" name="TextBox 8">
            <a:extLst>
              <a:ext uri="{FF2B5EF4-FFF2-40B4-BE49-F238E27FC236}">
                <a16:creationId xmlns:a16="http://schemas.microsoft.com/office/drawing/2014/main" id="{48BFDB1F-035F-9826-17BD-9473DD23E40A}"/>
              </a:ext>
            </a:extLst>
          </p:cNvPr>
          <p:cNvSpPr txBox="1"/>
          <p:nvPr/>
        </p:nvSpPr>
        <p:spPr>
          <a:xfrm>
            <a:off x="1638637" y="322122"/>
            <a:ext cx="6096000" cy="707886"/>
          </a:xfrm>
          <a:prstGeom prst="rect">
            <a:avLst/>
          </a:prstGeom>
          <a:noFill/>
        </p:spPr>
        <p:txBody>
          <a:bodyPr wrap="square">
            <a:spAutoFit/>
          </a:bodyPr>
          <a:lstStyle/>
          <a:p>
            <a:r>
              <a:rPr lang="en-US" sz="4000">
                <a:solidFill>
                  <a:schemeClr val="accent2"/>
                </a:solidFill>
                <a:latin typeface="Shadows Into Light Two" panose="02000506000000020004" pitchFamily="2" charset="0"/>
              </a:rPr>
              <a:t>Losing Leaves</a:t>
            </a:r>
          </a:p>
        </p:txBody>
      </p:sp>
      <p:pic>
        <p:nvPicPr>
          <p:cNvPr id="3" name="Picture 2"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22582" y="73117"/>
            <a:ext cx="1194816" cy="1205896"/>
          </a:xfrm>
          <a:prstGeom prst="rect">
            <a:avLst/>
          </a:prstGeom>
        </p:spPr>
      </p:pic>
    </p:spTree>
    <p:extLst>
      <p:ext uri="{BB962C8B-B14F-4D97-AF65-F5344CB8AC3E}">
        <p14:creationId xmlns:p14="http://schemas.microsoft.com/office/powerpoint/2010/main" val="2463059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CD116-C87B-5B73-D940-B7FCFCB08DE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92490EB-654E-5531-E31A-106A2E0B8D0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5A815A6-07D8-4158-5CEC-A181393BB374}"/>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D93A3C8D-3F89-F242-B90C-EFDF23BE73A4}"/>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Explore</a:t>
            </a:r>
          </a:p>
        </p:txBody>
      </p:sp>
      <p:pic>
        <p:nvPicPr>
          <p:cNvPr id="6" name="Picture 5">
            <a:extLst>
              <a:ext uri="{FF2B5EF4-FFF2-40B4-BE49-F238E27FC236}">
                <a16:creationId xmlns:a16="http://schemas.microsoft.com/office/drawing/2014/main" id="{541AE5CF-9C2C-C9AE-3E01-2C0AE814A1A9}"/>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7" name="Picture 6" descr="A picture containing timeline&#10;&#10;AI-generated content may be incorrect.">
            <a:extLst>
              <a:ext uri="{FF2B5EF4-FFF2-40B4-BE49-F238E27FC236}">
                <a16:creationId xmlns:a16="http://schemas.microsoft.com/office/drawing/2014/main" id="{83C35D67-32F4-DEDB-2E6D-03F6A922CE5C}"/>
              </a:ext>
            </a:extLst>
          </p:cNvPr>
          <p:cNvPicPr>
            <a:picLocks noChangeAspect="1"/>
          </p:cNvPicPr>
          <p:nvPr/>
        </p:nvPicPr>
        <p:blipFill>
          <a:blip r:embed="rId4">
            <a:extLst>
              <a:ext uri="{28A0092B-C50C-407E-A947-70E740481C1C}">
                <a14:useLocalDpi xmlns:a14="http://schemas.microsoft.com/office/drawing/2010/main" val="0"/>
              </a:ext>
            </a:extLst>
          </a:blip>
          <a:srcRect l="5442" t="72391" r="4538" b="5973"/>
          <a:stretch/>
        </p:blipFill>
        <p:spPr>
          <a:xfrm>
            <a:off x="343232" y="1980142"/>
            <a:ext cx="7303454" cy="2271644"/>
          </a:xfrm>
          <a:prstGeom prst="rect">
            <a:avLst/>
          </a:prstGeom>
          <a:ln>
            <a:noFill/>
          </a:ln>
        </p:spPr>
      </p:pic>
      <p:pic>
        <p:nvPicPr>
          <p:cNvPr id="12290" name="Picture 2" descr="Pine&amp;#95;06">
            <a:extLst>
              <a:ext uri="{FF2B5EF4-FFF2-40B4-BE49-F238E27FC236}">
                <a16:creationId xmlns:a16="http://schemas.microsoft.com/office/drawing/2014/main" id="{EE80FA91-00AE-4A41-86CB-33CA640FC5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6995" y="0"/>
            <a:ext cx="4165005"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805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9D8AD-EAD2-6DD9-D892-6F72BE400EE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063B8B-B4C0-EA5E-724F-20371D8A448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B8332CC-968F-8BDA-8007-7961E7232A5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A1F7EEA1-4BC9-18CB-0B36-36D23A374F85}"/>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Explore</a:t>
            </a:r>
          </a:p>
        </p:txBody>
      </p:sp>
      <p:pic>
        <p:nvPicPr>
          <p:cNvPr id="6" name="Picture 5">
            <a:extLst>
              <a:ext uri="{FF2B5EF4-FFF2-40B4-BE49-F238E27FC236}">
                <a16:creationId xmlns:a16="http://schemas.microsoft.com/office/drawing/2014/main" id="{130A3886-B388-D641-893A-3529EDBC3D4D}"/>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8" name="Picture 7">
            <a:extLst>
              <a:ext uri="{FF2B5EF4-FFF2-40B4-BE49-F238E27FC236}">
                <a16:creationId xmlns:a16="http://schemas.microsoft.com/office/drawing/2014/main" id="{8300C373-DE14-9804-7040-F16524983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342" y="122275"/>
            <a:ext cx="4618076" cy="5975189"/>
          </a:xfrm>
          <a:prstGeom prst="rect">
            <a:avLst/>
          </a:prstGeom>
          <a:ln>
            <a:solidFill>
              <a:schemeClr val="tx1"/>
            </a:solidFill>
          </a:ln>
        </p:spPr>
      </p:pic>
      <p:sp>
        <p:nvSpPr>
          <p:cNvPr id="10" name="TextBox 9">
            <a:extLst>
              <a:ext uri="{FF2B5EF4-FFF2-40B4-BE49-F238E27FC236}">
                <a16:creationId xmlns:a16="http://schemas.microsoft.com/office/drawing/2014/main" id="{796FFEDC-00D5-7DA9-C179-EF34407090A7}"/>
              </a:ext>
            </a:extLst>
          </p:cNvPr>
          <p:cNvSpPr txBox="1"/>
          <p:nvPr/>
        </p:nvSpPr>
        <p:spPr>
          <a:xfrm>
            <a:off x="759641" y="1074509"/>
            <a:ext cx="6096000" cy="4708981"/>
          </a:xfrm>
          <a:prstGeom prst="rect">
            <a:avLst/>
          </a:prstGeom>
          <a:noFill/>
        </p:spPr>
        <p:txBody>
          <a:bodyPr wrap="square">
            <a:spAutoFit/>
          </a:bodyPr>
          <a:lstStyle/>
          <a:p>
            <a:pPr algn="ctr"/>
            <a:r>
              <a:rPr lang="en-US" sz="6000">
                <a:latin typeface="Avenir Next LT Pro" panose="020B0504020202020204" pitchFamily="34" charset="0"/>
              </a:rPr>
              <a:t>Draw a line to </a:t>
            </a:r>
            <a:r>
              <a:rPr lang="en-US" sz="6000" b="1">
                <a:latin typeface="Avenir Next LT Pro" panose="020B0504020202020204" pitchFamily="34" charset="0"/>
              </a:rPr>
              <a:t>match</a:t>
            </a:r>
            <a:r>
              <a:rPr lang="en-US" sz="6000">
                <a:latin typeface="Avenir Next LT Pro" panose="020B0504020202020204" pitchFamily="34" charset="0"/>
              </a:rPr>
              <a:t> the tree to the time of year it can be found.</a:t>
            </a:r>
          </a:p>
        </p:txBody>
      </p:sp>
      <p:pic>
        <p:nvPicPr>
          <p:cNvPr id="3" name="Picture 2" descr="A picture containing text, silhouette&#10;&#10;AI-generated content may be incorrect.">
            <a:extLst>
              <a:ext uri="{FF2B5EF4-FFF2-40B4-BE49-F238E27FC236}">
                <a16:creationId xmlns:a16="http://schemas.microsoft.com/office/drawing/2014/main" id="{47F377CC-5427-CB0D-B98F-3CBAF19AC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582" y="89691"/>
            <a:ext cx="967027" cy="1356836"/>
          </a:xfrm>
          <a:prstGeom prst="rect">
            <a:avLst/>
          </a:prstGeom>
        </p:spPr>
      </p:pic>
    </p:spTree>
    <p:extLst>
      <p:ext uri="{BB962C8B-B14F-4D97-AF65-F5344CB8AC3E}">
        <p14:creationId xmlns:p14="http://schemas.microsoft.com/office/powerpoint/2010/main" val="1326404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61D84-47AC-6DD4-6028-F2C7130C23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4D3399C-EF7D-8DEE-4ED1-C0899004491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FC07191-E578-69BF-9A63-12DE92DF986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6FF840A4-4073-381E-9B71-E7D827943379}"/>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Explore</a:t>
            </a:r>
          </a:p>
        </p:txBody>
      </p:sp>
      <p:pic>
        <p:nvPicPr>
          <p:cNvPr id="6" name="Picture 5">
            <a:extLst>
              <a:ext uri="{FF2B5EF4-FFF2-40B4-BE49-F238E27FC236}">
                <a16:creationId xmlns:a16="http://schemas.microsoft.com/office/drawing/2014/main" id="{22E2468E-FCA4-3B4B-B9F4-9AE65B4452E0}"/>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8" name="Picture 7">
            <a:extLst>
              <a:ext uri="{FF2B5EF4-FFF2-40B4-BE49-F238E27FC236}">
                <a16:creationId xmlns:a16="http://schemas.microsoft.com/office/drawing/2014/main" id="{B4F906C2-F3BE-55D7-B5E6-FF89FBF098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342" y="122275"/>
            <a:ext cx="4618076" cy="5975189"/>
          </a:xfrm>
          <a:prstGeom prst="rect">
            <a:avLst/>
          </a:prstGeom>
          <a:ln>
            <a:solidFill>
              <a:schemeClr val="tx1"/>
            </a:solidFill>
          </a:ln>
        </p:spPr>
      </p:pic>
      <p:sp>
        <p:nvSpPr>
          <p:cNvPr id="10" name="TextBox 9">
            <a:extLst>
              <a:ext uri="{FF2B5EF4-FFF2-40B4-BE49-F238E27FC236}">
                <a16:creationId xmlns:a16="http://schemas.microsoft.com/office/drawing/2014/main" id="{5D662642-6CE1-0723-49E0-E8CDE2B5C8A0}"/>
              </a:ext>
            </a:extLst>
          </p:cNvPr>
          <p:cNvSpPr txBox="1"/>
          <p:nvPr/>
        </p:nvSpPr>
        <p:spPr>
          <a:xfrm>
            <a:off x="749809" y="2602037"/>
            <a:ext cx="6096000" cy="1015663"/>
          </a:xfrm>
          <a:prstGeom prst="rect">
            <a:avLst/>
          </a:prstGeom>
          <a:noFill/>
        </p:spPr>
        <p:txBody>
          <a:bodyPr wrap="square">
            <a:spAutoFit/>
          </a:bodyPr>
          <a:lstStyle/>
          <a:p>
            <a:pPr algn="ctr"/>
            <a:r>
              <a:rPr lang="en-US" sz="6000" b="1">
                <a:latin typeface="Avenir Next LT Pro" panose="020B0504020202020204" pitchFamily="34" charset="0"/>
              </a:rPr>
              <a:t>Answers</a:t>
            </a:r>
          </a:p>
        </p:txBody>
      </p:sp>
      <p:cxnSp>
        <p:nvCxnSpPr>
          <p:cNvPr id="7" name="Straight Connector 6">
            <a:extLst>
              <a:ext uri="{FF2B5EF4-FFF2-40B4-BE49-F238E27FC236}">
                <a16:creationId xmlns:a16="http://schemas.microsoft.com/office/drawing/2014/main" id="{7A64DC1B-CA5F-C513-9DE0-C7DA74A4D8B5}"/>
              </a:ext>
            </a:extLst>
          </p:cNvPr>
          <p:cNvCxnSpPr/>
          <p:nvPr/>
        </p:nvCxnSpPr>
        <p:spPr>
          <a:xfrm flipH="1" flipV="1">
            <a:off x="9074727" y="3255818"/>
            <a:ext cx="568037" cy="173181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140B75C-79EC-05E7-EABF-8CCDB151E28E}"/>
              </a:ext>
            </a:extLst>
          </p:cNvPr>
          <p:cNvCxnSpPr>
            <a:cxnSpLocks/>
          </p:cNvCxnSpPr>
          <p:nvPr/>
        </p:nvCxnSpPr>
        <p:spPr>
          <a:xfrm flipH="1">
            <a:off x="10086109" y="2992582"/>
            <a:ext cx="162188" cy="12877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9194969-C4CA-4FB0-D73A-DFF458BCA9A9}"/>
              </a:ext>
            </a:extLst>
          </p:cNvPr>
          <p:cNvCxnSpPr>
            <a:cxnSpLocks/>
          </p:cNvCxnSpPr>
          <p:nvPr/>
        </p:nvCxnSpPr>
        <p:spPr>
          <a:xfrm flipV="1">
            <a:off x="9074727" y="2430997"/>
            <a:ext cx="637162" cy="1420567"/>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16B4C54-505C-D49E-5F2F-C3C24B8B953A}"/>
              </a:ext>
            </a:extLst>
          </p:cNvPr>
          <p:cNvCxnSpPr>
            <a:cxnSpLocks/>
          </p:cNvCxnSpPr>
          <p:nvPr/>
        </p:nvCxnSpPr>
        <p:spPr>
          <a:xfrm flipH="1" flipV="1">
            <a:off x="10004035" y="4259842"/>
            <a:ext cx="244262" cy="14590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4214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5E575-6365-E125-B73E-C4E602DDA63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97A351-F402-278D-7DDC-C4A122DE9FC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59880A1-6731-C01B-ADB9-CAF49489E5D3}"/>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204079EF-2F63-1489-48E0-B9F6ABF6DB8B}"/>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Explore</a:t>
            </a:r>
          </a:p>
        </p:txBody>
      </p:sp>
      <p:pic>
        <p:nvPicPr>
          <p:cNvPr id="6" name="Picture 5">
            <a:extLst>
              <a:ext uri="{FF2B5EF4-FFF2-40B4-BE49-F238E27FC236}">
                <a16:creationId xmlns:a16="http://schemas.microsoft.com/office/drawing/2014/main" id="{3F3306BE-89D0-F496-069E-8EB1B4BA5CC0}"/>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ABAE71FD-D808-E3FB-82AD-78F559A6CEAA}"/>
              </a:ext>
            </a:extLst>
          </p:cNvPr>
          <p:cNvSpPr txBox="1"/>
          <p:nvPr/>
        </p:nvSpPr>
        <p:spPr>
          <a:xfrm>
            <a:off x="3178318" y="252217"/>
            <a:ext cx="8928338" cy="5632311"/>
          </a:xfrm>
          <a:prstGeom prst="rect">
            <a:avLst/>
          </a:prstGeom>
          <a:noFill/>
        </p:spPr>
        <p:txBody>
          <a:bodyPr wrap="square" lIns="91440" tIns="45720" rIns="91440" bIns="45720" anchor="t">
            <a:spAutoFit/>
          </a:bodyPr>
          <a:lstStyle/>
          <a:p>
            <a:pPr algn="ctr"/>
            <a:r>
              <a:rPr lang="en-US" sz="4800" b="1">
                <a:latin typeface="Avenir Next LT Pro"/>
              </a:rPr>
              <a:t>Plant seeds or (White Oak) acorns!</a:t>
            </a:r>
          </a:p>
          <a:p>
            <a:r>
              <a:rPr lang="en-US" sz="4000" b="1">
                <a:latin typeface="Avenir Next LT Pro"/>
              </a:rPr>
              <a:t>Directions: </a:t>
            </a:r>
          </a:p>
          <a:p>
            <a:pPr marL="914400" indent="-914400">
              <a:buAutoNum type="arabicPeriod"/>
            </a:pPr>
            <a:r>
              <a:rPr lang="en-US" sz="2800">
                <a:latin typeface="Avenir Next LT Pro"/>
              </a:rPr>
              <a:t>Get into groups.</a:t>
            </a:r>
          </a:p>
          <a:p>
            <a:pPr marL="914400" indent="-914400">
              <a:buAutoNum type="arabicPeriod"/>
            </a:pPr>
            <a:r>
              <a:rPr lang="en-US" sz="2800">
                <a:latin typeface="Avenir Next LT Pro"/>
              </a:rPr>
              <a:t>Plant 3 of the same seeds into 3 different cups of soil. Label the cups with your names.</a:t>
            </a:r>
          </a:p>
          <a:p>
            <a:pPr marL="914400" indent="-914400">
              <a:buAutoNum type="arabicPeriod"/>
            </a:pPr>
            <a:r>
              <a:rPr lang="en-US" sz="2800">
                <a:latin typeface="Avenir Next LT Pro"/>
              </a:rPr>
              <a:t>Place the cups:</a:t>
            </a:r>
          </a:p>
          <a:p>
            <a:pPr marL="1371600" lvl="1" indent="-914400">
              <a:buFont typeface="Arial"/>
              <a:buChar char="•"/>
            </a:pPr>
            <a:r>
              <a:rPr lang="en-US" sz="2800">
                <a:latin typeface="Avenir Next LT Pro"/>
              </a:rPr>
              <a:t>In the sun with water</a:t>
            </a:r>
          </a:p>
          <a:p>
            <a:pPr marL="1371600" lvl="1" indent="-914400">
              <a:buFont typeface="Arial"/>
              <a:buChar char="•"/>
            </a:pPr>
            <a:r>
              <a:rPr lang="en-US" sz="2800">
                <a:latin typeface="Avenir Next LT Pro"/>
              </a:rPr>
              <a:t>In the sun without water</a:t>
            </a:r>
          </a:p>
          <a:p>
            <a:pPr marL="1371600" lvl="1" indent="-914400">
              <a:buFont typeface="Arial"/>
              <a:buChar char="•"/>
            </a:pPr>
            <a:r>
              <a:rPr lang="en-US" sz="2800">
                <a:latin typeface="Avenir Next LT Pro"/>
              </a:rPr>
              <a:t>Somewhere in the classroom without a lot of light. Add water.</a:t>
            </a:r>
          </a:p>
        </p:txBody>
      </p:sp>
      <p:pic>
        <p:nvPicPr>
          <p:cNvPr id="3" name="Picture 2">
            <a:extLst>
              <a:ext uri="{FF2B5EF4-FFF2-40B4-BE49-F238E27FC236}">
                <a16:creationId xmlns:a16="http://schemas.microsoft.com/office/drawing/2014/main" id="{79A5F8AC-D459-241A-F734-181EB118A056}"/>
              </a:ext>
            </a:extLst>
          </p:cNvPr>
          <p:cNvPicPr>
            <a:picLocks noChangeAspect="1"/>
          </p:cNvPicPr>
          <p:nvPr/>
        </p:nvPicPr>
        <p:blipFill>
          <a:blip r:embed="rId4"/>
          <a:stretch>
            <a:fillRect/>
          </a:stretch>
        </p:blipFill>
        <p:spPr>
          <a:xfrm>
            <a:off x="310551" y="148324"/>
            <a:ext cx="2743199" cy="2133125"/>
          </a:xfrm>
          <a:prstGeom prst="rect">
            <a:avLst/>
          </a:prstGeom>
        </p:spPr>
      </p:pic>
      <p:pic>
        <p:nvPicPr>
          <p:cNvPr id="7" name="Picture 6" descr="Bulk Striped Sunflower Seed - CountryMax">
            <a:extLst>
              <a:ext uri="{FF2B5EF4-FFF2-40B4-BE49-F238E27FC236}">
                <a16:creationId xmlns:a16="http://schemas.microsoft.com/office/drawing/2014/main" id="{319C3F78-492C-A292-2CA2-2E4ABA2B1821}"/>
              </a:ext>
            </a:extLst>
          </p:cNvPr>
          <p:cNvPicPr>
            <a:picLocks noChangeAspect="1"/>
          </p:cNvPicPr>
          <p:nvPr/>
        </p:nvPicPr>
        <p:blipFill>
          <a:blip r:embed="rId5"/>
          <a:stretch>
            <a:fillRect/>
          </a:stretch>
        </p:blipFill>
        <p:spPr>
          <a:xfrm>
            <a:off x="296174" y="2446838"/>
            <a:ext cx="2743199" cy="2683192"/>
          </a:xfrm>
          <a:prstGeom prst="rect">
            <a:avLst/>
          </a:prstGeom>
        </p:spPr>
      </p:pic>
    </p:spTree>
    <p:extLst>
      <p:ext uri="{BB962C8B-B14F-4D97-AF65-F5344CB8AC3E}">
        <p14:creationId xmlns:p14="http://schemas.microsoft.com/office/powerpoint/2010/main" val="2909087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BB374-FBB7-C7B4-4995-7A8FC1DFDC6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0DCFFA-C08F-2C34-1903-86F3B79CF9A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D8F5A15-DBAD-087F-FB86-2BD22DFC3084}"/>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5870D80A-2975-B055-C03C-90545DF6B158}"/>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Explore</a:t>
            </a:r>
          </a:p>
        </p:txBody>
      </p:sp>
      <p:pic>
        <p:nvPicPr>
          <p:cNvPr id="6" name="Picture 5">
            <a:extLst>
              <a:ext uri="{FF2B5EF4-FFF2-40B4-BE49-F238E27FC236}">
                <a16:creationId xmlns:a16="http://schemas.microsoft.com/office/drawing/2014/main" id="{6264BE69-9961-CE85-115D-F24FBA3A0E58}"/>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9" name="Picture 8">
            <a:extLst>
              <a:ext uri="{FF2B5EF4-FFF2-40B4-BE49-F238E27FC236}">
                <a16:creationId xmlns:a16="http://schemas.microsoft.com/office/drawing/2014/main" id="{A3C07FCB-5E44-8FBE-AC34-EF8BB9FD25C7}"/>
              </a:ext>
            </a:extLst>
          </p:cNvPr>
          <p:cNvPicPr>
            <a:picLocks noChangeAspect="1"/>
          </p:cNvPicPr>
          <p:nvPr/>
        </p:nvPicPr>
        <p:blipFill>
          <a:blip r:embed="rId4"/>
          <a:stretch>
            <a:fillRect/>
          </a:stretch>
        </p:blipFill>
        <p:spPr>
          <a:xfrm>
            <a:off x="739775" y="117475"/>
            <a:ext cx="10712450" cy="5543551"/>
          </a:xfrm>
          <a:prstGeom prst="rect">
            <a:avLst/>
          </a:prstGeom>
        </p:spPr>
      </p:pic>
      <p:sp>
        <p:nvSpPr>
          <p:cNvPr id="3" name="TextBox 2">
            <a:extLst>
              <a:ext uri="{FF2B5EF4-FFF2-40B4-BE49-F238E27FC236}">
                <a16:creationId xmlns:a16="http://schemas.microsoft.com/office/drawing/2014/main" id="{9173ED9C-9F8C-B977-8B0E-90B664324611}"/>
              </a:ext>
            </a:extLst>
          </p:cNvPr>
          <p:cNvSpPr txBox="1"/>
          <p:nvPr/>
        </p:nvSpPr>
        <p:spPr>
          <a:xfrm>
            <a:off x="740833" y="5799666"/>
            <a:ext cx="82126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Link: </a:t>
            </a:r>
            <a:r>
              <a:rPr lang="en-US">
                <a:ea typeface="+mn-lt"/>
                <a:cs typeface="+mn-lt"/>
                <a:hlinkClick r:id="rId5"/>
              </a:rPr>
              <a:t>How to grow a White Oak tree from acorn/seed</a:t>
            </a:r>
            <a:endParaRPr lang="en-US" b="1"/>
          </a:p>
        </p:txBody>
      </p:sp>
    </p:spTree>
    <p:extLst>
      <p:ext uri="{BB962C8B-B14F-4D97-AF65-F5344CB8AC3E}">
        <p14:creationId xmlns:p14="http://schemas.microsoft.com/office/powerpoint/2010/main" val="434213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F7033-5BB3-2582-16CF-398BD350ED0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DFF8069-A424-43EB-CC9E-CF41B66CC10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83C9A30-5E77-1A2F-416C-1BE9F1AA840C}"/>
              </a:ext>
            </a:extLst>
          </p:cNvPr>
          <p:cNvSpPr txBox="1"/>
          <p:nvPr/>
        </p:nvSpPr>
        <p:spPr>
          <a:xfrm>
            <a:off x="11579268" y="6366393"/>
            <a:ext cx="52738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AFB2FF4F-7D9C-4DF2-2010-F3EAC5BA6E7D}"/>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Explore</a:t>
            </a:r>
          </a:p>
        </p:txBody>
      </p:sp>
      <p:pic>
        <p:nvPicPr>
          <p:cNvPr id="6" name="Picture 5">
            <a:extLst>
              <a:ext uri="{FF2B5EF4-FFF2-40B4-BE49-F238E27FC236}">
                <a16:creationId xmlns:a16="http://schemas.microsoft.com/office/drawing/2014/main" id="{D8CB1E28-176B-94AF-0396-60758607C12E}"/>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EA30E55D-7D05-2760-B1B6-6B77FBA84013}"/>
              </a:ext>
            </a:extLst>
          </p:cNvPr>
          <p:cNvSpPr txBox="1"/>
          <p:nvPr/>
        </p:nvSpPr>
        <p:spPr>
          <a:xfrm>
            <a:off x="5483268" y="1643623"/>
            <a:ext cx="6096000" cy="3785652"/>
          </a:xfrm>
          <a:prstGeom prst="rect">
            <a:avLst/>
          </a:prstGeom>
          <a:noFill/>
        </p:spPr>
        <p:txBody>
          <a:bodyPr wrap="square">
            <a:spAutoFit/>
          </a:bodyPr>
          <a:lstStyle/>
          <a:p>
            <a:pPr algn="ctr"/>
            <a:r>
              <a:rPr lang="en-US" sz="6000" b="1">
                <a:latin typeface="Avenir Next LT Pro" panose="020B0504020202020204" pitchFamily="34" charset="0"/>
              </a:rPr>
              <a:t>Draw</a:t>
            </a:r>
            <a:r>
              <a:rPr lang="en-US" sz="6000">
                <a:latin typeface="Avenir Next LT Pro" panose="020B0504020202020204" pitchFamily="34" charset="0"/>
              </a:rPr>
              <a:t> a picture of each of your seedlings each week.</a:t>
            </a:r>
          </a:p>
        </p:txBody>
      </p:sp>
      <p:pic>
        <p:nvPicPr>
          <p:cNvPr id="7" name="Picture 6" descr="A picture containing calendar&#10;&#10;AI-generated content may be incorrect.">
            <a:extLst>
              <a:ext uri="{FF2B5EF4-FFF2-40B4-BE49-F238E27FC236}">
                <a16:creationId xmlns:a16="http://schemas.microsoft.com/office/drawing/2014/main" id="{B5F578FA-DAFE-FC79-8F69-9C860C419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82" y="149292"/>
            <a:ext cx="4587963" cy="5937363"/>
          </a:xfrm>
          <a:prstGeom prst="rect">
            <a:avLst/>
          </a:prstGeom>
          <a:ln>
            <a:solidFill>
              <a:schemeClr val="tx1"/>
            </a:solidFill>
          </a:ln>
        </p:spPr>
      </p:pic>
      <p:pic>
        <p:nvPicPr>
          <p:cNvPr id="3" name="Picture 2" descr="A picture containing text, silhouette&#10;&#10;AI-generated content may be incorrect.">
            <a:extLst>
              <a:ext uri="{FF2B5EF4-FFF2-40B4-BE49-F238E27FC236}">
                <a16:creationId xmlns:a16="http://schemas.microsoft.com/office/drawing/2014/main" id="{47F377CC-5427-CB0D-B98F-3CBAF19AC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629" y="71613"/>
            <a:ext cx="967027" cy="1356836"/>
          </a:xfrm>
          <a:prstGeom prst="rect">
            <a:avLst/>
          </a:prstGeom>
        </p:spPr>
      </p:pic>
      <p:grpSp>
        <p:nvGrpSpPr>
          <p:cNvPr id="17" name="Group 16">
            <a:extLst>
              <a:ext uri="{FF2B5EF4-FFF2-40B4-BE49-F238E27FC236}">
                <a16:creationId xmlns:a16="http://schemas.microsoft.com/office/drawing/2014/main" id="{EAA6784F-654B-81AA-E0DE-EDB7BA6C86F9}"/>
              </a:ext>
            </a:extLst>
          </p:cNvPr>
          <p:cNvGrpSpPr/>
          <p:nvPr/>
        </p:nvGrpSpPr>
        <p:grpSpPr>
          <a:xfrm>
            <a:off x="4935149" y="149292"/>
            <a:ext cx="2778902" cy="745627"/>
            <a:chOff x="4935149" y="149292"/>
            <a:chExt cx="2778902" cy="745627"/>
          </a:xfrm>
        </p:grpSpPr>
        <p:sp>
          <p:nvSpPr>
            <p:cNvPr id="9" name="TextBox 14">
              <a:extLst>
                <a:ext uri="{FF2B5EF4-FFF2-40B4-BE49-F238E27FC236}">
                  <a16:creationId xmlns:a16="http://schemas.microsoft.com/office/drawing/2014/main" id="{DCE343BC-7B54-0826-8254-51A8FEA4DD79}"/>
                </a:ext>
              </a:extLst>
            </p:cNvPr>
            <p:cNvSpPr txBox="1"/>
            <p:nvPr/>
          </p:nvSpPr>
          <p:spPr>
            <a:xfrm>
              <a:off x="6267450" y="187033"/>
              <a:ext cx="1123950" cy="70788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A4BD5C"/>
                  </a:solidFill>
                  <a:latin typeface="Avenir Next LT Pro" panose="020B0504020202020204" pitchFamily="34" charset="0"/>
                </a:rPr>
                <a:t>X</a:t>
              </a:r>
              <a:endParaRPr lang="en-US" sz="4000" b="1">
                <a:solidFill>
                  <a:srgbClr val="A4BD5C"/>
                </a:solidFill>
              </a:endParaRPr>
            </a:p>
          </p:txBody>
        </p:sp>
        <p:grpSp>
          <p:nvGrpSpPr>
            <p:cNvPr id="11" name="Group 10">
              <a:extLst>
                <a:ext uri="{FF2B5EF4-FFF2-40B4-BE49-F238E27FC236}">
                  <a16:creationId xmlns:a16="http://schemas.microsoft.com/office/drawing/2014/main" id="{077ED632-5037-AA28-34FD-4BE69C9AEC3C}"/>
                </a:ext>
              </a:extLst>
            </p:cNvPr>
            <p:cNvGrpSpPr/>
            <p:nvPr/>
          </p:nvGrpSpPr>
          <p:grpSpPr>
            <a:xfrm>
              <a:off x="4935149" y="149292"/>
              <a:ext cx="2664602" cy="729562"/>
              <a:chOff x="191699" y="97370"/>
              <a:chExt cx="2664602" cy="729562"/>
            </a:xfrm>
          </p:grpSpPr>
          <p:pic>
            <p:nvPicPr>
              <p:cNvPr id="13" name="Picture 12" descr="A picture containing text, clipart&#10;&#10;AI-generated content may be incorrect.">
                <a:extLst>
                  <a:ext uri="{FF2B5EF4-FFF2-40B4-BE49-F238E27FC236}">
                    <a16:creationId xmlns:a16="http://schemas.microsoft.com/office/drawing/2014/main" id="{ED92DE17-80A2-53A3-04D9-FAC57C94DD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699" y="97370"/>
                <a:ext cx="610701" cy="729562"/>
              </a:xfrm>
              <a:prstGeom prst="rect">
                <a:avLst/>
              </a:prstGeom>
            </p:spPr>
          </p:pic>
          <p:sp>
            <p:nvSpPr>
              <p:cNvPr id="14" name="TextBox 10">
                <a:extLst>
                  <a:ext uri="{FF2B5EF4-FFF2-40B4-BE49-F238E27FC236}">
                    <a16:creationId xmlns:a16="http://schemas.microsoft.com/office/drawing/2014/main" id="{5192FD37-003A-FC96-3E5C-54FF164D6D68}"/>
                  </a:ext>
                </a:extLst>
              </p:cNvPr>
              <p:cNvSpPr txBox="1"/>
              <p:nvPr/>
            </p:nvSpPr>
            <p:spPr>
              <a:xfrm>
                <a:off x="802400" y="135111"/>
                <a:ext cx="721600"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i="1">
                    <a:latin typeface="Avenir Next LT Pro" panose="020B0504020202020204" pitchFamily="34" charset="0"/>
                  </a:rPr>
                  <a:t>15</a:t>
                </a:r>
                <a:endParaRPr lang="en-US" sz="2800" b="1" i="1"/>
              </a:p>
            </p:txBody>
          </p:sp>
          <p:sp>
            <p:nvSpPr>
              <p:cNvPr id="15" name="TextBox 12">
                <a:extLst>
                  <a:ext uri="{FF2B5EF4-FFF2-40B4-BE49-F238E27FC236}">
                    <a16:creationId xmlns:a16="http://schemas.microsoft.com/office/drawing/2014/main" id="{B8678DBE-D5F6-1420-9289-5D3CD2937E16}"/>
                  </a:ext>
                </a:extLst>
              </p:cNvPr>
              <p:cNvSpPr txBox="1"/>
              <p:nvPr/>
            </p:nvSpPr>
            <p:spPr>
              <a:xfrm>
                <a:off x="688100" y="519831"/>
                <a:ext cx="950200"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a:latin typeface="Avenir Next LT Pro" panose="020B0504020202020204" pitchFamily="34" charset="0"/>
                  </a:rPr>
                  <a:t>MINUTES</a:t>
                </a:r>
                <a:endParaRPr lang="en-US" sz="1200" b="1" i="1"/>
              </a:p>
            </p:txBody>
          </p:sp>
          <p:sp>
            <p:nvSpPr>
              <p:cNvPr id="16" name="TextBox 16">
                <a:extLst>
                  <a:ext uri="{FF2B5EF4-FFF2-40B4-BE49-F238E27FC236}">
                    <a16:creationId xmlns:a16="http://schemas.microsoft.com/office/drawing/2014/main" id="{6EDBEA9D-CBA5-2B90-B3AD-CA0F3155FF26}"/>
                  </a:ext>
                </a:extLst>
              </p:cNvPr>
              <p:cNvSpPr txBox="1"/>
              <p:nvPr/>
            </p:nvSpPr>
            <p:spPr>
              <a:xfrm>
                <a:off x="2134701" y="135110"/>
                <a:ext cx="721600"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i="1">
                    <a:latin typeface="Avenir Next LT Pro" panose="020B0504020202020204" pitchFamily="34" charset="0"/>
                  </a:rPr>
                  <a:t>5</a:t>
                </a:r>
                <a:endParaRPr lang="en-US" sz="2800" b="1" i="1"/>
              </a:p>
            </p:txBody>
          </p:sp>
        </p:grpSp>
        <p:sp>
          <p:nvSpPr>
            <p:cNvPr id="12" name="TextBox 17">
              <a:extLst>
                <a:ext uri="{FF2B5EF4-FFF2-40B4-BE49-F238E27FC236}">
                  <a16:creationId xmlns:a16="http://schemas.microsoft.com/office/drawing/2014/main" id="{AD4E09CF-6060-9A01-3033-671DC14B126C}"/>
                </a:ext>
              </a:extLst>
            </p:cNvPr>
            <p:cNvSpPr txBox="1"/>
            <p:nvPr/>
          </p:nvSpPr>
          <p:spPr>
            <a:xfrm>
              <a:off x="6763851" y="579535"/>
              <a:ext cx="950200"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a:latin typeface="Avenir Next LT Pro" panose="020B0504020202020204" pitchFamily="34" charset="0"/>
                </a:rPr>
                <a:t>DAYS</a:t>
              </a:r>
              <a:endParaRPr lang="en-US" sz="1200" b="1" i="1"/>
            </a:p>
          </p:txBody>
        </p:sp>
      </p:grpSp>
    </p:spTree>
    <p:extLst>
      <p:ext uri="{BB962C8B-B14F-4D97-AF65-F5344CB8AC3E}">
        <p14:creationId xmlns:p14="http://schemas.microsoft.com/office/powerpoint/2010/main" val="293057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80697-B6CE-CCFE-9B4D-373C1681CA2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5D52FFF-5823-8E2D-3328-6CF9616B783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D7E715B-CB5A-D8BF-9E65-CF5C79605A10}"/>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2C55C185-8D2C-E86C-7B62-D87FEAB471FB}"/>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Explore</a:t>
            </a:r>
          </a:p>
        </p:txBody>
      </p:sp>
      <p:pic>
        <p:nvPicPr>
          <p:cNvPr id="6" name="Picture 5">
            <a:extLst>
              <a:ext uri="{FF2B5EF4-FFF2-40B4-BE49-F238E27FC236}">
                <a16:creationId xmlns:a16="http://schemas.microsoft.com/office/drawing/2014/main" id="{B52CE1EC-47BB-15C9-F50E-4CB13C40024B}"/>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6AA89E2A-0501-90AF-E8CE-FDB0D9CB5F2C}"/>
              </a:ext>
            </a:extLst>
          </p:cNvPr>
          <p:cNvSpPr txBox="1"/>
          <p:nvPr/>
        </p:nvSpPr>
        <p:spPr>
          <a:xfrm>
            <a:off x="122582" y="1459953"/>
            <a:ext cx="7576666" cy="3785652"/>
          </a:xfrm>
          <a:prstGeom prst="rect">
            <a:avLst/>
          </a:prstGeom>
          <a:noFill/>
        </p:spPr>
        <p:txBody>
          <a:bodyPr wrap="square">
            <a:spAutoFit/>
          </a:bodyPr>
          <a:lstStyle/>
          <a:p>
            <a:pPr algn="ctr"/>
            <a:r>
              <a:rPr lang="en-US" sz="6000">
                <a:latin typeface="Avenir Next LT Pro" panose="020B0504020202020204" pitchFamily="34" charset="0"/>
              </a:rPr>
              <a:t>What do you observe about the seeds that you planted in each cup?</a:t>
            </a:r>
          </a:p>
        </p:txBody>
      </p:sp>
      <p:pic>
        <p:nvPicPr>
          <p:cNvPr id="14338" name="Picture 2" descr="oak&amp;#32;seedling&amp;#32;Acorn">
            <a:extLst>
              <a:ext uri="{FF2B5EF4-FFF2-40B4-BE49-F238E27FC236}">
                <a16:creationId xmlns:a16="http://schemas.microsoft.com/office/drawing/2014/main" id="{7E48D745-587D-D613-CDAF-A637B5DB8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3825" y="247443"/>
            <a:ext cx="4448175"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338B0AC0-2CE8-1A23-EBD8-C336F14DA1F3}"/>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122582" y="89691"/>
            <a:ext cx="4151086" cy="979766"/>
          </a:xfrm>
          <a:prstGeom prst="rect">
            <a:avLst/>
          </a:prstGeom>
        </p:spPr>
      </p:pic>
    </p:spTree>
    <p:extLst>
      <p:ext uri="{BB962C8B-B14F-4D97-AF65-F5344CB8AC3E}">
        <p14:creationId xmlns:p14="http://schemas.microsoft.com/office/powerpoint/2010/main" val="3037649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25930-61A7-AC7B-5101-E564E63B196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44ECD13-11D9-A622-FBC3-52065FAB480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1D03BEA-48A7-362A-671F-F7848A70EE92}"/>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393C7C53-C4A7-83C5-FB38-8547FD6594A3}"/>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Explain</a:t>
            </a:r>
          </a:p>
        </p:txBody>
      </p:sp>
      <p:pic>
        <p:nvPicPr>
          <p:cNvPr id="6" name="Picture 5">
            <a:extLst>
              <a:ext uri="{FF2B5EF4-FFF2-40B4-BE49-F238E27FC236}">
                <a16:creationId xmlns:a16="http://schemas.microsoft.com/office/drawing/2014/main" id="{99095A1E-6A6F-E823-8507-A260BB3A6BDB}"/>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3CE2C907-A7B6-5F59-60CB-7E26739075AF}"/>
              </a:ext>
            </a:extLst>
          </p:cNvPr>
          <p:cNvSpPr txBox="1"/>
          <p:nvPr/>
        </p:nvSpPr>
        <p:spPr>
          <a:xfrm>
            <a:off x="5358577" y="2141194"/>
            <a:ext cx="6096000" cy="1938992"/>
          </a:xfrm>
          <a:prstGeom prst="rect">
            <a:avLst/>
          </a:prstGeom>
          <a:noFill/>
        </p:spPr>
        <p:txBody>
          <a:bodyPr wrap="square" lIns="91440" tIns="45720" rIns="91440" bIns="45720" anchor="t">
            <a:spAutoFit/>
          </a:bodyPr>
          <a:lstStyle/>
          <a:p>
            <a:pPr algn="ctr"/>
            <a:r>
              <a:rPr lang="en-US" sz="6000" b="1">
                <a:latin typeface="Avenir Next LT Pro"/>
              </a:rPr>
              <a:t>Review our Findings</a:t>
            </a:r>
            <a:endParaRPr lang="en-US" sz="6000">
              <a:latin typeface="Avenir Next LT Pro" panose="020B0504020202020204" pitchFamily="34" charset="0"/>
            </a:endParaRPr>
          </a:p>
        </p:txBody>
      </p:sp>
      <p:pic>
        <p:nvPicPr>
          <p:cNvPr id="7" name="Picture 6" descr="A picture containing calendar&#10;&#10;AI-generated content may be incorrect.">
            <a:extLst>
              <a:ext uri="{FF2B5EF4-FFF2-40B4-BE49-F238E27FC236}">
                <a16:creationId xmlns:a16="http://schemas.microsoft.com/office/drawing/2014/main" id="{B193E1D3-708F-FB19-B968-344153D9C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82" y="149292"/>
            <a:ext cx="4587963" cy="5937363"/>
          </a:xfrm>
          <a:prstGeom prst="rect">
            <a:avLst/>
          </a:prstGeom>
          <a:ln>
            <a:solidFill>
              <a:schemeClr val="tx1"/>
            </a:solidFill>
          </a:ln>
        </p:spPr>
      </p:pic>
    </p:spTree>
    <p:extLst>
      <p:ext uri="{BB962C8B-B14F-4D97-AF65-F5344CB8AC3E}">
        <p14:creationId xmlns:p14="http://schemas.microsoft.com/office/powerpoint/2010/main" val="1333927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5A284-B9D4-3384-8B6A-14A560F35C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C66F594-751D-1EED-9E49-65281E080C7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65F8D23-D2C7-659E-CDE0-045E934E8351}"/>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29</a:t>
            </a:r>
          </a:p>
        </p:txBody>
      </p:sp>
      <p:sp>
        <p:nvSpPr>
          <p:cNvPr id="5" name="TextBox 4">
            <a:extLst>
              <a:ext uri="{FF2B5EF4-FFF2-40B4-BE49-F238E27FC236}">
                <a16:creationId xmlns:a16="http://schemas.microsoft.com/office/drawing/2014/main" id="{6201BD31-71A4-5F58-25F5-65E625B5DBB1}"/>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Explain</a:t>
            </a:r>
          </a:p>
        </p:txBody>
      </p:sp>
      <p:pic>
        <p:nvPicPr>
          <p:cNvPr id="6" name="Picture 5">
            <a:extLst>
              <a:ext uri="{FF2B5EF4-FFF2-40B4-BE49-F238E27FC236}">
                <a16:creationId xmlns:a16="http://schemas.microsoft.com/office/drawing/2014/main" id="{928599D7-83D4-715E-1865-62BDFB7839EF}"/>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424CC48E-65F1-417F-BAA5-1CFAEB51F0D9}"/>
              </a:ext>
            </a:extLst>
          </p:cNvPr>
          <p:cNvSpPr txBox="1"/>
          <p:nvPr/>
        </p:nvSpPr>
        <p:spPr>
          <a:xfrm>
            <a:off x="898468" y="1656400"/>
            <a:ext cx="10395063" cy="2862322"/>
          </a:xfrm>
          <a:prstGeom prst="rect">
            <a:avLst/>
          </a:prstGeom>
          <a:noFill/>
        </p:spPr>
        <p:txBody>
          <a:bodyPr wrap="square">
            <a:spAutoFit/>
          </a:bodyPr>
          <a:lstStyle/>
          <a:p>
            <a:pPr algn="ctr"/>
            <a:r>
              <a:rPr lang="en-US" sz="6000">
                <a:latin typeface="Avenir Next LT Pro" panose="020B0504020202020204" pitchFamily="34" charset="0"/>
              </a:rPr>
              <a:t>What did you notice over the course of our several weeks of growing our oak trees?</a:t>
            </a:r>
          </a:p>
        </p:txBody>
      </p:sp>
      <p:pic>
        <p:nvPicPr>
          <p:cNvPr id="3" name="Picture 2" descr="A picture containing graphical user interface&#10;&#10;AI-generated content may be incorrect.">
            <a:extLst>
              <a:ext uri="{FF2B5EF4-FFF2-40B4-BE49-F238E27FC236}">
                <a16:creationId xmlns:a16="http://schemas.microsoft.com/office/drawing/2014/main" id="{338B0AC0-2CE8-1A23-EBD8-C336F14DA1F3}"/>
              </a:ext>
            </a:extLst>
          </p:cNvPr>
          <p:cNvPicPr>
            <a:picLocks noChangeAspect="1"/>
          </p:cNvPicPr>
          <p:nvPr/>
        </p:nvPicPr>
        <p:blipFill>
          <a:blip r:embed="rId4">
            <a:extLst>
              <a:ext uri="{28A0092B-C50C-407E-A947-70E740481C1C}">
                <a14:useLocalDpi xmlns:a14="http://schemas.microsoft.com/office/drawing/2010/main" val="0"/>
              </a:ext>
            </a:extLst>
          </a:blip>
          <a:srcRect l="1135" t="5191" b="3290"/>
          <a:stretch/>
        </p:blipFill>
        <p:spPr>
          <a:xfrm>
            <a:off x="122582" y="71403"/>
            <a:ext cx="4151086" cy="979766"/>
          </a:xfrm>
          <a:prstGeom prst="rect">
            <a:avLst/>
          </a:prstGeom>
        </p:spPr>
      </p:pic>
    </p:spTree>
    <p:extLst>
      <p:ext uri="{BB962C8B-B14F-4D97-AF65-F5344CB8AC3E}">
        <p14:creationId xmlns:p14="http://schemas.microsoft.com/office/powerpoint/2010/main" val="3561645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D7BF-4956-22AC-1FEA-512BB1E852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25EFE4-9715-FE80-CDA8-4E0B744DE15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B376A29-1E7E-535D-04CD-D8ED216A28FD}"/>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27E93AC1-110C-8080-D4D1-57CADDF3502B}"/>
              </a:ext>
            </a:extLst>
          </p:cNvPr>
          <p:cNvSpPr txBox="1"/>
          <p:nvPr/>
        </p:nvSpPr>
        <p:spPr>
          <a:xfrm>
            <a:off x="597409" y="6366393"/>
            <a:ext cx="643809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Engage</a:t>
            </a:r>
          </a:p>
        </p:txBody>
      </p:sp>
      <p:pic>
        <p:nvPicPr>
          <p:cNvPr id="3" name="Picture 2">
            <a:extLst>
              <a:ext uri="{FF2B5EF4-FFF2-40B4-BE49-F238E27FC236}">
                <a16:creationId xmlns:a16="http://schemas.microsoft.com/office/drawing/2014/main" id="{0EFBA823-D959-7E0F-4C50-401D3A10290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6" name="Picture 5">
            <a:extLst>
              <a:ext uri="{FF2B5EF4-FFF2-40B4-BE49-F238E27FC236}">
                <a16:creationId xmlns:a16="http://schemas.microsoft.com/office/drawing/2014/main" id="{A373D88E-AE3A-B583-E97A-169265F1D8A3}"/>
              </a:ext>
            </a:extLst>
          </p:cNvPr>
          <p:cNvPicPr>
            <a:picLocks noChangeAspect="1"/>
          </p:cNvPicPr>
          <p:nvPr/>
        </p:nvPicPr>
        <p:blipFill>
          <a:blip r:embed="rId5">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Tree>
    <p:extLst>
      <p:ext uri="{BB962C8B-B14F-4D97-AF65-F5344CB8AC3E}">
        <p14:creationId xmlns:p14="http://schemas.microsoft.com/office/powerpoint/2010/main" val="299297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7BEE1-2634-2088-F128-739FA513091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FBC2AC9-4FCB-8954-F698-18D2E1AF6E3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376792B-E3F8-9AC2-DE7D-ECB5ABA5F852}"/>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30</a:t>
            </a:r>
          </a:p>
        </p:txBody>
      </p:sp>
      <p:sp>
        <p:nvSpPr>
          <p:cNvPr id="5" name="TextBox 4">
            <a:extLst>
              <a:ext uri="{FF2B5EF4-FFF2-40B4-BE49-F238E27FC236}">
                <a16:creationId xmlns:a16="http://schemas.microsoft.com/office/drawing/2014/main" id="{54E89FFF-2CCE-03AD-BF79-1C95BB1C6B2D}"/>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Explain</a:t>
            </a:r>
          </a:p>
        </p:txBody>
      </p:sp>
      <p:pic>
        <p:nvPicPr>
          <p:cNvPr id="6" name="Picture 5">
            <a:extLst>
              <a:ext uri="{FF2B5EF4-FFF2-40B4-BE49-F238E27FC236}">
                <a16:creationId xmlns:a16="http://schemas.microsoft.com/office/drawing/2014/main" id="{5E84EFF6-ECFE-2742-59DB-64CEB30EDDDE}"/>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DBE48901-9F11-1B30-E80C-CD24E0D45610}"/>
              </a:ext>
            </a:extLst>
          </p:cNvPr>
          <p:cNvSpPr txBox="1"/>
          <p:nvPr/>
        </p:nvSpPr>
        <p:spPr>
          <a:xfrm>
            <a:off x="4360319" y="2028685"/>
            <a:ext cx="7359895" cy="1938992"/>
          </a:xfrm>
          <a:prstGeom prst="rect">
            <a:avLst/>
          </a:prstGeom>
          <a:noFill/>
        </p:spPr>
        <p:txBody>
          <a:bodyPr wrap="square">
            <a:spAutoFit/>
          </a:bodyPr>
          <a:lstStyle/>
          <a:p>
            <a:pPr algn="ctr"/>
            <a:r>
              <a:rPr lang="en-US" sz="6000">
                <a:latin typeface="Avenir Next LT Pro" panose="020B0504020202020204" pitchFamily="34" charset="0"/>
              </a:rPr>
              <a:t>What do plants need to survive?</a:t>
            </a:r>
          </a:p>
        </p:txBody>
      </p:sp>
      <p:pic>
        <p:nvPicPr>
          <p:cNvPr id="15362" name="Picture 2" descr="060321&amp;#32;oak&amp;#32;decline-19">
            <a:extLst>
              <a:ext uri="{FF2B5EF4-FFF2-40B4-BE49-F238E27FC236}">
                <a16:creationId xmlns:a16="http://schemas.microsoft.com/office/drawing/2014/main" id="{83E50CC1-E959-1A9B-7B58-C53D5D6EC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809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58E68-5CA3-06A6-F413-2561BCEBEC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A934D05-7916-F58C-B082-0D4E4BA3C20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D58677C-6055-0143-029C-DB2921C1EBF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31</a:t>
            </a:r>
          </a:p>
        </p:txBody>
      </p:sp>
      <p:sp>
        <p:nvSpPr>
          <p:cNvPr id="5" name="TextBox 4">
            <a:extLst>
              <a:ext uri="{FF2B5EF4-FFF2-40B4-BE49-F238E27FC236}">
                <a16:creationId xmlns:a16="http://schemas.microsoft.com/office/drawing/2014/main" id="{0AE75415-CC42-C151-DA9E-0C00288AEE91}"/>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Explain</a:t>
            </a:r>
          </a:p>
        </p:txBody>
      </p:sp>
      <p:pic>
        <p:nvPicPr>
          <p:cNvPr id="6" name="Picture 5">
            <a:extLst>
              <a:ext uri="{FF2B5EF4-FFF2-40B4-BE49-F238E27FC236}">
                <a16:creationId xmlns:a16="http://schemas.microsoft.com/office/drawing/2014/main" id="{C7823C70-9746-8C3E-5A3D-C85EE60A04DA}"/>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grpSp>
        <p:nvGrpSpPr>
          <p:cNvPr id="3" name="Group 2">
            <a:extLst>
              <a:ext uri="{FF2B5EF4-FFF2-40B4-BE49-F238E27FC236}">
                <a16:creationId xmlns:a16="http://schemas.microsoft.com/office/drawing/2014/main" id="{4B993ECC-2795-0435-40FC-1C816AA91FFA}"/>
              </a:ext>
            </a:extLst>
          </p:cNvPr>
          <p:cNvGrpSpPr/>
          <p:nvPr/>
        </p:nvGrpSpPr>
        <p:grpSpPr>
          <a:xfrm>
            <a:off x="6100916" y="521110"/>
            <a:ext cx="5275006" cy="4940632"/>
            <a:chOff x="6100916" y="521110"/>
            <a:chExt cx="5275006" cy="4940632"/>
          </a:xfrm>
        </p:grpSpPr>
        <p:sp>
          <p:nvSpPr>
            <p:cNvPr id="7" name="TextBox 6">
              <a:extLst>
                <a:ext uri="{FF2B5EF4-FFF2-40B4-BE49-F238E27FC236}">
                  <a16:creationId xmlns:a16="http://schemas.microsoft.com/office/drawing/2014/main" id="{94EE7312-9914-7CF2-4498-6B869D283A3B}"/>
                </a:ext>
              </a:extLst>
            </p:cNvPr>
            <p:cNvSpPr txBox="1"/>
            <p:nvPr/>
          </p:nvSpPr>
          <p:spPr>
            <a:xfrm>
              <a:off x="6100916" y="521110"/>
              <a:ext cx="527500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Avenir Next LT Pro"/>
                </a:rPr>
                <a:t>Read the book </a:t>
              </a:r>
              <a:r>
                <a:rPr lang="en-US" sz="3200" b="1">
                  <a:latin typeface="Avenir Next LT Pro"/>
                </a:rPr>
                <a:t>Little Acorn </a:t>
              </a:r>
              <a:r>
                <a:rPr lang="en-US" sz="3200">
                  <a:latin typeface="Avenir Next LT Pro"/>
                </a:rPr>
                <a:t>by Melanie Joyce</a:t>
              </a:r>
              <a:endParaRPr lang="en-US" sz="2400"/>
            </a:p>
          </p:txBody>
        </p:sp>
        <p:sp>
          <p:nvSpPr>
            <p:cNvPr id="8" name="TextBox 7">
              <a:extLst>
                <a:ext uri="{FF2B5EF4-FFF2-40B4-BE49-F238E27FC236}">
                  <a16:creationId xmlns:a16="http://schemas.microsoft.com/office/drawing/2014/main" id="{81605DCD-A482-D324-4FB6-32AE20CF0C28}"/>
                </a:ext>
              </a:extLst>
            </p:cNvPr>
            <p:cNvSpPr txBox="1"/>
            <p:nvPr/>
          </p:nvSpPr>
          <p:spPr>
            <a:xfrm>
              <a:off x="6100916" y="1860756"/>
              <a:ext cx="5152103"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Avenir Next LT Pro"/>
              </a:endParaRPr>
            </a:p>
            <a:p>
              <a:r>
                <a:rPr lang="en-US" sz="2800">
                  <a:latin typeface="Avenir Next LT Pro"/>
                </a:rPr>
                <a:t>Link to book on Epic!: </a:t>
              </a:r>
              <a:r>
                <a:rPr lang="en-US" sz="2800">
                  <a:latin typeface="Avenir Next LT Pro"/>
                  <a:hlinkClick r:id="rId4"/>
                </a:rPr>
                <a:t>Little Acorn by Melanie Joyce</a:t>
              </a:r>
              <a:r>
                <a:rPr lang="en-US" sz="2800">
                  <a:latin typeface="Avenir Next LT Pro"/>
                </a:rPr>
                <a:t> </a:t>
              </a:r>
              <a:r>
                <a:rPr lang="en-US" sz="1200" i="1">
                  <a:latin typeface="Avenir Next LT Pro"/>
                </a:rPr>
                <a:t>Available for free to classroom teachers on Epic! (</a:t>
              </a:r>
              <a:r>
                <a:rPr lang="en-US" sz="1200" i="1">
                  <a:latin typeface="Avenir Next LT Pro"/>
                  <a:hlinkClick r:id="rId5"/>
                </a:rPr>
                <a:t>login required</a:t>
              </a:r>
              <a:r>
                <a:rPr lang="en-US" sz="1200" i="1">
                  <a:latin typeface="Avenir Next LT Pro"/>
                </a:rPr>
                <a:t>)</a:t>
              </a:r>
              <a:endParaRPr lang="en-US" i="1"/>
            </a:p>
            <a:p>
              <a:pPr algn="ctr"/>
              <a:endParaRPr lang="en-US" sz="1200" i="1">
                <a:latin typeface="Avenir Next LT Pro"/>
              </a:endParaRPr>
            </a:p>
            <a:p>
              <a:pPr algn="ctr"/>
              <a:endParaRPr lang="en-US" sz="1200" i="1">
                <a:latin typeface="Avenir Next LT Pro"/>
              </a:endParaRPr>
            </a:p>
            <a:p>
              <a:r>
                <a:rPr lang="en-US" sz="2800">
                  <a:latin typeface="Avenir Next LT Pro"/>
                </a:rPr>
                <a:t>Link to Read-Aloud: </a:t>
              </a:r>
              <a:r>
                <a:rPr lang="en-US" sz="2800">
                  <a:latin typeface="Avenir Next LT Pro"/>
                  <a:hlinkClick r:id="rId6"/>
                </a:rPr>
                <a:t>https://youtu.be/K7n-nBtCm_g?si=zC9ksFYN5J377VL6 </a:t>
              </a:r>
              <a:endParaRPr lang="en-US">
                <a:latin typeface="Avenir Next LT Pro"/>
              </a:endParaRPr>
            </a:p>
          </p:txBody>
        </p:sp>
      </p:grpSp>
      <p:pic>
        <p:nvPicPr>
          <p:cNvPr id="1026" name="Picture 2" descr="Little Acorn by Melanie Joyce (Paperback) | Scholastic Book Clubs">
            <a:extLst>
              <a:ext uri="{FF2B5EF4-FFF2-40B4-BE49-F238E27FC236}">
                <a16:creationId xmlns:a16="http://schemas.microsoft.com/office/drawing/2014/main" id="{8858B26E-E099-EC4C-C7F0-6AB7CBCFCF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020" y="521110"/>
            <a:ext cx="5275007" cy="5275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941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CFF1E-63ED-5BF6-4959-4CB2AE969F6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D2CEF79-FB49-8075-C1F2-2719DE76AB1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DA2BB5D-9163-C474-C98B-B807DD4B499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32</a:t>
            </a:r>
          </a:p>
        </p:txBody>
      </p:sp>
      <p:sp>
        <p:nvSpPr>
          <p:cNvPr id="5" name="TextBox 4">
            <a:extLst>
              <a:ext uri="{FF2B5EF4-FFF2-40B4-BE49-F238E27FC236}">
                <a16:creationId xmlns:a16="http://schemas.microsoft.com/office/drawing/2014/main" id="{366E3F62-08A3-2D56-AC11-E4A78A64E2A8}"/>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Explain</a:t>
            </a:r>
          </a:p>
        </p:txBody>
      </p:sp>
      <p:pic>
        <p:nvPicPr>
          <p:cNvPr id="6" name="Picture 5">
            <a:extLst>
              <a:ext uri="{FF2B5EF4-FFF2-40B4-BE49-F238E27FC236}">
                <a16:creationId xmlns:a16="http://schemas.microsoft.com/office/drawing/2014/main" id="{676F5848-C5D4-C43C-8A3F-864B038F19E6}"/>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EDE1C928-C0BC-4DC3-6E33-767D88164E11}"/>
              </a:ext>
            </a:extLst>
          </p:cNvPr>
          <p:cNvSpPr txBox="1"/>
          <p:nvPr/>
        </p:nvSpPr>
        <p:spPr>
          <a:xfrm>
            <a:off x="563882" y="1968332"/>
            <a:ext cx="7017327" cy="2308324"/>
          </a:xfrm>
          <a:prstGeom prst="rect">
            <a:avLst/>
          </a:prstGeom>
          <a:noFill/>
        </p:spPr>
        <p:txBody>
          <a:bodyPr wrap="square">
            <a:spAutoFit/>
          </a:bodyPr>
          <a:lstStyle/>
          <a:p>
            <a:pPr algn="ctr"/>
            <a:r>
              <a:rPr lang="en-US" sz="4800">
                <a:latin typeface="Avenir Next LT Pro" panose="020B0504020202020204" pitchFamily="34" charset="0"/>
              </a:rPr>
              <a:t>In what ways did the trees grow and change in the story?</a:t>
            </a:r>
          </a:p>
        </p:txBody>
      </p:sp>
      <p:pic>
        <p:nvPicPr>
          <p:cNvPr id="16386" name="Picture 2" descr="Willow&amp;#32;oak&amp;#95;06">
            <a:extLst>
              <a:ext uri="{FF2B5EF4-FFF2-40B4-BE49-F238E27FC236}">
                <a16:creationId xmlns:a16="http://schemas.microsoft.com/office/drawing/2014/main" id="{1EC5A85E-CD8C-94FB-C4E1-C05B9AA15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9491" y="0"/>
            <a:ext cx="4142509" cy="624498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317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0D246-2713-4DCF-CCFF-2E6C7F71DC9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1632542-235D-1692-9F2F-24C89F1C022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82E9FFA-0B31-797A-E327-E035E610274A}"/>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33</a:t>
            </a:r>
          </a:p>
        </p:txBody>
      </p:sp>
      <p:sp>
        <p:nvSpPr>
          <p:cNvPr id="5" name="TextBox 4">
            <a:extLst>
              <a:ext uri="{FF2B5EF4-FFF2-40B4-BE49-F238E27FC236}">
                <a16:creationId xmlns:a16="http://schemas.microsoft.com/office/drawing/2014/main" id="{DBE2F4AF-B0F6-BDBF-4891-43F556085568}"/>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Elaborate</a:t>
            </a:r>
          </a:p>
        </p:txBody>
      </p:sp>
      <p:pic>
        <p:nvPicPr>
          <p:cNvPr id="6" name="Picture 5">
            <a:extLst>
              <a:ext uri="{FF2B5EF4-FFF2-40B4-BE49-F238E27FC236}">
                <a16:creationId xmlns:a16="http://schemas.microsoft.com/office/drawing/2014/main" id="{817F3806-C430-B6DF-1DF6-29E67DE05534}"/>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8" name="Picture 7" descr="A picture containing timeline&#10;&#10;AI-generated content may be incorrect.">
            <a:extLst>
              <a:ext uri="{FF2B5EF4-FFF2-40B4-BE49-F238E27FC236}">
                <a16:creationId xmlns:a16="http://schemas.microsoft.com/office/drawing/2014/main" id="{5679DA6C-9C7B-B958-3181-2B67C433F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82" y="131181"/>
            <a:ext cx="4610310" cy="5966283"/>
          </a:xfrm>
          <a:prstGeom prst="rect">
            <a:avLst/>
          </a:prstGeom>
          <a:ln>
            <a:solidFill>
              <a:schemeClr val="tx1"/>
            </a:solidFill>
          </a:ln>
        </p:spPr>
      </p:pic>
      <p:sp>
        <p:nvSpPr>
          <p:cNvPr id="10" name="TextBox 9">
            <a:extLst>
              <a:ext uri="{FF2B5EF4-FFF2-40B4-BE49-F238E27FC236}">
                <a16:creationId xmlns:a16="http://schemas.microsoft.com/office/drawing/2014/main" id="{57AE6B3A-95A4-1466-4125-213DEEFF2232}"/>
              </a:ext>
            </a:extLst>
          </p:cNvPr>
          <p:cNvSpPr txBox="1"/>
          <p:nvPr/>
        </p:nvSpPr>
        <p:spPr>
          <a:xfrm>
            <a:off x="5304351" y="2329492"/>
            <a:ext cx="6546272" cy="1569660"/>
          </a:xfrm>
          <a:prstGeom prst="rect">
            <a:avLst/>
          </a:prstGeom>
          <a:noFill/>
        </p:spPr>
        <p:txBody>
          <a:bodyPr wrap="square">
            <a:spAutoFit/>
          </a:bodyPr>
          <a:lstStyle/>
          <a:p>
            <a:pPr algn="ctr"/>
            <a:r>
              <a:rPr lang="en-US" sz="4800">
                <a:latin typeface="Avenir Next LT Pro" panose="020B0504020202020204" pitchFamily="34" charset="0"/>
              </a:rPr>
              <a:t>Look at the tree in the summer.</a:t>
            </a:r>
          </a:p>
        </p:txBody>
      </p:sp>
    </p:spTree>
    <p:extLst>
      <p:ext uri="{BB962C8B-B14F-4D97-AF65-F5344CB8AC3E}">
        <p14:creationId xmlns:p14="http://schemas.microsoft.com/office/powerpoint/2010/main" val="4086442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BDBCF-1B6B-667A-4824-EC6A3B04D4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C925D4A-9CE3-1BEC-B643-63BB8AF4DC4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0538883-6241-1B3D-1B9C-1AEEC7E11B99}"/>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34</a:t>
            </a:r>
          </a:p>
        </p:txBody>
      </p:sp>
      <p:sp>
        <p:nvSpPr>
          <p:cNvPr id="5" name="TextBox 4">
            <a:extLst>
              <a:ext uri="{FF2B5EF4-FFF2-40B4-BE49-F238E27FC236}">
                <a16:creationId xmlns:a16="http://schemas.microsoft.com/office/drawing/2014/main" id="{0CDB36AD-EA89-7DB6-D2CB-235EF4410553}"/>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Elaborate</a:t>
            </a:r>
          </a:p>
        </p:txBody>
      </p:sp>
      <p:pic>
        <p:nvPicPr>
          <p:cNvPr id="6" name="Picture 5">
            <a:extLst>
              <a:ext uri="{FF2B5EF4-FFF2-40B4-BE49-F238E27FC236}">
                <a16:creationId xmlns:a16="http://schemas.microsoft.com/office/drawing/2014/main" id="{6C6E2C49-9A8F-980D-91E6-C9D90EA6F973}"/>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9072ADC7-3539-E335-D62F-0AAE7BB2F21A}"/>
              </a:ext>
            </a:extLst>
          </p:cNvPr>
          <p:cNvSpPr txBox="1"/>
          <p:nvPr/>
        </p:nvSpPr>
        <p:spPr>
          <a:xfrm>
            <a:off x="343232" y="2331134"/>
            <a:ext cx="7525127" cy="1569660"/>
          </a:xfrm>
          <a:prstGeom prst="rect">
            <a:avLst/>
          </a:prstGeom>
          <a:noFill/>
        </p:spPr>
        <p:txBody>
          <a:bodyPr wrap="square">
            <a:spAutoFit/>
          </a:bodyPr>
          <a:lstStyle/>
          <a:p>
            <a:pPr algn="ctr"/>
            <a:r>
              <a:rPr lang="en-US" sz="4800">
                <a:latin typeface="Avenir Next LT Pro" panose="020B0504020202020204" pitchFamily="34" charset="0"/>
              </a:rPr>
              <a:t>What causes the tree to look that way?</a:t>
            </a:r>
          </a:p>
        </p:txBody>
      </p:sp>
      <p:pic>
        <p:nvPicPr>
          <p:cNvPr id="17410" name="Picture 2" descr="Sycamore&amp;#95;Tree&amp;#95;0019-byn082823.dng">
            <a:extLst>
              <a:ext uri="{FF2B5EF4-FFF2-40B4-BE49-F238E27FC236}">
                <a16:creationId xmlns:a16="http://schemas.microsoft.com/office/drawing/2014/main" id="{E65A65CF-BFAD-4CA4-E8AC-B12ADA8F04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266"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6" descr="A picture containing graphical user interface&#10;&#10;AI-generated content may be incorrect.">
            <a:extLst>
              <a:ext uri="{FF2B5EF4-FFF2-40B4-BE49-F238E27FC236}">
                <a16:creationId xmlns:a16="http://schemas.microsoft.com/office/drawing/2014/main" id="{6DD8CC3D-BB7B-F37F-5B48-FCF430FFBA04}"/>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122582" y="71403"/>
            <a:ext cx="4151086" cy="979766"/>
          </a:xfrm>
          <a:prstGeom prst="rect">
            <a:avLst/>
          </a:prstGeom>
        </p:spPr>
      </p:pic>
    </p:spTree>
    <p:extLst>
      <p:ext uri="{BB962C8B-B14F-4D97-AF65-F5344CB8AC3E}">
        <p14:creationId xmlns:p14="http://schemas.microsoft.com/office/powerpoint/2010/main" val="2252040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C2FD1-5615-312E-1D85-BC9F83F6CED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1866C45-0F10-C17C-FB35-E5625488D64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4E1956E-F802-A353-26E3-77AD28747884}"/>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35</a:t>
            </a:r>
          </a:p>
        </p:txBody>
      </p:sp>
      <p:sp>
        <p:nvSpPr>
          <p:cNvPr id="5" name="TextBox 4">
            <a:extLst>
              <a:ext uri="{FF2B5EF4-FFF2-40B4-BE49-F238E27FC236}">
                <a16:creationId xmlns:a16="http://schemas.microsoft.com/office/drawing/2014/main" id="{72D9B2E9-3CAB-BFA1-AB15-38F34D75FA29}"/>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Elaborate</a:t>
            </a:r>
          </a:p>
        </p:txBody>
      </p:sp>
      <p:pic>
        <p:nvPicPr>
          <p:cNvPr id="6" name="Picture 5">
            <a:extLst>
              <a:ext uri="{FF2B5EF4-FFF2-40B4-BE49-F238E27FC236}">
                <a16:creationId xmlns:a16="http://schemas.microsoft.com/office/drawing/2014/main" id="{74BF6DE8-8563-93FF-A421-9F566DA81129}"/>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D0B08928-E5ED-2A2D-112E-E18B20120FFD}"/>
              </a:ext>
            </a:extLst>
          </p:cNvPr>
          <p:cNvSpPr txBox="1"/>
          <p:nvPr/>
        </p:nvSpPr>
        <p:spPr>
          <a:xfrm>
            <a:off x="4686637" y="2590629"/>
            <a:ext cx="6546272" cy="830997"/>
          </a:xfrm>
          <a:prstGeom prst="rect">
            <a:avLst/>
          </a:prstGeom>
          <a:noFill/>
        </p:spPr>
        <p:txBody>
          <a:bodyPr wrap="square">
            <a:spAutoFit/>
          </a:bodyPr>
          <a:lstStyle/>
          <a:p>
            <a:pPr algn="ctr"/>
            <a:r>
              <a:rPr lang="en-US" sz="4800">
                <a:latin typeface="Avenir Next LT Pro" panose="020B0504020202020204" pitchFamily="34" charset="0"/>
              </a:rPr>
              <a:t>What about fall?</a:t>
            </a:r>
          </a:p>
        </p:txBody>
      </p:sp>
      <p:pic>
        <p:nvPicPr>
          <p:cNvPr id="18434" name="Picture 2" descr="102710&amp;#32;peck&amp;#32;ranch&amp;#32;elk&amp;#32;habitat-15">
            <a:extLst>
              <a:ext uri="{FF2B5EF4-FFF2-40B4-BE49-F238E27FC236}">
                <a16:creationId xmlns:a16="http://schemas.microsoft.com/office/drawing/2014/main" id="{D64F4DA1-2320-25B9-0158-BD62C6228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6858"/>
            <a:ext cx="4169626" cy="625878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702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23DAA-58BF-17D3-2D61-B14F01B213B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F3107F7-D745-C93A-4B02-BB0417B738F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BDFC6FD-F357-BE50-F8AD-F21897599BD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36</a:t>
            </a:r>
          </a:p>
        </p:txBody>
      </p:sp>
      <p:sp>
        <p:nvSpPr>
          <p:cNvPr id="5" name="TextBox 4">
            <a:extLst>
              <a:ext uri="{FF2B5EF4-FFF2-40B4-BE49-F238E27FC236}">
                <a16:creationId xmlns:a16="http://schemas.microsoft.com/office/drawing/2014/main" id="{35CC1361-FD1C-AC79-9C0B-2D41D88C0A7A}"/>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Elaborate</a:t>
            </a:r>
          </a:p>
        </p:txBody>
      </p:sp>
      <p:pic>
        <p:nvPicPr>
          <p:cNvPr id="6" name="Picture 5">
            <a:extLst>
              <a:ext uri="{FF2B5EF4-FFF2-40B4-BE49-F238E27FC236}">
                <a16:creationId xmlns:a16="http://schemas.microsoft.com/office/drawing/2014/main" id="{5EBA54E1-60BE-0503-5961-F284EEBEE453}"/>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97C6B947-BCD6-6B7C-10AA-252AB66CC65E}"/>
              </a:ext>
            </a:extLst>
          </p:cNvPr>
          <p:cNvSpPr txBox="1"/>
          <p:nvPr/>
        </p:nvSpPr>
        <p:spPr>
          <a:xfrm>
            <a:off x="343232" y="2608132"/>
            <a:ext cx="7701465" cy="830997"/>
          </a:xfrm>
          <a:prstGeom prst="rect">
            <a:avLst/>
          </a:prstGeom>
          <a:noFill/>
        </p:spPr>
        <p:txBody>
          <a:bodyPr wrap="square">
            <a:spAutoFit/>
          </a:bodyPr>
          <a:lstStyle/>
          <a:p>
            <a:pPr algn="ctr"/>
            <a:r>
              <a:rPr lang="en-US" sz="4800">
                <a:latin typeface="Avenir Next LT Pro" panose="020B0504020202020204" pitchFamily="34" charset="0"/>
              </a:rPr>
              <a:t>What about winter?</a:t>
            </a:r>
          </a:p>
        </p:txBody>
      </p:sp>
      <p:pic>
        <p:nvPicPr>
          <p:cNvPr id="19458" name="Picture 2" descr="Snow&amp;#32;scene&amp;#95;13">
            <a:extLst>
              <a:ext uri="{FF2B5EF4-FFF2-40B4-BE49-F238E27FC236}">
                <a16:creationId xmlns:a16="http://schemas.microsoft.com/office/drawing/2014/main" id="{4358F3BB-0727-0E73-262D-33AB61674F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995" y="0"/>
            <a:ext cx="4165005"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539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790F1-5C7A-FCF9-653E-FDA161200F8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836DD1B-BFBB-ACE1-580D-CC81EC7AAFA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76A2479-43DA-D8C8-0DA4-45740E4E4B52}"/>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37</a:t>
            </a:r>
          </a:p>
        </p:txBody>
      </p:sp>
      <p:sp>
        <p:nvSpPr>
          <p:cNvPr id="5" name="TextBox 4">
            <a:extLst>
              <a:ext uri="{FF2B5EF4-FFF2-40B4-BE49-F238E27FC236}">
                <a16:creationId xmlns:a16="http://schemas.microsoft.com/office/drawing/2014/main" id="{247093A9-74D6-2CA9-0A3F-A6A983DE1F70}"/>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Elaborate</a:t>
            </a:r>
          </a:p>
        </p:txBody>
      </p:sp>
      <p:pic>
        <p:nvPicPr>
          <p:cNvPr id="6" name="Picture 5">
            <a:extLst>
              <a:ext uri="{FF2B5EF4-FFF2-40B4-BE49-F238E27FC236}">
                <a16:creationId xmlns:a16="http://schemas.microsoft.com/office/drawing/2014/main" id="{16AFD7FE-BFFD-952E-11CC-30A029CC409F}"/>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1FB5DD96-6C63-5841-6532-494AA3B69EC6}"/>
              </a:ext>
            </a:extLst>
          </p:cNvPr>
          <p:cNvSpPr txBox="1"/>
          <p:nvPr/>
        </p:nvSpPr>
        <p:spPr>
          <a:xfrm>
            <a:off x="4393751" y="2274838"/>
            <a:ext cx="7293032" cy="2308324"/>
          </a:xfrm>
          <a:prstGeom prst="rect">
            <a:avLst/>
          </a:prstGeom>
          <a:noFill/>
        </p:spPr>
        <p:txBody>
          <a:bodyPr wrap="square">
            <a:spAutoFit/>
          </a:bodyPr>
          <a:lstStyle/>
          <a:p>
            <a:pPr algn="ctr"/>
            <a:r>
              <a:rPr lang="en-US" sz="4800">
                <a:latin typeface="Avenir Next LT Pro" panose="020B0504020202020204" pitchFamily="34" charset="0"/>
              </a:rPr>
              <a:t>Do we get more light in the fall and winter or less light?</a:t>
            </a:r>
          </a:p>
        </p:txBody>
      </p:sp>
      <p:pic>
        <p:nvPicPr>
          <p:cNvPr id="20482" name="Picture 2" descr="013009&amp;#32;blue&amp;#32;river&amp;#32;sunset-6">
            <a:extLst>
              <a:ext uri="{FF2B5EF4-FFF2-40B4-BE49-F238E27FC236}">
                <a16:creationId xmlns:a16="http://schemas.microsoft.com/office/drawing/2014/main" id="{EB1A9872-F345-4B9C-44F6-1980D60FB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6" descr="A picture containing graphical user interface&#10;&#10;AI-generated content may be incorrect.">
            <a:extLst>
              <a:ext uri="{FF2B5EF4-FFF2-40B4-BE49-F238E27FC236}">
                <a16:creationId xmlns:a16="http://schemas.microsoft.com/office/drawing/2014/main" id="{63319278-5253-EEB6-49F2-688C06075524}"/>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7837832" y="3367"/>
            <a:ext cx="4151086" cy="979766"/>
          </a:xfrm>
          <a:prstGeom prst="rect">
            <a:avLst/>
          </a:prstGeom>
        </p:spPr>
      </p:pic>
    </p:spTree>
    <p:extLst>
      <p:ext uri="{BB962C8B-B14F-4D97-AF65-F5344CB8AC3E}">
        <p14:creationId xmlns:p14="http://schemas.microsoft.com/office/powerpoint/2010/main" val="3411443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590E5-5E77-7067-0EB0-4E2710A33E7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0C4DBEC-5C1E-14B5-81C1-DE2EB3DEB13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F380E8B-B874-89A0-AACC-D48153FA346F}"/>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38</a:t>
            </a:r>
          </a:p>
        </p:txBody>
      </p:sp>
      <p:sp>
        <p:nvSpPr>
          <p:cNvPr id="5" name="TextBox 4">
            <a:extLst>
              <a:ext uri="{FF2B5EF4-FFF2-40B4-BE49-F238E27FC236}">
                <a16:creationId xmlns:a16="http://schemas.microsoft.com/office/drawing/2014/main" id="{DBDADAA0-A62E-9FC4-D433-21D36A3F7FE5}"/>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Elaborate</a:t>
            </a:r>
          </a:p>
        </p:txBody>
      </p:sp>
      <p:pic>
        <p:nvPicPr>
          <p:cNvPr id="6" name="Picture 5">
            <a:extLst>
              <a:ext uri="{FF2B5EF4-FFF2-40B4-BE49-F238E27FC236}">
                <a16:creationId xmlns:a16="http://schemas.microsoft.com/office/drawing/2014/main" id="{E12DE0BE-982F-6CA8-DBCB-57380ED33157}"/>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BA805A6C-FD27-C39C-CE0D-215007A8A2B3}"/>
              </a:ext>
            </a:extLst>
          </p:cNvPr>
          <p:cNvSpPr txBox="1"/>
          <p:nvPr/>
        </p:nvSpPr>
        <p:spPr>
          <a:xfrm>
            <a:off x="343232" y="1536174"/>
            <a:ext cx="7262913" cy="3785652"/>
          </a:xfrm>
          <a:prstGeom prst="rect">
            <a:avLst/>
          </a:prstGeom>
          <a:noFill/>
        </p:spPr>
        <p:txBody>
          <a:bodyPr wrap="square">
            <a:spAutoFit/>
          </a:bodyPr>
          <a:lstStyle/>
          <a:p>
            <a:pPr algn="ctr"/>
            <a:r>
              <a:rPr lang="en-US" sz="4800">
                <a:latin typeface="Avenir Next LT Pro" panose="020B0504020202020204" pitchFamily="34" charset="0"/>
              </a:rPr>
              <a:t>What do you think the effect of having longer or shorter amounts of daylight has on the oak tree?</a:t>
            </a:r>
          </a:p>
        </p:txBody>
      </p:sp>
      <p:pic>
        <p:nvPicPr>
          <p:cNvPr id="21506" name="Picture 2" descr="011316&amp;#32;Xplor&amp;#32;winter&amp;#32;trees-33">
            <a:extLst>
              <a:ext uri="{FF2B5EF4-FFF2-40B4-BE49-F238E27FC236}">
                <a16:creationId xmlns:a16="http://schemas.microsoft.com/office/drawing/2014/main" id="{8C88D9AC-687D-A9CA-9BBC-78D67FB4FE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266"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4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9D382-81D3-88C7-0D53-ECB702C15A3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367A4BD-6EBD-8319-7967-24BFE425904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A28F793-C384-8E41-F61E-24A6277F89DE}"/>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39</a:t>
            </a:r>
          </a:p>
        </p:txBody>
      </p:sp>
      <p:sp>
        <p:nvSpPr>
          <p:cNvPr id="5" name="TextBox 4">
            <a:extLst>
              <a:ext uri="{FF2B5EF4-FFF2-40B4-BE49-F238E27FC236}">
                <a16:creationId xmlns:a16="http://schemas.microsoft.com/office/drawing/2014/main" id="{983FED04-3D64-BF1D-E3C8-A905B994CFB4}"/>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Elaborate</a:t>
            </a:r>
          </a:p>
        </p:txBody>
      </p:sp>
      <p:pic>
        <p:nvPicPr>
          <p:cNvPr id="6" name="Picture 5">
            <a:extLst>
              <a:ext uri="{FF2B5EF4-FFF2-40B4-BE49-F238E27FC236}">
                <a16:creationId xmlns:a16="http://schemas.microsoft.com/office/drawing/2014/main" id="{B7F95848-6288-E9D0-A828-EBAAE56A3107}"/>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07267E18-4D13-FBFD-F62A-F56C4D5EEA54}"/>
              </a:ext>
            </a:extLst>
          </p:cNvPr>
          <p:cNvSpPr txBox="1"/>
          <p:nvPr/>
        </p:nvSpPr>
        <p:spPr>
          <a:xfrm>
            <a:off x="4898731" y="2252388"/>
            <a:ext cx="6546272" cy="2308324"/>
          </a:xfrm>
          <a:prstGeom prst="rect">
            <a:avLst/>
          </a:prstGeom>
          <a:noFill/>
        </p:spPr>
        <p:txBody>
          <a:bodyPr wrap="square" lIns="91440" tIns="45720" rIns="91440" bIns="45720" anchor="t">
            <a:spAutoFit/>
          </a:bodyPr>
          <a:lstStyle/>
          <a:p>
            <a:pPr algn="ctr"/>
            <a:r>
              <a:rPr lang="en-US" sz="4800">
                <a:latin typeface="Avenir Next LT Pro"/>
              </a:rPr>
              <a:t>Do we get more water or less water in summer? Fall?</a:t>
            </a:r>
          </a:p>
        </p:txBody>
      </p:sp>
      <p:pic>
        <p:nvPicPr>
          <p:cNvPr id="22530" name="Picture 2" descr="100809&amp;#32;kids&amp;#32;in&amp;#32;rain-1">
            <a:extLst>
              <a:ext uri="{FF2B5EF4-FFF2-40B4-BE49-F238E27FC236}">
                <a16:creationId xmlns:a16="http://schemas.microsoft.com/office/drawing/2014/main" id="{EE81DC1A-A516-BE2B-12DB-09DDFC96C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106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E66AC-FC5E-C0ED-EA5E-8B3C23DFDAC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1B90EF6-B54D-C2B7-8AD3-BC7E6EC7F87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102084A-10AE-4DEA-2504-5D1B1F452AE1}"/>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030D5423-07B6-5EB6-0D7C-8D81268B3DAC}"/>
              </a:ext>
            </a:extLst>
          </p:cNvPr>
          <p:cNvSpPr txBox="1"/>
          <p:nvPr/>
        </p:nvSpPr>
        <p:spPr>
          <a:xfrm>
            <a:off x="597409" y="6366393"/>
            <a:ext cx="643809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Engage</a:t>
            </a:r>
          </a:p>
        </p:txBody>
      </p:sp>
      <p:sp>
        <p:nvSpPr>
          <p:cNvPr id="12" name="TextBox 11">
            <a:extLst>
              <a:ext uri="{FF2B5EF4-FFF2-40B4-BE49-F238E27FC236}">
                <a16:creationId xmlns:a16="http://schemas.microsoft.com/office/drawing/2014/main" id="{1E07AF4C-4A99-8F20-B522-3878633AF934}"/>
              </a:ext>
            </a:extLst>
          </p:cNvPr>
          <p:cNvSpPr txBox="1"/>
          <p:nvPr/>
        </p:nvSpPr>
        <p:spPr>
          <a:xfrm>
            <a:off x="4352295" y="2331135"/>
            <a:ext cx="7251439" cy="1569660"/>
          </a:xfrm>
          <a:prstGeom prst="rect">
            <a:avLst/>
          </a:prstGeom>
          <a:noFill/>
        </p:spPr>
        <p:txBody>
          <a:bodyPr wrap="square">
            <a:spAutoFit/>
          </a:bodyPr>
          <a:lstStyle/>
          <a:p>
            <a:pPr algn="ctr"/>
            <a:r>
              <a:rPr lang="en-US" sz="4800">
                <a:latin typeface="Avenir Next LT Pro" panose="020B0504020202020204" pitchFamily="34" charset="0"/>
              </a:rPr>
              <a:t>What kinds of clothes are your friends wearing?</a:t>
            </a:r>
          </a:p>
        </p:txBody>
      </p:sp>
      <p:pic>
        <p:nvPicPr>
          <p:cNvPr id="6" name="Picture 5">
            <a:extLst>
              <a:ext uri="{FF2B5EF4-FFF2-40B4-BE49-F238E27FC236}">
                <a16:creationId xmlns:a16="http://schemas.microsoft.com/office/drawing/2014/main" id="{384C1674-8E56-320E-A89B-0CBCA7A79022}"/>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5122" name="Picture 2" descr="101916&amp;#32;burr&amp;#32;oak&amp;#32;family&amp;#32;hiking-46">
            <a:extLst>
              <a:ext uri="{FF2B5EF4-FFF2-40B4-BE49-F238E27FC236}">
                <a16:creationId xmlns:a16="http://schemas.microsoft.com/office/drawing/2014/main" id="{284BFF28-33D8-EC18-5B95-11568AD092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64" t="24757" r="46545"/>
          <a:stretch/>
        </p:blipFill>
        <p:spPr bwMode="auto">
          <a:xfrm>
            <a:off x="0" y="0"/>
            <a:ext cx="4114800" cy="62336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376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9F1A1-5B17-BE23-78A4-FCC1327A9D7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C9DBD33-7887-FE2B-4168-101965479E1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880FEB4-6C04-FD5E-9C0F-459A356EDD9D}"/>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40</a:t>
            </a:r>
          </a:p>
        </p:txBody>
      </p:sp>
      <p:sp>
        <p:nvSpPr>
          <p:cNvPr id="5" name="TextBox 4">
            <a:extLst>
              <a:ext uri="{FF2B5EF4-FFF2-40B4-BE49-F238E27FC236}">
                <a16:creationId xmlns:a16="http://schemas.microsoft.com/office/drawing/2014/main" id="{054296EB-033D-88BD-EA94-A2067A3DF122}"/>
              </a:ext>
            </a:extLst>
          </p:cNvPr>
          <p:cNvSpPr txBox="1"/>
          <p:nvPr/>
        </p:nvSpPr>
        <p:spPr>
          <a:xfrm>
            <a:off x="597409" y="6366393"/>
            <a:ext cx="643809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Engage</a:t>
            </a:r>
          </a:p>
        </p:txBody>
      </p:sp>
      <p:sp>
        <p:nvSpPr>
          <p:cNvPr id="12" name="TextBox 11">
            <a:extLst>
              <a:ext uri="{FF2B5EF4-FFF2-40B4-BE49-F238E27FC236}">
                <a16:creationId xmlns:a16="http://schemas.microsoft.com/office/drawing/2014/main" id="{3453B001-491B-15E2-3639-EAF51DCA8DB3}"/>
              </a:ext>
            </a:extLst>
          </p:cNvPr>
          <p:cNvSpPr txBox="1"/>
          <p:nvPr/>
        </p:nvSpPr>
        <p:spPr>
          <a:xfrm>
            <a:off x="344973" y="1590253"/>
            <a:ext cx="6658742" cy="3046988"/>
          </a:xfrm>
          <a:prstGeom prst="rect">
            <a:avLst/>
          </a:prstGeom>
          <a:noFill/>
        </p:spPr>
        <p:txBody>
          <a:bodyPr wrap="square" lIns="91440" tIns="45720" rIns="91440" bIns="45720" anchor="t">
            <a:spAutoFit/>
          </a:bodyPr>
          <a:lstStyle/>
          <a:p>
            <a:pPr algn="ctr"/>
            <a:r>
              <a:rPr lang="en-US" sz="4800">
                <a:latin typeface="Avenir Next LT Pro"/>
              </a:rPr>
              <a:t>Think back to how you sorted your cards earlier. How did you sort your cards?</a:t>
            </a:r>
          </a:p>
        </p:txBody>
      </p:sp>
      <p:pic>
        <p:nvPicPr>
          <p:cNvPr id="6" name="Picture 5">
            <a:extLst>
              <a:ext uri="{FF2B5EF4-FFF2-40B4-BE49-F238E27FC236}">
                <a16:creationId xmlns:a16="http://schemas.microsoft.com/office/drawing/2014/main" id="{95015E08-4781-C55F-791B-2DEA2F54FEC8}"/>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3" name="Picture 2" descr="A picture containing chart&#10;&#10;AI-generated content may be incorrect.">
            <a:extLst>
              <a:ext uri="{FF2B5EF4-FFF2-40B4-BE49-F238E27FC236}">
                <a16:creationId xmlns:a16="http://schemas.microsoft.com/office/drawing/2014/main" id="{BBB50910-6962-0508-AA6D-546B01063D7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956" t="3887" r="3482" b="1308"/>
          <a:stretch/>
        </p:blipFill>
        <p:spPr>
          <a:xfrm>
            <a:off x="7145826" y="122275"/>
            <a:ext cx="4769237" cy="5975189"/>
          </a:xfrm>
          <a:prstGeom prst="rect">
            <a:avLst/>
          </a:prstGeom>
        </p:spPr>
      </p:pic>
    </p:spTree>
    <p:extLst>
      <p:ext uri="{BB962C8B-B14F-4D97-AF65-F5344CB8AC3E}">
        <p14:creationId xmlns:p14="http://schemas.microsoft.com/office/powerpoint/2010/main" val="4198714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82E78-6824-0AB1-7611-F57C4708651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8B3F0D-D352-B675-F80C-53BF8A482C3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E5CBE08-79ED-0809-3650-5297A03C7F9D}"/>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41</a:t>
            </a:r>
          </a:p>
        </p:txBody>
      </p:sp>
      <p:sp>
        <p:nvSpPr>
          <p:cNvPr id="5" name="TextBox 4">
            <a:extLst>
              <a:ext uri="{FF2B5EF4-FFF2-40B4-BE49-F238E27FC236}">
                <a16:creationId xmlns:a16="http://schemas.microsoft.com/office/drawing/2014/main" id="{4B237BAD-CD50-BB7D-6B26-106CC20771B6}"/>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Elaborate</a:t>
            </a:r>
          </a:p>
        </p:txBody>
      </p:sp>
      <p:pic>
        <p:nvPicPr>
          <p:cNvPr id="6" name="Picture 5">
            <a:extLst>
              <a:ext uri="{FF2B5EF4-FFF2-40B4-BE49-F238E27FC236}">
                <a16:creationId xmlns:a16="http://schemas.microsoft.com/office/drawing/2014/main" id="{9F8CFFB6-71DD-7D75-C5A4-308D1FB08E34}"/>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C52E7EBB-D2EB-5444-D6C5-DA9D6FE55100}"/>
              </a:ext>
            </a:extLst>
          </p:cNvPr>
          <p:cNvSpPr txBox="1"/>
          <p:nvPr/>
        </p:nvSpPr>
        <p:spPr>
          <a:xfrm>
            <a:off x="343232" y="1536174"/>
            <a:ext cx="7629143" cy="3785652"/>
          </a:xfrm>
          <a:prstGeom prst="rect">
            <a:avLst/>
          </a:prstGeom>
          <a:noFill/>
        </p:spPr>
        <p:txBody>
          <a:bodyPr wrap="square">
            <a:spAutoFit/>
          </a:bodyPr>
          <a:lstStyle/>
          <a:p>
            <a:pPr algn="ctr"/>
            <a:r>
              <a:rPr lang="en-US" sz="4800">
                <a:latin typeface="Avenir Next LT Pro" panose="020B0504020202020204" pitchFamily="34" charset="0"/>
              </a:rPr>
              <a:t>What effect do longer or shorter amounts of daylight have on what kinds of clothing we wear throughout the year?</a:t>
            </a:r>
          </a:p>
        </p:txBody>
      </p:sp>
      <p:pic>
        <p:nvPicPr>
          <p:cNvPr id="23554" name="Picture 2" descr="020323&amp;#32;lamine&amp;#32;winter&amp;#32;exploring-26">
            <a:extLst>
              <a:ext uri="{FF2B5EF4-FFF2-40B4-BE49-F238E27FC236}">
                <a16:creationId xmlns:a16="http://schemas.microsoft.com/office/drawing/2014/main" id="{1F1ADAFC-35F2-3159-FA2E-8A782B3C8E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72" r="48182"/>
          <a:stretch/>
        </p:blipFill>
        <p:spPr bwMode="auto">
          <a:xfrm>
            <a:off x="8406587" y="0"/>
            <a:ext cx="3785413"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6" descr="A picture containing graphical user interface&#10;&#10;AI-generated content may be incorrect.">
            <a:extLst>
              <a:ext uri="{FF2B5EF4-FFF2-40B4-BE49-F238E27FC236}">
                <a16:creationId xmlns:a16="http://schemas.microsoft.com/office/drawing/2014/main" id="{4949AEA1-C541-0E69-D396-58E140F86DA8}"/>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122582" y="71403"/>
            <a:ext cx="4151086" cy="979766"/>
          </a:xfrm>
          <a:prstGeom prst="rect">
            <a:avLst/>
          </a:prstGeom>
        </p:spPr>
      </p:pic>
    </p:spTree>
    <p:extLst>
      <p:ext uri="{BB962C8B-B14F-4D97-AF65-F5344CB8AC3E}">
        <p14:creationId xmlns:p14="http://schemas.microsoft.com/office/powerpoint/2010/main" val="328480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9FF48-FF30-C912-F069-1DE913357C3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57680EB-4E11-4D75-6EBC-1D97F1205F6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FC117F9-F47C-85A5-95B8-6768476B736E}"/>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42</a:t>
            </a:r>
          </a:p>
        </p:txBody>
      </p:sp>
      <p:sp>
        <p:nvSpPr>
          <p:cNvPr id="5" name="TextBox 4">
            <a:extLst>
              <a:ext uri="{FF2B5EF4-FFF2-40B4-BE49-F238E27FC236}">
                <a16:creationId xmlns:a16="http://schemas.microsoft.com/office/drawing/2014/main" id="{A549180E-103F-3692-86C8-A6839A7ED37F}"/>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Elaborate</a:t>
            </a:r>
          </a:p>
        </p:txBody>
      </p:sp>
      <p:pic>
        <p:nvPicPr>
          <p:cNvPr id="6" name="Picture 5">
            <a:extLst>
              <a:ext uri="{FF2B5EF4-FFF2-40B4-BE49-F238E27FC236}">
                <a16:creationId xmlns:a16="http://schemas.microsoft.com/office/drawing/2014/main" id="{18E60E36-662B-DB1A-2A53-645332B3E545}"/>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6299D224-8AD7-553A-07F8-972525344830}"/>
              </a:ext>
            </a:extLst>
          </p:cNvPr>
          <p:cNvSpPr txBox="1"/>
          <p:nvPr/>
        </p:nvSpPr>
        <p:spPr>
          <a:xfrm>
            <a:off x="4205623" y="1905506"/>
            <a:ext cx="7742474" cy="3046988"/>
          </a:xfrm>
          <a:prstGeom prst="rect">
            <a:avLst/>
          </a:prstGeom>
          <a:noFill/>
        </p:spPr>
        <p:txBody>
          <a:bodyPr wrap="square">
            <a:spAutoFit/>
          </a:bodyPr>
          <a:lstStyle/>
          <a:p>
            <a:pPr algn="ctr"/>
            <a:r>
              <a:rPr lang="en-US" sz="4800">
                <a:latin typeface="Avenir Next LT Pro" panose="020B0504020202020204" pitchFamily="34" charset="0"/>
              </a:rPr>
              <a:t>What patterns do you notice about the amount of daylight from year to year?</a:t>
            </a:r>
          </a:p>
        </p:txBody>
      </p:sp>
      <p:pic>
        <p:nvPicPr>
          <p:cNvPr id="24578" name="Picture 2" descr="Skyline&amp;#32;Drive&amp;#95;3">
            <a:extLst>
              <a:ext uri="{FF2B5EF4-FFF2-40B4-BE49-F238E27FC236}">
                <a16:creationId xmlns:a16="http://schemas.microsoft.com/office/drawing/2014/main" id="{FBB42B40-AF9B-DD39-C064-0CC3BE72D2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75392"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6" descr="A picture containing graphical user interface&#10;&#10;AI-generated content may be incorrect.">
            <a:extLst>
              <a:ext uri="{FF2B5EF4-FFF2-40B4-BE49-F238E27FC236}">
                <a16:creationId xmlns:a16="http://schemas.microsoft.com/office/drawing/2014/main" id="{6E17C824-F245-090A-C1D5-546750D16120}"/>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7797011" y="139439"/>
            <a:ext cx="4151086" cy="979766"/>
          </a:xfrm>
          <a:prstGeom prst="rect">
            <a:avLst/>
          </a:prstGeom>
        </p:spPr>
      </p:pic>
    </p:spTree>
    <p:extLst>
      <p:ext uri="{BB962C8B-B14F-4D97-AF65-F5344CB8AC3E}">
        <p14:creationId xmlns:p14="http://schemas.microsoft.com/office/powerpoint/2010/main" val="2889038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8367C-29AC-C9BD-FD19-197DAC19762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7922851-F118-F072-48B0-5261349CCCD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0E10827-F3DC-062F-B990-3A0B4BF0DB5D}"/>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43</a:t>
            </a:r>
          </a:p>
        </p:txBody>
      </p:sp>
      <p:sp>
        <p:nvSpPr>
          <p:cNvPr id="5" name="TextBox 4">
            <a:extLst>
              <a:ext uri="{FF2B5EF4-FFF2-40B4-BE49-F238E27FC236}">
                <a16:creationId xmlns:a16="http://schemas.microsoft.com/office/drawing/2014/main" id="{B95BCCA9-FA90-1515-0F46-3300D4EBCCC4}"/>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Elaborate</a:t>
            </a:r>
          </a:p>
        </p:txBody>
      </p:sp>
      <p:pic>
        <p:nvPicPr>
          <p:cNvPr id="6" name="Picture 5">
            <a:extLst>
              <a:ext uri="{FF2B5EF4-FFF2-40B4-BE49-F238E27FC236}">
                <a16:creationId xmlns:a16="http://schemas.microsoft.com/office/drawing/2014/main" id="{C48D9B86-A70A-4A42-4235-29A277F71B1C}"/>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49ED39A3-B7FA-E701-C360-13718D4AB5C2}"/>
              </a:ext>
            </a:extLst>
          </p:cNvPr>
          <p:cNvSpPr txBox="1"/>
          <p:nvPr/>
        </p:nvSpPr>
        <p:spPr>
          <a:xfrm>
            <a:off x="207708" y="1536174"/>
            <a:ext cx="6369659" cy="3785652"/>
          </a:xfrm>
          <a:prstGeom prst="rect">
            <a:avLst/>
          </a:prstGeom>
          <a:noFill/>
        </p:spPr>
        <p:txBody>
          <a:bodyPr wrap="square">
            <a:spAutoFit/>
          </a:bodyPr>
          <a:lstStyle/>
          <a:p>
            <a:pPr algn="ctr"/>
            <a:r>
              <a:rPr lang="en-US" sz="4800">
                <a:latin typeface="Avenir Next LT Pro" panose="020B0504020202020204" pitchFamily="34" charset="0"/>
              </a:rPr>
              <a:t>What effect does the amount of sunlight during each season have people? Trees? Bears?</a:t>
            </a:r>
          </a:p>
        </p:txBody>
      </p:sp>
      <p:pic>
        <p:nvPicPr>
          <p:cNvPr id="25602" name="Picture 2" descr="062713&amp;#32;meramec&amp;#32;canoe-59">
            <a:extLst>
              <a:ext uri="{FF2B5EF4-FFF2-40B4-BE49-F238E27FC236}">
                <a16:creationId xmlns:a16="http://schemas.microsoft.com/office/drawing/2014/main" id="{E2463CBE-008C-CFE4-FA82-6D68060608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18" r="25636"/>
          <a:stretch/>
        </p:blipFill>
        <p:spPr bwMode="auto">
          <a:xfrm>
            <a:off x="6715811" y="0"/>
            <a:ext cx="5476190"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6" descr="A picture containing graphical user interface&#10;&#10;AI-generated content may be incorrect.">
            <a:extLst>
              <a:ext uri="{FF2B5EF4-FFF2-40B4-BE49-F238E27FC236}">
                <a16:creationId xmlns:a16="http://schemas.microsoft.com/office/drawing/2014/main" id="{13988C17-167E-B06A-26C5-7D8A067C3261}"/>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122582" y="71403"/>
            <a:ext cx="4151086" cy="979766"/>
          </a:xfrm>
          <a:prstGeom prst="rect">
            <a:avLst/>
          </a:prstGeom>
        </p:spPr>
      </p:pic>
    </p:spTree>
    <p:extLst>
      <p:ext uri="{BB962C8B-B14F-4D97-AF65-F5344CB8AC3E}">
        <p14:creationId xmlns:p14="http://schemas.microsoft.com/office/powerpoint/2010/main" val="1627444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288B5-7873-FF3E-24EE-2DE0EC8B3E9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02C7360-09E1-9F09-E49B-10D1595FE53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8D0A78C-5EE6-DE37-3241-A26DB0B5759E}"/>
              </a:ext>
            </a:extLst>
          </p:cNvPr>
          <p:cNvSpPr txBox="1"/>
          <p:nvPr/>
        </p:nvSpPr>
        <p:spPr>
          <a:xfrm>
            <a:off x="11620317" y="6366393"/>
            <a:ext cx="486340"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44</a:t>
            </a:r>
          </a:p>
        </p:txBody>
      </p:sp>
      <p:sp>
        <p:nvSpPr>
          <p:cNvPr id="5" name="TextBox 4">
            <a:extLst>
              <a:ext uri="{FF2B5EF4-FFF2-40B4-BE49-F238E27FC236}">
                <a16:creationId xmlns:a16="http://schemas.microsoft.com/office/drawing/2014/main" id="{29B125E5-14DD-93EF-4404-A7A883A58DA3}"/>
              </a:ext>
            </a:extLst>
          </p:cNvPr>
          <p:cNvSpPr txBox="1"/>
          <p:nvPr/>
        </p:nvSpPr>
        <p:spPr>
          <a:xfrm>
            <a:off x="597409" y="6366393"/>
            <a:ext cx="817845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Elaborate</a:t>
            </a:r>
          </a:p>
        </p:txBody>
      </p:sp>
      <p:pic>
        <p:nvPicPr>
          <p:cNvPr id="6" name="Picture 5">
            <a:extLst>
              <a:ext uri="{FF2B5EF4-FFF2-40B4-BE49-F238E27FC236}">
                <a16:creationId xmlns:a16="http://schemas.microsoft.com/office/drawing/2014/main" id="{4183F0F1-F9C2-D6A1-6D4A-A9C34D42E742}"/>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6A04A1EE-4890-C0D2-84EF-F1F377D7D87E}"/>
              </a:ext>
            </a:extLst>
          </p:cNvPr>
          <p:cNvSpPr txBox="1"/>
          <p:nvPr/>
        </p:nvSpPr>
        <p:spPr>
          <a:xfrm>
            <a:off x="4459733" y="2274838"/>
            <a:ext cx="7160583" cy="2308324"/>
          </a:xfrm>
          <a:prstGeom prst="rect">
            <a:avLst/>
          </a:prstGeom>
          <a:noFill/>
        </p:spPr>
        <p:txBody>
          <a:bodyPr wrap="square">
            <a:spAutoFit/>
          </a:bodyPr>
          <a:lstStyle/>
          <a:p>
            <a:pPr algn="ctr"/>
            <a:r>
              <a:rPr lang="en-US" sz="4800">
                <a:latin typeface="Avenir Next LT Pro" panose="020B0504020202020204" pitchFamily="34" charset="0"/>
              </a:rPr>
              <a:t>Why do bears eat so many acorns and other plants before the winter?</a:t>
            </a:r>
          </a:p>
        </p:txBody>
      </p:sp>
      <p:pic>
        <p:nvPicPr>
          <p:cNvPr id="26626" name="Picture 2" descr="Black&amp;#95;Bear&amp;#95;0402-byn082323.dng">
            <a:extLst>
              <a:ext uri="{FF2B5EF4-FFF2-40B4-BE49-F238E27FC236}">
                <a16:creationId xmlns:a16="http://schemas.microsoft.com/office/drawing/2014/main" id="{1E605853-9EEC-60DD-CBA0-22CFEC94E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4"/>
            <a:ext cx="4151976" cy="623229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6" descr="A picture containing graphical user interface&#10;&#10;AI-generated content may be incorrect.">
            <a:extLst>
              <a:ext uri="{FF2B5EF4-FFF2-40B4-BE49-F238E27FC236}">
                <a16:creationId xmlns:a16="http://schemas.microsoft.com/office/drawing/2014/main" id="{599CC20C-3842-133B-64B2-26ABC3439ACC}"/>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7960296" y="125832"/>
            <a:ext cx="4151086" cy="979766"/>
          </a:xfrm>
          <a:prstGeom prst="rect">
            <a:avLst/>
          </a:prstGeom>
        </p:spPr>
      </p:pic>
    </p:spTree>
    <p:extLst>
      <p:ext uri="{BB962C8B-B14F-4D97-AF65-F5344CB8AC3E}">
        <p14:creationId xmlns:p14="http://schemas.microsoft.com/office/powerpoint/2010/main" val="123631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DBEFE-384F-49FC-58AB-4674FDA3E5B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EE0FD9B-FCA7-F235-E1D9-35427F2AE0B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2529B22-1F64-F3CB-FFAF-14AB9DEB842F}"/>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45</a:t>
            </a:r>
          </a:p>
        </p:txBody>
      </p:sp>
      <p:sp>
        <p:nvSpPr>
          <p:cNvPr id="5" name="TextBox 4">
            <a:extLst>
              <a:ext uri="{FF2B5EF4-FFF2-40B4-BE49-F238E27FC236}">
                <a16:creationId xmlns:a16="http://schemas.microsoft.com/office/drawing/2014/main" id="{6F91A5A5-08A0-B64C-C2B8-C8538D42E7C1}"/>
              </a:ext>
            </a:extLst>
          </p:cNvPr>
          <p:cNvSpPr txBox="1"/>
          <p:nvPr/>
        </p:nvSpPr>
        <p:spPr>
          <a:xfrm>
            <a:off x="597409" y="6366393"/>
            <a:ext cx="643809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Elaborate</a:t>
            </a:r>
          </a:p>
        </p:txBody>
      </p:sp>
      <p:pic>
        <p:nvPicPr>
          <p:cNvPr id="3" name="Picture 2">
            <a:extLst>
              <a:ext uri="{FF2B5EF4-FFF2-40B4-BE49-F238E27FC236}">
                <a16:creationId xmlns:a16="http://schemas.microsoft.com/office/drawing/2014/main" id="{AC35F97A-177C-4B36-480D-82D8B263468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6" name="Picture 5">
            <a:extLst>
              <a:ext uri="{FF2B5EF4-FFF2-40B4-BE49-F238E27FC236}">
                <a16:creationId xmlns:a16="http://schemas.microsoft.com/office/drawing/2014/main" id="{6BFADF9C-3CBB-F84E-4531-F8F28F8A3DD6}"/>
              </a:ext>
            </a:extLst>
          </p:cNvPr>
          <p:cNvPicPr>
            <a:picLocks noChangeAspect="1"/>
          </p:cNvPicPr>
          <p:nvPr/>
        </p:nvPicPr>
        <p:blipFill>
          <a:blip r:embed="rId5">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Tree>
    <p:extLst>
      <p:ext uri="{BB962C8B-B14F-4D97-AF65-F5344CB8AC3E}">
        <p14:creationId xmlns:p14="http://schemas.microsoft.com/office/powerpoint/2010/main" val="458299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F2BC0-F64D-1BFB-EB63-BBE61A4B9E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A11D549-1FFE-5512-1788-9C50AD8244D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308435C-4208-3525-5E2A-FB055CA1A7AA}"/>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46</a:t>
            </a:r>
          </a:p>
        </p:txBody>
      </p:sp>
      <p:sp>
        <p:nvSpPr>
          <p:cNvPr id="5" name="TextBox 4">
            <a:extLst>
              <a:ext uri="{FF2B5EF4-FFF2-40B4-BE49-F238E27FC236}">
                <a16:creationId xmlns:a16="http://schemas.microsoft.com/office/drawing/2014/main" id="{D8AE6FE9-9477-A963-1A50-B93C707E961F}"/>
              </a:ext>
            </a:extLst>
          </p:cNvPr>
          <p:cNvSpPr txBox="1"/>
          <p:nvPr/>
        </p:nvSpPr>
        <p:spPr>
          <a:xfrm>
            <a:off x="597408" y="6366393"/>
            <a:ext cx="865742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Evaluate</a:t>
            </a:r>
          </a:p>
        </p:txBody>
      </p:sp>
      <p:pic>
        <p:nvPicPr>
          <p:cNvPr id="6" name="Picture 5">
            <a:extLst>
              <a:ext uri="{FF2B5EF4-FFF2-40B4-BE49-F238E27FC236}">
                <a16:creationId xmlns:a16="http://schemas.microsoft.com/office/drawing/2014/main" id="{AC383E23-B4E7-6B76-4839-0985E2C79E35}"/>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8" name="Picture 7" descr="A picture containing table&#10;&#10;AI-generated content may be incorrect.">
            <a:extLst>
              <a:ext uri="{FF2B5EF4-FFF2-40B4-BE49-F238E27FC236}">
                <a16:creationId xmlns:a16="http://schemas.microsoft.com/office/drawing/2014/main" id="{FB54A254-3A54-8081-8484-B541CDC3C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4" y="0"/>
            <a:ext cx="4846874" cy="6217153"/>
          </a:xfrm>
          <a:prstGeom prst="rect">
            <a:avLst/>
          </a:prstGeom>
        </p:spPr>
      </p:pic>
      <p:sp>
        <p:nvSpPr>
          <p:cNvPr id="10" name="TextBox 9">
            <a:extLst>
              <a:ext uri="{FF2B5EF4-FFF2-40B4-BE49-F238E27FC236}">
                <a16:creationId xmlns:a16="http://schemas.microsoft.com/office/drawing/2014/main" id="{5E7B15B1-4544-45A4-D49F-CFBA73CC1D3E}"/>
              </a:ext>
            </a:extLst>
          </p:cNvPr>
          <p:cNvSpPr txBox="1"/>
          <p:nvPr/>
        </p:nvSpPr>
        <p:spPr>
          <a:xfrm>
            <a:off x="5430982" y="1397628"/>
            <a:ext cx="6096000" cy="3785652"/>
          </a:xfrm>
          <a:prstGeom prst="rect">
            <a:avLst/>
          </a:prstGeom>
          <a:noFill/>
        </p:spPr>
        <p:txBody>
          <a:bodyPr wrap="square">
            <a:spAutoFit/>
          </a:bodyPr>
          <a:lstStyle/>
          <a:p>
            <a:pPr algn="ctr"/>
            <a:r>
              <a:rPr lang="en-US" sz="4800" b="1">
                <a:latin typeface="Avenir Next LT Pro" panose="020B0504020202020204" pitchFamily="34" charset="0"/>
              </a:rPr>
              <a:t>Draw</a:t>
            </a:r>
            <a:r>
              <a:rPr lang="en-US" sz="4800">
                <a:latin typeface="Avenir Next LT Pro" panose="020B0504020202020204" pitchFamily="34" charset="0"/>
              </a:rPr>
              <a:t> yourself in each season by an oak tree and what the weather will look like.</a:t>
            </a:r>
          </a:p>
        </p:txBody>
      </p:sp>
    </p:spTree>
    <p:extLst>
      <p:ext uri="{BB962C8B-B14F-4D97-AF65-F5344CB8AC3E}">
        <p14:creationId xmlns:p14="http://schemas.microsoft.com/office/powerpoint/2010/main" val="738885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EF672-F873-C452-CEC0-5942D890BAD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26809DC-86A7-55CA-F7DF-4502838ED36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0EE6B15-49C2-35D6-D882-F27D0638A031}"/>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47</a:t>
            </a:r>
          </a:p>
        </p:txBody>
      </p:sp>
      <p:sp>
        <p:nvSpPr>
          <p:cNvPr id="5" name="TextBox 4">
            <a:extLst>
              <a:ext uri="{FF2B5EF4-FFF2-40B4-BE49-F238E27FC236}">
                <a16:creationId xmlns:a16="http://schemas.microsoft.com/office/drawing/2014/main" id="{02D79969-A4EB-0F71-873E-07154B2527E1}"/>
              </a:ext>
            </a:extLst>
          </p:cNvPr>
          <p:cNvSpPr txBox="1"/>
          <p:nvPr/>
        </p:nvSpPr>
        <p:spPr>
          <a:xfrm>
            <a:off x="597408" y="6366393"/>
            <a:ext cx="865742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Extend</a:t>
            </a:r>
          </a:p>
        </p:txBody>
      </p:sp>
      <p:pic>
        <p:nvPicPr>
          <p:cNvPr id="6" name="Picture 5">
            <a:extLst>
              <a:ext uri="{FF2B5EF4-FFF2-40B4-BE49-F238E27FC236}">
                <a16:creationId xmlns:a16="http://schemas.microsoft.com/office/drawing/2014/main" id="{A4F2B010-83F8-2CD8-194E-D452C2768646}"/>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2052" name="Picture 4" descr="Sunshine Makes the Seasons (Turtleback School &amp; Library Binding Edition ...">
            <a:extLst>
              <a:ext uri="{FF2B5EF4-FFF2-40B4-BE49-F238E27FC236}">
                <a16:creationId xmlns:a16="http://schemas.microsoft.com/office/drawing/2014/main" id="{6D1148A9-4435-864A-F723-82FE476AD3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582" y="940427"/>
            <a:ext cx="5509284" cy="440742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A03B24B-F7A8-68DD-978A-59BABEA32CF0}"/>
              </a:ext>
            </a:extLst>
          </p:cNvPr>
          <p:cNvGrpSpPr/>
          <p:nvPr/>
        </p:nvGrpSpPr>
        <p:grpSpPr>
          <a:xfrm>
            <a:off x="6096000" y="181696"/>
            <a:ext cx="5275006" cy="5844248"/>
            <a:chOff x="6100916" y="-652381"/>
            <a:chExt cx="5275006" cy="5492362"/>
          </a:xfrm>
        </p:grpSpPr>
        <p:sp>
          <p:nvSpPr>
            <p:cNvPr id="7" name="TextBox 6">
              <a:extLst>
                <a:ext uri="{FF2B5EF4-FFF2-40B4-BE49-F238E27FC236}">
                  <a16:creationId xmlns:a16="http://schemas.microsoft.com/office/drawing/2014/main" id="{21E01111-17F9-0150-4D53-2A6A806F2882}"/>
                </a:ext>
              </a:extLst>
            </p:cNvPr>
            <p:cNvSpPr txBox="1"/>
            <p:nvPr/>
          </p:nvSpPr>
          <p:spPr>
            <a:xfrm>
              <a:off x="6100916" y="-652381"/>
              <a:ext cx="5275006" cy="37891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Avenir Next LT Pro"/>
                </a:rPr>
                <a:t>How are other animals in Missouri affected by the amount of daylight? </a:t>
              </a:r>
            </a:p>
            <a:p>
              <a:pPr algn="ctr"/>
              <a:endParaRPr lang="en-US" sz="3200">
                <a:latin typeface="Avenir Next LT Pro"/>
              </a:endParaRPr>
            </a:p>
            <a:p>
              <a:pPr algn="ctr"/>
              <a:r>
                <a:rPr lang="en-US" sz="3200">
                  <a:latin typeface="Avenir Next LT Pro"/>
                </a:rPr>
                <a:t>Listen to the book </a:t>
              </a:r>
              <a:r>
                <a:rPr lang="en-US" sz="3200" b="1">
                  <a:latin typeface="Avenir Next LT Pro"/>
                </a:rPr>
                <a:t>Sunshine Makes the Seasons </a:t>
              </a:r>
              <a:r>
                <a:rPr lang="en-US" sz="3200">
                  <a:latin typeface="Avenir Next LT Pro"/>
                </a:rPr>
                <a:t>by Franklyn Brawley</a:t>
              </a:r>
              <a:endParaRPr lang="en-US" sz="2400"/>
            </a:p>
          </p:txBody>
        </p:sp>
        <p:sp>
          <p:nvSpPr>
            <p:cNvPr id="9" name="TextBox 8">
              <a:extLst>
                <a:ext uri="{FF2B5EF4-FFF2-40B4-BE49-F238E27FC236}">
                  <a16:creationId xmlns:a16="http://schemas.microsoft.com/office/drawing/2014/main" id="{C849C436-4670-F98E-D93A-5A57384522D2}"/>
                </a:ext>
              </a:extLst>
            </p:cNvPr>
            <p:cNvSpPr txBox="1"/>
            <p:nvPr/>
          </p:nvSpPr>
          <p:spPr>
            <a:xfrm>
              <a:off x="6100916" y="1860756"/>
              <a:ext cx="5152103" cy="29792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Avenir Next LT Pro"/>
              </a:endParaRPr>
            </a:p>
            <a:p>
              <a:pPr algn="ctr"/>
              <a:endParaRPr lang="en-US" sz="1200" i="1">
                <a:latin typeface="Avenir Next LT Pro"/>
              </a:endParaRPr>
            </a:p>
            <a:p>
              <a:pPr algn="ctr"/>
              <a:endParaRPr lang="en-US" sz="1200" i="1">
                <a:latin typeface="Avenir Next LT Pro"/>
              </a:endParaRPr>
            </a:p>
            <a:p>
              <a:pPr algn="ctr"/>
              <a:endParaRPr lang="en-US" sz="1200" i="1">
                <a:latin typeface="Avenir Next LT Pro"/>
              </a:endParaRPr>
            </a:p>
            <a:p>
              <a:endParaRPr lang="en-US" sz="2800">
                <a:latin typeface="Avenir Next LT Pro"/>
              </a:endParaRPr>
            </a:p>
            <a:p>
              <a:r>
                <a:rPr lang="en-US" sz="2800">
                  <a:latin typeface="Avenir Next LT Pro"/>
                </a:rPr>
                <a:t>Link to Read-Aloud: </a:t>
              </a:r>
              <a:r>
                <a:rPr lang="en-US" sz="2800">
                  <a:latin typeface="Avenir Next LT Pro"/>
                  <a:hlinkClick r:id="rId5"/>
                </a:rPr>
                <a:t>https://youtu.be/5q8XQP0y78Y?si=OY6cE25m8D0gsHLh</a:t>
              </a:r>
              <a:endParaRPr lang="en-US">
                <a:latin typeface="Avenir Next LT Pro"/>
              </a:endParaRPr>
            </a:p>
          </p:txBody>
        </p:sp>
      </p:grpSp>
    </p:spTree>
    <p:extLst>
      <p:ext uri="{BB962C8B-B14F-4D97-AF65-F5344CB8AC3E}">
        <p14:creationId xmlns:p14="http://schemas.microsoft.com/office/powerpoint/2010/main" val="17093036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819B5-2A52-7570-6D69-0F0CEB30093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154909F-F890-CF41-752E-5116BA797D4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5B292DA-88E4-EC78-B552-9E11322C77A4}"/>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48</a:t>
            </a:r>
          </a:p>
        </p:txBody>
      </p:sp>
      <p:sp>
        <p:nvSpPr>
          <p:cNvPr id="5" name="TextBox 4">
            <a:extLst>
              <a:ext uri="{FF2B5EF4-FFF2-40B4-BE49-F238E27FC236}">
                <a16:creationId xmlns:a16="http://schemas.microsoft.com/office/drawing/2014/main" id="{547DBFC2-6D3A-ADCA-B128-BED7B371DAA5}"/>
              </a:ext>
            </a:extLst>
          </p:cNvPr>
          <p:cNvSpPr txBox="1"/>
          <p:nvPr/>
        </p:nvSpPr>
        <p:spPr>
          <a:xfrm>
            <a:off x="597408" y="6366393"/>
            <a:ext cx="865742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Extend</a:t>
            </a:r>
          </a:p>
        </p:txBody>
      </p:sp>
      <p:pic>
        <p:nvPicPr>
          <p:cNvPr id="6" name="Picture 5">
            <a:extLst>
              <a:ext uri="{FF2B5EF4-FFF2-40B4-BE49-F238E27FC236}">
                <a16:creationId xmlns:a16="http://schemas.microsoft.com/office/drawing/2014/main" id="{82111910-2F9E-DFDB-B678-9FF7CD0DCCE9}"/>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3074" name="Picture 2" descr="Animal Seasons: Wildsmith, Brian: 9780192721754: Amazon.com: Books">
            <a:extLst>
              <a:ext uri="{FF2B5EF4-FFF2-40B4-BE49-F238E27FC236}">
                <a16:creationId xmlns:a16="http://schemas.microsoft.com/office/drawing/2014/main" id="{124E671A-FBFF-4CD2-04C1-4649C44CDD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582" y="304799"/>
            <a:ext cx="6481040" cy="56733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3925831-CA84-A625-6C9F-D0D78EA0C2FE}"/>
              </a:ext>
            </a:extLst>
          </p:cNvPr>
          <p:cNvGrpSpPr/>
          <p:nvPr/>
        </p:nvGrpSpPr>
        <p:grpSpPr>
          <a:xfrm>
            <a:off x="6831650" y="886612"/>
            <a:ext cx="5275006" cy="4340467"/>
            <a:chOff x="6100916" y="521110"/>
            <a:chExt cx="5275006" cy="4340467"/>
          </a:xfrm>
        </p:grpSpPr>
        <p:sp>
          <p:nvSpPr>
            <p:cNvPr id="7" name="TextBox 6">
              <a:extLst>
                <a:ext uri="{FF2B5EF4-FFF2-40B4-BE49-F238E27FC236}">
                  <a16:creationId xmlns:a16="http://schemas.microsoft.com/office/drawing/2014/main" id="{5C62543D-1EC4-4376-C3A2-FB49D50CCFCC}"/>
                </a:ext>
              </a:extLst>
            </p:cNvPr>
            <p:cNvSpPr txBox="1"/>
            <p:nvPr/>
          </p:nvSpPr>
          <p:spPr>
            <a:xfrm>
              <a:off x="6100916" y="521110"/>
              <a:ext cx="527500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Avenir Next LT Pro"/>
                </a:rPr>
                <a:t>Listen to the book </a:t>
              </a:r>
              <a:r>
                <a:rPr lang="en-US" sz="3200" b="1">
                  <a:latin typeface="Avenir Next LT Pro"/>
                </a:rPr>
                <a:t>Animal Seasons </a:t>
              </a:r>
              <a:r>
                <a:rPr lang="en-US" sz="3200">
                  <a:latin typeface="Avenir Next LT Pro"/>
                </a:rPr>
                <a:t>by Brian Wildsmith</a:t>
              </a:r>
              <a:endParaRPr lang="en-US" sz="2400"/>
            </a:p>
          </p:txBody>
        </p:sp>
        <p:sp>
          <p:nvSpPr>
            <p:cNvPr id="8" name="TextBox 7">
              <a:extLst>
                <a:ext uri="{FF2B5EF4-FFF2-40B4-BE49-F238E27FC236}">
                  <a16:creationId xmlns:a16="http://schemas.microsoft.com/office/drawing/2014/main" id="{39633C56-E146-DCCE-130E-3FC4BD6ABA6E}"/>
                </a:ext>
              </a:extLst>
            </p:cNvPr>
            <p:cNvSpPr txBox="1"/>
            <p:nvPr/>
          </p:nvSpPr>
          <p:spPr>
            <a:xfrm>
              <a:off x="6100916" y="1860756"/>
              <a:ext cx="5152103"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Avenir Next LT Pro"/>
              </a:endParaRPr>
            </a:p>
            <a:p>
              <a:pPr algn="ctr"/>
              <a:endParaRPr lang="en-US" sz="2900" b="1">
                <a:latin typeface="Avenir Next LT Pro"/>
              </a:endParaRPr>
            </a:p>
            <a:p>
              <a:pPr algn="ctr"/>
              <a:endParaRPr lang="en-US" sz="1200" i="1">
                <a:latin typeface="Avenir Next LT Pro"/>
              </a:endParaRPr>
            </a:p>
            <a:p>
              <a:pPr algn="ctr"/>
              <a:endParaRPr lang="en-US" sz="1200" i="1">
                <a:latin typeface="Avenir Next LT Pro"/>
              </a:endParaRPr>
            </a:p>
            <a:p>
              <a:r>
                <a:rPr lang="en-US" sz="2800">
                  <a:latin typeface="Avenir Next LT Pro"/>
                </a:rPr>
                <a:t>Link to Read-Aloud: </a:t>
              </a:r>
              <a:r>
                <a:rPr lang="en-US" sz="2800">
                  <a:latin typeface="Avenir Next LT Pro"/>
                  <a:hlinkClick r:id="rId5"/>
                </a:rPr>
                <a:t>https://youtu.be/HawqwDaWW8A?si=0sPwY7futtHBOIQ1</a:t>
              </a:r>
              <a:endParaRPr lang="en-US">
                <a:latin typeface="Avenir Next LT Pro"/>
              </a:endParaRPr>
            </a:p>
          </p:txBody>
        </p:sp>
      </p:grpSp>
    </p:spTree>
    <p:extLst>
      <p:ext uri="{BB962C8B-B14F-4D97-AF65-F5344CB8AC3E}">
        <p14:creationId xmlns:p14="http://schemas.microsoft.com/office/powerpoint/2010/main" val="1755462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631F0-1943-8DE9-72CE-43F7C3FE5BB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8D64581-9986-5803-9BB0-5A85F827D6C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098CD82-ED71-264D-BCA1-E36977BE4748}"/>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49</a:t>
            </a:r>
          </a:p>
        </p:txBody>
      </p:sp>
      <p:sp>
        <p:nvSpPr>
          <p:cNvPr id="5" name="TextBox 4">
            <a:extLst>
              <a:ext uri="{FF2B5EF4-FFF2-40B4-BE49-F238E27FC236}">
                <a16:creationId xmlns:a16="http://schemas.microsoft.com/office/drawing/2014/main" id="{B7084626-E785-E5EE-2F98-A4B841927CED}"/>
              </a:ext>
            </a:extLst>
          </p:cNvPr>
          <p:cNvSpPr txBox="1"/>
          <p:nvPr/>
        </p:nvSpPr>
        <p:spPr>
          <a:xfrm>
            <a:off x="597408" y="6366393"/>
            <a:ext cx="865742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Extend</a:t>
            </a:r>
          </a:p>
        </p:txBody>
      </p:sp>
      <p:pic>
        <p:nvPicPr>
          <p:cNvPr id="6" name="Picture 5">
            <a:extLst>
              <a:ext uri="{FF2B5EF4-FFF2-40B4-BE49-F238E27FC236}">
                <a16:creationId xmlns:a16="http://schemas.microsoft.com/office/drawing/2014/main" id="{D4C9706F-4112-3754-9FCD-46349AF0C098}"/>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7" name="TextBox 6">
            <a:extLst>
              <a:ext uri="{FF2B5EF4-FFF2-40B4-BE49-F238E27FC236}">
                <a16:creationId xmlns:a16="http://schemas.microsoft.com/office/drawing/2014/main" id="{D350BAA0-5C20-0DF6-C53E-DC16D498B5C7}"/>
              </a:ext>
            </a:extLst>
          </p:cNvPr>
          <p:cNvSpPr txBox="1"/>
          <p:nvPr/>
        </p:nvSpPr>
        <p:spPr>
          <a:xfrm>
            <a:off x="6831650" y="886612"/>
            <a:ext cx="52750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a:p>
        </p:txBody>
      </p:sp>
      <p:sp>
        <p:nvSpPr>
          <p:cNvPr id="10" name="TextBox 9">
            <a:extLst>
              <a:ext uri="{FF2B5EF4-FFF2-40B4-BE49-F238E27FC236}">
                <a16:creationId xmlns:a16="http://schemas.microsoft.com/office/drawing/2014/main" id="{673D26BE-E30D-156A-6A64-E61F62D033CE}"/>
              </a:ext>
            </a:extLst>
          </p:cNvPr>
          <p:cNvSpPr txBox="1"/>
          <p:nvPr/>
        </p:nvSpPr>
        <p:spPr>
          <a:xfrm>
            <a:off x="343232" y="1594215"/>
            <a:ext cx="6096000" cy="3046988"/>
          </a:xfrm>
          <a:prstGeom prst="rect">
            <a:avLst/>
          </a:prstGeom>
          <a:noFill/>
        </p:spPr>
        <p:txBody>
          <a:bodyPr wrap="square" lIns="91440" tIns="45720" rIns="91440" bIns="45720" anchor="t">
            <a:spAutoFit/>
          </a:bodyPr>
          <a:lstStyle/>
          <a:p>
            <a:pPr algn="ctr"/>
            <a:r>
              <a:rPr lang="en-US" sz="4800">
                <a:latin typeface="Avenir Next LT Pro"/>
              </a:rPr>
              <a:t>How does </a:t>
            </a:r>
            <a:r>
              <a:rPr lang="en-US" sz="4800" b="1">
                <a:latin typeface="Avenir Next LT Pro"/>
              </a:rPr>
              <a:t>the time of year</a:t>
            </a:r>
            <a:r>
              <a:rPr lang="en-US" sz="4800">
                <a:latin typeface="Avenir Next LT Pro"/>
              </a:rPr>
              <a:t> and </a:t>
            </a:r>
            <a:r>
              <a:rPr lang="en-US" sz="4800" b="1">
                <a:latin typeface="Avenir Next LT Pro"/>
              </a:rPr>
              <a:t>the amount of sunlight</a:t>
            </a:r>
            <a:r>
              <a:rPr lang="en-US" sz="4800">
                <a:latin typeface="Avenir Next LT Pro"/>
              </a:rPr>
              <a:t> affect animals? </a:t>
            </a:r>
          </a:p>
        </p:txBody>
      </p:sp>
      <p:pic>
        <p:nvPicPr>
          <p:cNvPr id="27650" name="Picture 2" descr="Spotted&amp;#95;Salamander&amp;#95;0152">
            <a:extLst>
              <a:ext uri="{FF2B5EF4-FFF2-40B4-BE49-F238E27FC236}">
                <a16:creationId xmlns:a16="http://schemas.microsoft.com/office/drawing/2014/main" id="{95880129-5FCF-F15D-472D-21CDA7261C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05" r="15090"/>
          <a:stretch/>
        </p:blipFill>
        <p:spPr bwMode="auto">
          <a:xfrm>
            <a:off x="6535619" y="-6927"/>
            <a:ext cx="5656381" cy="623885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049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5AAF5-36D2-6EFC-F83D-F60983E404E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D22F99E-01F6-6833-4DB2-55AFD515289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AA23592-9703-E2E9-9509-8C164DAC716C}"/>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3A4F75D6-128B-60F4-AD4D-626B44BDB4A1}"/>
              </a:ext>
            </a:extLst>
          </p:cNvPr>
          <p:cNvSpPr txBox="1"/>
          <p:nvPr/>
        </p:nvSpPr>
        <p:spPr>
          <a:xfrm>
            <a:off x="597409" y="6366393"/>
            <a:ext cx="643809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Engage</a:t>
            </a:r>
          </a:p>
        </p:txBody>
      </p:sp>
      <p:sp>
        <p:nvSpPr>
          <p:cNvPr id="12" name="TextBox 11">
            <a:extLst>
              <a:ext uri="{FF2B5EF4-FFF2-40B4-BE49-F238E27FC236}">
                <a16:creationId xmlns:a16="http://schemas.microsoft.com/office/drawing/2014/main" id="{7A342E49-DDCE-CCBD-FFF8-8812B8C27EDB}"/>
              </a:ext>
            </a:extLst>
          </p:cNvPr>
          <p:cNvSpPr txBox="1"/>
          <p:nvPr/>
        </p:nvSpPr>
        <p:spPr>
          <a:xfrm>
            <a:off x="735401" y="1961802"/>
            <a:ext cx="6658742" cy="2308324"/>
          </a:xfrm>
          <a:prstGeom prst="rect">
            <a:avLst/>
          </a:prstGeom>
          <a:noFill/>
        </p:spPr>
        <p:txBody>
          <a:bodyPr wrap="square">
            <a:spAutoFit/>
          </a:bodyPr>
          <a:lstStyle/>
          <a:p>
            <a:pPr algn="ctr"/>
            <a:r>
              <a:rPr lang="en-US" sz="4800">
                <a:latin typeface="Avenir Next LT Pro" panose="020B0504020202020204" pitchFamily="34" charset="0"/>
              </a:rPr>
              <a:t>What kind of clothing were they wearing several months ago?</a:t>
            </a:r>
          </a:p>
        </p:txBody>
      </p:sp>
      <p:pic>
        <p:nvPicPr>
          <p:cNvPr id="6" name="Picture 5">
            <a:extLst>
              <a:ext uri="{FF2B5EF4-FFF2-40B4-BE49-F238E27FC236}">
                <a16:creationId xmlns:a16="http://schemas.microsoft.com/office/drawing/2014/main" id="{45656C91-42C2-1E19-6BA2-C81750CF122B}"/>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6146" name="Picture 2" descr="082413&amp;#32;Xplor&amp;#32;survival-103">
            <a:extLst>
              <a:ext uri="{FF2B5EF4-FFF2-40B4-BE49-F238E27FC236}">
                <a16:creationId xmlns:a16="http://schemas.microsoft.com/office/drawing/2014/main" id="{C8F5DC9E-48D2-EE3E-AF3B-89E81ED21C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27" r="35215"/>
          <a:stretch/>
        </p:blipFill>
        <p:spPr bwMode="auto">
          <a:xfrm>
            <a:off x="7883872" y="0"/>
            <a:ext cx="4308128"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337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5D061-7CC2-0349-85B6-D721EBA201C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53BF973-3333-20F2-2CB9-1258DA8714A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F04BE9B-2DFE-A171-9D8F-76426DAD16F5}"/>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50</a:t>
            </a:r>
          </a:p>
        </p:txBody>
      </p:sp>
      <p:sp>
        <p:nvSpPr>
          <p:cNvPr id="5" name="TextBox 4">
            <a:extLst>
              <a:ext uri="{FF2B5EF4-FFF2-40B4-BE49-F238E27FC236}">
                <a16:creationId xmlns:a16="http://schemas.microsoft.com/office/drawing/2014/main" id="{5F638829-2127-7638-4109-05FA851B498D}"/>
              </a:ext>
            </a:extLst>
          </p:cNvPr>
          <p:cNvSpPr txBox="1"/>
          <p:nvPr/>
        </p:nvSpPr>
        <p:spPr>
          <a:xfrm>
            <a:off x="597408" y="6366393"/>
            <a:ext cx="865742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Cross-Curricular Extension</a:t>
            </a:r>
          </a:p>
        </p:txBody>
      </p:sp>
      <p:pic>
        <p:nvPicPr>
          <p:cNvPr id="6" name="Picture 5">
            <a:extLst>
              <a:ext uri="{FF2B5EF4-FFF2-40B4-BE49-F238E27FC236}">
                <a16:creationId xmlns:a16="http://schemas.microsoft.com/office/drawing/2014/main" id="{B4CE4CEA-D628-12D3-6B35-82DB77A189F9}"/>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grpSp>
        <p:nvGrpSpPr>
          <p:cNvPr id="3" name="Group 2">
            <a:extLst>
              <a:ext uri="{FF2B5EF4-FFF2-40B4-BE49-F238E27FC236}">
                <a16:creationId xmlns:a16="http://schemas.microsoft.com/office/drawing/2014/main" id="{C2C6DEB4-5826-79C0-E51B-0E831FC67028}"/>
              </a:ext>
            </a:extLst>
          </p:cNvPr>
          <p:cNvGrpSpPr/>
          <p:nvPr/>
        </p:nvGrpSpPr>
        <p:grpSpPr>
          <a:xfrm>
            <a:off x="1733481" y="200089"/>
            <a:ext cx="8293399" cy="657225"/>
            <a:chOff x="1733481" y="200089"/>
            <a:chExt cx="8293399" cy="657225"/>
          </a:xfrm>
        </p:grpSpPr>
        <p:sp>
          <p:nvSpPr>
            <p:cNvPr id="10" name="TextBox 9">
              <a:extLst>
                <a:ext uri="{FF2B5EF4-FFF2-40B4-BE49-F238E27FC236}">
                  <a16:creationId xmlns:a16="http://schemas.microsoft.com/office/drawing/2014/main" id="{A3B6A588-BEEB-52E5-AC21-A58270ABEA93}"/>
                </a:ext>
              </a:extLst>
            </p:cNvPr>
            <p:cNvSpPr txBox="1"/>
            <p:nvPr/>
          </p:nvSpPr>
          <p:spPr>
            <a:xfrm>
              <a:off x="1733481" y="236313"/>
              <a:ext cx="7410519" cy="584775"/>
            </a:xfrm>
            <a:prstGeom prst="rect">
              <a:avLst/>
            </a:prstGeom>
            <a:noFill/>
          </p:spPr>
          <p:txBody>
            <a:bodyPr wrap="square">
              <a:spAutoFit/>
            </a:bodyPr>
            <a:lstStyle/>
            <a:p>
              <a:pPr algn="ctr"/>
              <a:r>
                <a:rPr lang="en-US" sz="3200" b="1">
                  <a:latin typeface="Avenir Next LT Pro"/>
                </a:rPr>
                <a:t>Optional: Cross-Curricular Extension</a:t>
              </a:r>
              <a:endParaRPr lang="en-US" sz="3200"/>
            </a:p>
          </p:txBody>
        </p:sp>
        <p:pic>
          <p:nvPicPr>
            <p:cNvPr id="11" name="Picture 10" descr="A picture containing clipart&#10;&#10;AI-generated content may be incorrect.">
              <a:extLst>
                <a:ext uri="{FF2B5EF4-FFF2-40B4-BE49-F238E27FC236}">
                  <a16:creationId xmlns:a16="http://schemas.microsoft.com/office/drawing/2014/main" id="{62288CE9-5E7E-F167-C6F8-24F7AD091C44}"/>
                </a:ext>
              </a:extLst>
            </p:cNvPr>
            <p:cNvPicPr>
              <a:picLocks noChangeAspect="1"/>
            </p:cNvPicPr>
            <p:nvPr/>
          </p:nvPicPr>
          <p:blipFill>
            <a:blip r:embed="rId4"/>
            <a:stretch>
              <a:fillRect/>
            </a:stretch>
          </p:blipFill>
          <p:spPr>
            <a:xfrm>
              <a:off x="9293455" y="200089"/>
              <a:ext cx="733425" cy="657225"/>
            </a:xfrm>
            <a:prstGeom prst="rect">
              <a:avLst/>
            </a:prstGeom>
          </p:spPr>
        </p:pic>
      </p:grpSp>
      <p:grpSp>
        <p:nvGrpSpPr>
          <p:cNvPr id="20" name="Group 19">
            <a:extLst>
              <a:ext uri="{FF2B5EF4-FFF2-40B4-BE49-F238E27FC236}">
                <a16:creationId xmlns:a16="http://schemas.microsoft.com/office/drawing/2014/main" id="{275B9CBF-CF5B-6D69-B3F4-E566FFC7219B}"/>
              </a:ext>
            </a:extLst>
          </p:cNvPr>
          <p:cNvGrpSpPr/>
          <p:nvPr/>
        </p:nvGrpSpPr>
        <p:grpSpPr>
          <a:xfrm>
            <a:off x="343232" y="2241959"/>
            <a:ext cx="3367911" cy="3119448"/>
            <a:chOff x="4412044" y="2302749"/>
            <a:chExt cx="3367911" cy="3119448"/>
          </a:xfrm>
        </p:grpSpPr>
        <p:pic>
          <p:nvPicPr>
            <p:cNvPr id="14" name="Picture 13" descr="Steel mug by campfire">
              <a:extLst>
                <a:ext uri="{FF2B5EF4-FFF2-40B4-BE49-F238E27FC236}">
                  <a16:creationId xmlns:a16="http://schemas.microsoft.com/office/drawing/2014/main" id="{60AA5C4F-56FB-902D-5D0C-F5A20D840F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9984" y1="48181" x2="59984" y2="48181"/>
                          <a14:foregroundMark x1="53678" y1="48383" x2="53678" y2="48383"/>
                          <a14:foregroundMark x1="52115" y1="49879" x2="52115" y2="49879"/>
                          <a14:backgroundMark x1="42361" y1="70736" x2="42361" y2="70736"/>
                          <a14:backgroundMark x1="41929" y1="73767" x2="38480" y2="84721"/>
                          <a14:backgroundMark x1="75317" y1="82579" x2="83212" y2="70736"/>
                          <a14:backgroundMark x1="83212" y1="70736" x2="83212" y2="70736"/>
                        </a14:backgroundRemoval>
                      </a14:imgEffect>
                    </a14:imgLayer>
                  </a14:imgProps>
                </a:ext>
                <a:ext uri="{28A0092B-C50C-407E-A947-70E740481C1C}">
                  <a14:useLocalDpi xmlns:a14="http://schemas.microsoft.com/office/drawing/2010/main" val="0"/>
                </a:ext>
              </a:extLst>
            </a:blip>
            <a:srcRect l="46590" t="44405" r="19906" b="16044"/>
            <a:stretch/>
          </p:blipFill>
          <p:spPr>
            <a:xfrm>
              <a:off x="4412044" y="2771702"/>
              <a:ext cx="3367911" cy="2650495"/>
            </a:xfrm>
            <a:prstGeom prst="rect">
              <a:avLst/>
            </a:prstGeom>
          </p:spPr>
        </p:pic>
        <p:pic>
          <p:nvPicPr>
            <p:cNvPr id="1026" name="Picture 2" descr="White&amp;#32;oak&amp;#32;acorn&amp;#95;02">
              <a:extLst>
                <a:ext uri="{FF2B5EF4-FFF2-40B4-BE49-F238E27FC236}">
                  <a16:creationId xmlns:a16="http://schemas.microsoft.com/office/drawing/2014/main" id="{35F2EF21-8C1B-7DE0-9963-02C5CC6B382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68875" y1="56425" x2="68875" y2="56425"/>
                          <a14:backgroundMark x1="65000" y1="54190" x2="65000" y2="54190"/>
                        </a14:backgroundRemoval>
                      </a14:imgEffect>
                    </a14:imgLayer>
                  </a14:imgProps>
                </a:ext>
                <a:ext uri="{28A0092B-C50C-407E-A947-70E740481C1C}">
                  <a14:useLocalDpi xmlns:a14="http://schemas.microsoft.com/office/drawing/2010/main" val="0"/>
                </a:ext>
              </a:extLst>
            </a:blip>
            <a:srcRect l="35226" t="21598" r="37291" b="26583"/>
            <a:stretch/>
          </p:blipFill>
          <p:spPr bwMode="auto">
            <a:xfrm rot="16372778">
              <a:off x="5038463" y="2450339"/>
              <a:ext cx="715015" cy="9049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White&amp;#32;oak&amp;#32;acorn&amp;#95;02">
              <a:extLst>
                <a:ext uri="{FF2B5EF4-FFF2-40B4-BE49-F238E27FC236}">
                  <a16:creationId xmlns:a16="http://schemas.microsoft.com/office/drawing/2014/main" id="{56A0C4D2-2C1E-2462-2E8B-76155652094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68875" y1="56425" x2="68875" y2="56425"/>
                          <a14:backgroundMark x1="65000" y1="54190" x2="65000" y2="54190"/>
                        </a14:backgroundRemoval>
                      </a14:imgEffect>
                    </a14:imgLayer>
                  </a14:imgProps>
                </a:ext>
                <a:ext uri="{28A0092B-C50C-407E-A947-70E740481C1C}">
                  <a14:useLocalDpi xmlns:a14="http://schemas.microsoft.com/office/drawing/2010/main" val="0"/>
                </a:ext>
              </a:extLst>
            </a:blip>
            <a:srcRect l="35226" t="21598" r="37291" b="26583"/>
            <a:stretch/>
          </p:blipFill>
          <p:spPr bwMode="auto">
            <a:xfrm rot="1742584">
              <a:off x="6270698" y="2407417"/>
              <a:ext cx="715015" cy="9049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White&amp;#32;oak&amp;#32;acorn&amp;#95;02">
              <a:extLst>
                <a:ext uri="{FF2B5EF4-FFF2-40B4-BE49-F238E27FC236}">
                  <a16:creationId xmlns:a16="http://schemas.microsoft.com/office/drawing/2014/main" id="{AF1B4E99-D692-C857-CB8C-613558D51A5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68875" y1="56425" x2="68875" y2="56425"/>
                          <a14:backgroundMark x1="65000" y1="54190" x2="65000" y2="54190"/>
                        </a14:backgroundRemoval>
                      </a14:imgEffect>
                    </a14:imgLayer>
                  </a14:imgProps>
                </a:ext>
                <a:ext uri="{28A0092B-C50C-407E-A947-70E740481C1C}">
                  <a14:useLocalDpi xmlns:a14="http://schemas.microsoft.com/office/drawing/2010/main" val="0"/>
                </a:ext>
              </a:extLst>
            </a:blip>
            <a:srcRect l="35226" t="21598" r="37291" b="26583"/>
            <a:stretch/>
          </p:blipFill>
          <p:spPr bwMode="auto">
            <a:xfrm rot="1775171">
              <a:off x="5738490" y="2408271"/>
              <a:ext cx="715015" cy="9049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White&amp;#32;oak&amp;#32;acorn&amp;#95;02">
              <a:extLst>
                <a:ext uri="{FF2B5EF4-FFF2-40B4-BE49-F238E27FC236}">
                  <a16:creationId xmlns:a16="http://schemas.microsoft.com/office/drawing/2014/main" id="{8D0538B4-B993-E248-10AB-D8CDF80E246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68875" y1="56425" x2="68875" y2="56425"/>
                          <a14:backgroundMark x1="65000" y1="54190" x2="65000" y2="54190"/>
                        </a14:backgroundRemoval>
                      </a14:imgEffect>
                    </a14:imgLayer>
                  </a14:imgProps>
                </a:ext>
                <a:ext uri="{28A0092B-C50C-407E-A947-70E740481C1C}">
                  <a14:useLocalDpi xmlns:a14="http://schemas.microsoft.com/office/drawing/2010/main" val="0"/>
                </a:ext>
              </a:extLst>
            </a:blip>
            <a:srcRect l="35226" t="21598" r="37291" b="26583"/>
            <a:stretch/>
          </p:blipFill>
          <p:spPr bwMode="auto">
            <a:xfrm rot="18542671">
              <a:off x="5367937" y="2273020"/>
              <a:ext cx="715015" cy="9049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White&amp;#32;oak&amp;#32;acorn&amp;#95;02">
              <a:extLst>
                <a:ext uri="{FF2B5EF4-FFF2-40B4-BE49-F238E27FC236}">
                  <a16:creationId xmlns:a16="http://schemas.microsoft.com/office/drawing/2014/main" id="{90A414DC-B651-AF43-CB22-6D238E1382B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68875" y1="56425" x2="68875" y2="56425"/>
                          <a14:backgroundMark x1="65000" y1="54190" x2="65000" y2="54190"/>
                        </a14:backgroundRemoval>
                      </a14:imgEffect>
                    </a14:imgLayer>
                  </a14:imgProps>
                </a:ext>
                <a:ext uri="{28A0092B-C50C-407E-A947-70E740481C1C}">
                  <a14:useLocalDpi xmlns:a14="http://schemas.microsoft.com/office/drawing/2010/main" val="0"/>
                </a:ext>
              </a:extLst>
            </a:blip>
            <a:srcRect l="35226" t="21598" r="37291" b="26583"/>
            <a:stretch/>
          </p:blipFill>
          <p:spPr bwMode="auto">
            <a:xfrm rot="1395132">
              <a:off x="4851218" y="2346084"/>
              <a:ext cx="715015" cy="90491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White&amp;#32;oak&amp;#32;acorn&amp;#95;02">
              <a:extLst>
                <a:ext uri="{FF2B5EF4-FFF2-40B4-BE49-F238E27FC236}">
                  <a16:creationId xmlns:a16="http://schemas.microsoft.com/office/drawing/2014/main" id="{0F82DCB1-EDBE-BDA8-6E8B-3CE85DC0CDE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68875" y1="56425" x2="68875" y2="56425"/>
                          <a14:backgroundMark x1="65000" y1="54190" x2="65000" y2="54190"/>
                        </a14:backgroundRemoval>
                      </a14:imgEffect>
                    </a14:imgLayer>
                  </a14:imgProps>
                </a:ext>
                <a:ext uri="{28A0092B-C50C-407E-A947-70E740481C1C}">
                  <a14:useLocalDpi xmlns:a14="http://schemas.microsoft.com/office/drawing/2010/main" val="0"/>
                </a:ext>
              </a:extLst>
            </a:blip>
            <a:srcRect l="35226" t="21598" r="37291" b="26583"/>
            <a:stretch/>
          </p:blipFill>
          <p:spPr bwMode="auto">
            <a:xfrm rot="20732705">
              <a:off x="5969480" y="2302749"/>
              <a:ext cx="715015" cy="904919"/>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4F2599AD-A61A-0AB1-07A8-0790EE569F44}"/>
              </a:ext>
            </a:extLst>
          </p:cNvPr>
          <p:cNvSpPr txBox="1"/>
          <p:nvPr/>
        </p:nvSpPr>
        <p:spPr>
          <a:xfrm>
            <a:off x="3863181" y="1055834"/>
            <a:ext cx="8065949" cy="5139869"/>
          </a:xfrm>
          <a:prstGeom prst="rect">
            <a:avLst/>
          </a:prstGeom>
          <a:noFill/>
        </p:spPr>
        <p:txBody>
          <a:bodyPr wrap="square">
            <a:spAutoFit/>
          </a:bodyPr>
          <a:lstStyle/>
          <a:p>
            <a:pPr algn="ctr"/>
            <a:r>
              <a:rPr lang="en-US" sz="4800" b="1">
                <a:latin typeface="Avenir Next LT Pro"/>
              </a:rPr>
              <a:t>Directions:</a:t>
            </a:r>
          </a:p>
          <a:p>
            <a:pPr marL="914400" indent="-914400">
              <a:buAutoNum type="arabicPeriod"/>
            </a:pPr>
            <a:r>
              <a:rPr lang="en-US" sz="4000">
                <a:latin typeface="Avenir Next LT Pro"/>
              </a:rPr>
              <a:t>Imagine you are a group of bears nearing winter</a:t>
            </a:r>
          </a:p>
          <a:p>
            <a:pPr marL="914400" indent="-914400">
              <a:buAutoNum type="arabicPeriod"/>
            </a:pPr>
            <a:r>
              <a:rPr lang="en-US" sz="4000">
                <a:latin typeface="Avenir Next LT Pro"/>
              </a:rPr>
              <a:t>When it is signaled, find acorns across the room</a:t>
            </a:r>
          </a:p>
          <a:p>
            <a:pPr marL="914400" indent="-914400">
              <a:buAutoNum type="arabicPeriod"/>
            </a:pPr>
            <a:r>
              <a:rPr lang="en-US" sz="4000">
                <a:latin typeface="Avenir Next LT Pro"/>
              </a:rPr>
              <a:t>In the second round, remove leaves from trees to signify winter</a:t>
            </a:r>
            <a:endParaRPr lang="en-US" sz="4000"/>
          </a:p>
        </p:txBody>
      </p:sp>
    </p:spTree>
    <p:extLst>
      <p:ext uri="{BB962C8B-B14F-4D97-AF65-F5344CB8AC3E}">
        <p14:creationId xmlns:p14="http://schemas.microsoft.com/office/powerpoint/2010/main" val="28324968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45FAA-1EA6-C083-EFDE-38BED74A64B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19D1AE6-B66B-A9D5-EAD8-B2EADFA07EB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F6DE0E4-A68D-5667-5E1E-5B29C9107B3C}"/>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51</a:t>
            </a:r>
          </a:p>
        </p:txBody>
      </p:sp>
      <p:sp>
        <p:nvSpPr>
          <p:cNvPr id="5" name="TextBox 4">
            <a:extLst>
              <a:ext uri="{FF2B5EF4-FFF2-40B4-BE49-F238E27FC236}">
                <a16:creationId xmlns:a16="http://schemas.microsoft.com/office/drawing/2014/main" id="{B7ECE319-2133-EE62-7D55-99AD19E8DA04}"/>
              </a:ext>
            </a:extLst>
          </p:cNvPr>
          <p:cNvSpPr txBox="1"/>
          <p:nvPr/>
        </p:nvSpPr>
        <p:spPr>
          <a:xfrm>
            <a:off x="597408" y="6366393"/>
            <a:ext cx="865742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Cross-Curricular Extension</a:t>
            </a:r>
          </a:p>
        </p:txBody>
      </p:sp>
      <p:pic>
        <p:nvPicPr>
          <p:cNvPr id="6" name="Picture 5">
            <a:extLst>
              <a:ext uri="{FF2B5EF4-FFF2-40B4-BE49-F238E27FC236}">
                <a16:creationId xmlns:a16="http://schemas.microsoft.com/office/drawing/2014/main" id="{5B0EC422-CD8B-9CD6-642C-FB733339F908}"/>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CD3AB406-595E-1EBF-81DD-EA6183A2162C}"/>
              </a:ext>
            </a:extLst>
          </p:cNvPr>
          <p:cNvSpPr txBox="1"/>
          <p:nvPr/>
        </p:nvSpPr>
        <p:spPr>
          <a:xfrm>
            <a:off x="2390740" y="2297066"/>
            <a:ext cx="7410519" cy="1569660"/>
          </a:xfrm>
          <a:prstGeom prst="rect">
            <a:avLst/>
          </a:prstGeom>
          <a:noFill/>
        </p:spPr>
        <p:txBody>
          <a:bodyPr wrap="square">
            <a:spAutoFit/>
          </a:bodyPr>
          <a:lstStyle/>
          <a:p>
            <a:pPr algn="ctr"/>
            <a:r>
              <a:rPr lang="en-US" sz="4800">
                <a:latin typeface="Avenir Next LT Pro"/>
              </a:rPr>
              <a:t>Which round of play was food scarce?</a:t>
            </a:r>
            <a:endParaRPr lang="en-US" sz="4800"/>
          </a:p>
        </p:txBody>
      </p:sp>
    </p:spTree>
    <p:extLst>
      <p:ext uri="{BB962C8B-B14F-4D97-AF65-F5344CB8AC3E}">
        <p14:creationId xmlns:p14="http://schemas.microsoft.com/office/powerpoint/2010/main" val="7523391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239FB-F173-507B-8BF4-C422F4D0AA1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44E0D87-840A-586A-11F2-41B387B5DF4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276544F-7B20-6AF8-BA64-C5B03E1121E5}"/>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52</a:t>
            </a:r>
          </a:p>
        </p:txBody>
      </p:sp>
      <p:sp>
        <p:nvSpPr>
          <p:cNvPr id="5" name="TextBox 4">
            <a:extLst>
              <a:ext uri="{FF2B5EF4-FFF2-40B4-BE49-F238E27FC236}">
                <a16:creationId xmlns:a16="http://schemas.microsoft.com/office/drawing/2014/main" id="{31A0F37A-37B2-47AB-840F-E292925103E8}"/>
              </a:ext>
            </a:extLst>
          </p:cNvPr>
          <p:cNvSpPr txBox="1"/>
          <p:nvPr/>
        </p:nvSpPr>
        <p:spPr>
          <a:xfrm>
            <a:off x="597408" y="6366393"/>
            <a:ext cx="865742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Cross-Curricular Extension</a:t>
            </a:r>
          </a:p>
        </p:txBody>
      </p:sp>
      <p:pic>
        <p:nvPicPr>
          <p:cNvPr id="6" name="Picture 5">
            <a:extLst>
              <a:ext uri="{FF2B5EF4-FFF2-40B4-BE49-F238E27FC236}">
                <a16:creationId xmlns:a16="http://schemas.microsoft.com/office/drawing/2014/main" id="{85C29A73-121E-0AC5-3273-6F857EC172FB}"/>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623BF2DB-6D4C-1183-2F8F-4903EB3BAF49}"/>
              </a:ext>
            </a:extLst>
          </p:cNvPr>
          <p:cNvSpPr txBox="1"/>
          <p:nvPr/>
        </p:nvSpPr>
        <p:spPr>
          <a:xfrm>
            <a:off x="1476429" y="2185783"/>
            <a:ext cx="9239141" cy="1569660"/>
          </a:xfrm>
          <a:prstGeom prst="rect">
            <a:avLst/>
          </a:prstGeom>
          <a:noFill/>
        </p:spPr>
        <p:txBody>
          <a:bodyPr wrap="square" lIns="91440" tIns="45720" rIns="91440" bIns="45720" anchor="t">
            <a:spAutoFit/>
          </a:bodyPr>
          <a:lstStyle/>
          <a:p>
            <a:pPr algn="ctr"/>
            <a:r>
              <a:rPr lang="en-US" sz="4800">
                <a:latin typeface="Avenir Next LT Pro"/>
              </a:rPr>
              <a:t>What changes in sunlight affected acorn production?</a:t>
            </a:r>
            <a:endParaRPr lang="en-US" sz="4800"/>
          </a:p>
        </p:txBody>
      </p:sp>
    </p:spTree>
    <p:extLst>
      <p:ext uri="{BB962C8B-B14F-4D97-AF65-F5344CB8AC3E}">
        <p14:creationId xmlns:p14="http://schemas.microsoft.com/office/powerpoint/2010/main" val="15494789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869E1-8090-538C-AF11-9397F4C0A1F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5BC3FCB-076B-0F3E-345C-0A73EB20D69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39ABC8B-1E6F-2319-24BB-13D0BC4E437C}"/>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53</a:t>
            </a:r>
          </a:p>
        </p:txBody>
      </p:sp>
      <p:sp>
        <p:nvSpPr>
          <p:cNvPr id="5" name="TextBox 4">
            <a:extLst>
              <a:ext uri="{FF2B5EF4-FFF2-40B4-BE49-F238E27FC236}">
                <a16:creationId xmlns:a16="http://schemas.microsoft.com/office/drawing/2014/main" id="{D91AA362-9C9C-F7E0-0527-A84D0C60F322}"/>
              </a:ext>
            </a:extLst>
          </p:cNvPr>
          <p:cNvSpPr txBox="1"/>
          <p:nvPr/>
        </p:nvSpPr>
        <p:spPr>
          <a:xfrm>
            <a:off x="597408" y="6366393"/>
            <a:ext cx="865742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Cross-Curricular Extension</a:t>
            </a:r>
          </a:p>
        </p:txBody>
      </p:sp>
      <p:pic>
        <p:nvPicPr>
          <p:cNvPr id="6" name="Picture 5">
            <a:extLst>
              <a:ext uri="{FF2B5EF4-FFF2-40B4-BE49-F238E27FC236}">
                <a16:creationId xmlns:a16="http://schemas.microsoft.com/office/drawing/2014/main" id="{EB87D3DB-93F5-A4AE-F481-8E257419027E}"/>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sp>
        <p:nvSpPr>
          <p:cNvPr id="10" name="TextBox 9">
            <a:extLst>
              <a:ext uri="{FF2B5EF4-FFF2-40B4-BE49-F238E27FC236}">
                <a16:creationId xmlns:a16="http://schemas.microsoft.com/office/drawing/2014/main" id="{E5843DDE-0B1D-9802-4080-AAECEBD8DBB3}"/>
              </a:ext>
            </a:extLst>
          </p:cNvPr>
          <p:cNvSpPr txBox="1"/>
          <p:nvPr/>
        </p:nvSpPr>
        <p:spPr>
          <a:xfrm>
            <a:off x="1322390" y="2311814"/>
            <a:ext cx="9547220" cy="1569660"/>
          </a:xfrm>
          <a:prstGeom prst="rect">
            <a:avLst/>
          </a:prstGeom>
          <a:noFill/>
        </p:spPr>
        <p:txBody>
          <a:bodyPr wrap="square">
            <a:spAutoFit/>
          </a:bodyPr>
          <a:lstStyle/>
          <a:p>
            <a:pPr algn="ctr"/>
            <a:r>
              <a:rPr lang="en-US" sz="4800">
                <a:latin typeface="Avenir Next LT Pro"/>
              </a:rPr>
              <a:t>What else made finding acorns difficult?</a:t>
            </a:r>
            <a:endParaRPr lang="en-US" sz="4800"/>
          </a:p>
        </p:txBody>
      </p:sp>
    </p:spTree>
    <p:extLst>
      <p:ext uri="{BB962C8B-B14F-4D97-AF65-F5344CB8AC3E}">
        <p14:creationId xmlns:p14="http://schemas.microsoft.com/office/powerpoint/2010/main" val="3993800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2D169-5E6E-EFC2-3625-2F873309157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BEDFD9F-02B9-D8B2-0E40-31BC06EDF6C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5066504-CD75-91D8-8CC1-A304FCC1D00A}"/>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17C75D8A-0947-4E1B-B66F-5E4480772F9C}"/>
              </a:ext>
            </a:extLst>
          </p:cNvPr>
          <p:cNvSpPr txBox="1"/>
          <p:nvPr/>
        </p:nvSpPr>
        <p:spPr>
          <a:xfrm>
            <a:off x="597409" y="6366393"/>
            <a:ext cx="643809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Engage</a:t>
            </a:r>
          </a:p>
        </p:txBody>
      </p:sp>
      <p:sp>
        <p:nvSpPr>
          <p:cNvPr id="12" name="TextBox 11">
            <a:extLst>
              <a:ext uri="{FF2B5EF4-FFF2-40B4-BE49-F238E27FC236}">
                <a16:creationId xmlns:a16="http://schemas.microsoft.com/office/drawing/2014/main" id="{1E650D07-2740-B78D-48D3-83E27B5C9617}"/>
              </a:ext>
            </a:extLst>
          </p:cNvPr>
          <p:cNvSpPr txBox="1"/>
          <p:nvPr/>
        </p:nvSpPr>
        <p:spPr>
          <a:xfrm>
            <a:off x="6497782" y="1223138"/>
            <a:ext cx="5346323" cy="3785652"/>
          </a:xfrm>
          <a:prstGeom prst="rect">
            <a:avLst/>
          </a:prstGeom>
          <a:noFill/>
        </p:spPr>
        <p:txBody>
          <a:bodyPr wrap="square">
            <a:spAutoFit/>
          </a:bodyPr>
          <a:lstStyle/>
          <a:p>
            <a:pPr algn="ctr"/>
            <a:r>
              <a:rPr lang="en-US" sz="4800">
                <a:latin typeface="Avenir Next LT Pro" panose="020B0504020202020204" pitchFamily="34" charset="0"/>
              </a:rPr>
              <a:t>What kinds of clothing will they be wearing a few months from now?</a:t>
            </a:r>
          </a:p>
        </p:txBody>
      </p:sp>
      <p:pic>
        <p:nvPicPr>
          <p:cNvPr id="6" name="Picture 5">
            <a:extLst>
              <a:ext uri="{FF2B5EF4-FFF2-40B4-BE49-F238E27FC236}">
                <a16:creationId xmlns:a16="http://schemas.microsoft.com/office/drawing/2014/main" id="{32F4A224-5718-923A-F4B0-17363F3C5F9B}"/>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7170" name="Picture 2" descr="010213&amp;#32;snow&amp;#32;lantern-4">
            <a:extLst>
              <a:ext uri="{FF2B5EF4-FFF2-40B4-BE49-F238E27FC236}">
                <a16:creationId xmlns:a16="http://schemas.microsoft.com/office/drawing/2014/main" id="{4AFC057A-F72F-5FD4-DD84-25124EC046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328" r="4205"/>
          <a:stretch/>
        </p:blipFill>
        <p:spPr bwMode="auto">
          <a:xfrm>
            <a:off x="0" y="0"/>
            <a:ext cx="6497782"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774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1A5C7-AB34-B5B9-5AE9-18AB9447A9A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75FC648-FBBA-4246-6324-A747D3B63FE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6753A0F-AA96-2D7A-9D20-1C4FF96190A4}"/>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7A57661C-6037-2A63-8572-04F966980F7F}"/>
              </a:ext>
            </a:extLst>
          </p:cNvPr>
          <p:cNvSpPr txBox="1"/>
          <p:nvPr/>
        </p:nvSpPr>
        <p:spPr>
          <a:xfrm>
            <a:off x="597409" y="6366393"/>
            <a:ext cx="643809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Engage</a:t>
            </a:r>
          </a:p>
        </p:txBody>
      </p:sp>
      <p:pic>
        <p:nvPicPr>
          <p:cNvPr id="6" name="Picture 5">
            <a:extLst>
              <a:ext uri="{FF2B5EF4-FFF2-40B4-BE49-F238E27FC236}">
                <a16:creationId xmlns:a16="http://schemas.microsoft.com/office/drawing/2014/main" id="{FBCD9340-5691-DD80-CB7C-A62BC37A0852}"/>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grpSp>
        <p:nvGrpSpPr>
          <p:cNvPr id="8" name="Group 7">
            <a:extLst>
              <a:ext uri="{FF2B5EF4-FFF2-40B4-BE49-F238E27FC236}">
                <a16:creationId xmlns:a16="http://schemas.microsoft.com/office/drawing/2014/main" id="{5EC6C081-92DB-5C74-F144-99FB2793AA3D}"/>
              </a:ext>
            </a:extLst>
          </p:cNvPr>
          <p:cNvGrpSpPr/>
          <p:nvPr/>
        </p:nvGrpSpPr>
        <p:grpSpPr>
          <a:xfrm>
            <a:off x="600323" y="624570"/>
            <a:ext cx="10991354" cy="5165676"/>
            <a:chOff x="959853" y="491835"/>
            <a:chExt cx="10991354" cy="5165676"/>
          </a:xfrm>
        </p:grpSpPr>
        <p:pic>
          <p:nvPicPr>
            <p:cNvPr id="7" name="Graphic 6" descr="Shirt with solid fill">
              <a:extLst>
                <a:ext uri="{FF2B5EF4-FFF2-40B4-BE49-F238E27FC236}">
                  <a16:creationId xmlns:a16="http://schemas.microsoft.com/office/drawing/2014/main" id="{3F0037A8-EB9F-5574-4E24-7586F655FB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9853" y="491836"/>
              <a:ext cx="2008910" cy="2008910"/>
            </a:xfrm>
            <a:prstGeom prst="rect">
              <a:avLst/>
            </a:prstGeom>
          </p:spPr>
        </p:pic>
        <p:pic>
          <p:nvPicPr>
            <p:cNvPr id="9" name="Graphic 8" descr="Pants with solid fill">
              <a:extLst>
                <a:ext uri="{FF2B5EF4-FFF2-40B4-BE49-F238E27FC236}">
                  <a16:creationId xmlns:a16="http://schemas.microsoft.com/office/drawing/2014/main" id="{FA21615F-5A4F-F1E6-24CC-8A2A242BB5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20951" y="3162193"/>
              <a:ext cx="2430256" cy="2430256"/>
            </a:xfrm>
            <a:prstGeom prst="rect">
              <a:avLst/>
            </a:prstGeom>
          </p:spPr>
        </p:pic>
        <p:pic>
          <p:nvPicPr>
            <p:cNvPr id="11" name="Graphic 10" descr="Winter hat with solid fill">
              <a:extLst>
                <a:ext uri="{FF2B5EF4-FFF2-40B4-BE49-F238E27FC236}">
                  <a16:creationId xmlns:a16="http://schemas.microsoft.com/office/drawing/2014/main" id="{D1E184B4-CCCA-C4EA-E825-B07DF385E6D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16035" y="491836"/>
              <a:ext cx="2279545" cy="2279545"/>
            </a:xfrm>
            <a:prstGeom prst="rect">
              <a:avLst/>
            </a:prstGeom>
          </p:spPr>
        </p:pic>
        <p:pic>
          <p:nvPicPr>
            <p:cNvPr id="14" name="Graphic 13" descr="Boot with solid fill">
              <a:extLst>
                <a:ext uri="{FF2B5EF4-FFF2-40B4-BE49-F238E27FC236}">
                  <a16:creationId xmlns:a16="http://schemas.microsoft.com/office/drawing/2014/main" id="{A7A62CE4-E349-78AB-CBF2-E6ACE9FA72E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35544" y="3162193"/>
              <a:ext cx="2279545" cy="2279545"/>
            </a:xfrm>
            <a:prstGeom prst="rect">
              <a:avLst/>
            </a:prstGeom>
          </p:spPr>
        </p:pic>
        <p:pic>
          <p:nvPicPr>
            <p:cNvPr id="20" name="Graphic 19" descr="Sock with solid fill">
              <a:extLst>
                <a:ext uri="{FF2B5EF4-FFF2-40B4-BE49-F238E27FC236}">
                  <a16:creationId xmlns:a16="http://schemas.microsoft.com/office/drawing/2014/main" id="{228AFC5E-DD6D-29C9-E4FD-513F810013A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01606" y="3248678"/>
              <a:ext cx="1898072" cy="1898072"/>
            </a:xfrm>
            <a:prstGeom prst="rect">
              <a:avLst/>
            </a:prstGeom>
          </p:spPr>
        </p:pic>
        <p:pic>
          <p:nvPicPr>
            <p:cNvPr id="22" name="Graphic 21" descr="Long sleeve shirt with solid fill">
              <a:extLst>
                <a:ext uri="{FF2B5EF4-FFF2-40B4-BE49-F238E27FC236}">
                  <a16:creationId xmlns:a16="http://schemas.microsoft.com/office/drawing/2014/main" id="{0F69C105-E6E9-F45D-99EF-621C175EEEB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25001" y="491835"/>
              <a:ext cx="2279545" cy="2279545"/>
            </a:xfrm>
            <a:prstGeom prst="rect">
              <a:avLst/>
            </a:prstGeom>
          </p:spPr>
        </p:pic>
        <p:pic>
          <p:nvPicPr>
            <p:cNvPr id="24" name="Graphic 23" descr="Flip Flops with solid fill">
              <a:extLst>
                <a:ext uri="{FF2B5EF4-FFF2-40B4-BE49-F238E27FC236}">
                  <a16:creationId xmlns:a16="http://schemas.microsoft.com/office/drawing/2014/main" id="{4448A02A-1E05-7C74-9AEC-57E3FF3ADCC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520951" y="642384"/>
              <a:ext cx="1880329" cy="1880329"/>
            </a:xfrm>
            <a:prstGeom prst="rect">
              <a:avLst/>
            </a:prstGeom>
          </p:spPr>
        </p:pic>
        <p:pic>
          <p:nvPicPr>
            <p:cNvPr id="26" name="Graphic 25" descr="Baseball hat with solid fill">
              <a:extLst>
                <a:ext uri="{FF2B5EF4-FFF2-40B4-BE49-F238E27FC236}">
                  <a16:creationId xmlns:a16="http://schemas.microsoft.com/office/drawing/2014/main" id="{C35A0F1A-4A18-D9FC-DAAD-6EDF75D6B37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599161" y="2946419"/>
              <a:ext cx="2711092" cy="2711092"/>
            </a:xfrm>
            <a:prstGeom prst="rect">
              <a:avLst/>
            </a:prstGeom>
          </p:spPr>
        </p:pic>
      </p:grpSp>
    </p:spTree>
    <p:extLst>
      <p:ext uri="{BB962C8B-B14F-4D97-AF65-F5344CB8AC3E}">
        <p14:creationId xmlns:p14="http://schemas.microsoft.com/office/powerpoint/2010/main" val="1805875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473AD-6FA2-B1EA-118F-127B9EC20CB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D9EBFA1-F465-ADE3-3B9E-DC0FF65553A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FB906EE-DEA9-E3D5-F1D6-E59F16C1AE31}"/>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07CB2C70-9E5D-36D9-09F7-2D9D056BC69D}"/>
              </a:ext>
            </a:extLst>
          </p:cNvPr>
          <p:cNvSpPr txBox="1"/>
          <p:nvPr/>
        </p:nvSpPr>
        <p:spPr>
          <a:xfrm>
            <a:off x="597409" y="6366393"/>
            <a:ext cx="643809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Engage</a:t>
            </a:r>
          </a:p>
        </p:txBody>
      </p:sp>
      <p:sp>
        <p:nvSpPr>
          <p:cNvPr id="12" name="TextBox 11">
            <a:extLst>
              <a:ext uri="{FF2B5EF4-FFF2-40B4-BE49-F238E27FC236}">
                <a16:creationId xmlns:a16="http://schemas.microsoft.com/office/drawing/2014/main" id="{7821ACD8-5F6A-F80B-1477-633DC7F6BA9C}"/>
              </a:ext>
            </a:extLst>
          </p:cNvPr>
          <p:cNvSpPr txBox="1"/>
          <p:nvPr/>
        </p:nvSpPr>
        <p:spPr>
          <a:xfrm>
            <a:off x="315484" y="1369613"/>
            <a:ext cx="5762403" cy="4524315"/>
          </a:xfrm>
          <a:prstGeom prst="rect">
            <a:avLst/>
          </a:prstGeom>
          <a:noFill/>
        </p:spPr>
        <p:txBody>
          <a:bodyPr wrap="square">
            <a:spAutoFit/>
          </a:bodyPr>
          <a:lstStyle/>
          <a:p>
            <a:pPr algn="ctr"/>
            <a:r>
              <a:rPr lang="en-US" sz="4800">
                <a:latin typeface="Avenir Next LT Pro" panose="020B0504020202020204" pitchFamily="34" charset="0"/>
              </a:rPr>
              <a:t>Do you notice that sometimes you go to school in the dark and sometimes you don’t?</a:t>
            </a:r>
          </a:p>
        </p:txBody>
      </p:sp>
      <p:pic>
        <p:nvPicPr>
          <p:cNvPr id="6" name="Picture 5">
            <a:extLst>
              <a:ext uri="{FF2B5EF4-FFF2-40B4-BE49-F238E27FC236}">
                <a16:creationId xmlns:a16="http://schemas.microsoft.com/office/drawing/2014/main" id="{15710FB7-41E1-D4B6-AFDB-8DB19423BD53}"/>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7" name="Picture 6" descr="Children getting on school bus">
            <a:extLst>
              <a:ext uri="{FF2B5EF4-FFF2-40B4-BE49-F238E27FC236}">
                <a16:creationId xmlns:a16="http://schemas.microsoft.com/office/drawing/2014/main" id="{58CBBFBE-83D2-BDB1-FFE5-C761C5D6F1F3}"/>
              </a:ext>
            </a:extLst>
          </p:cNvPr>
          <p:cNvPicPr>
            <a:picLocks noChangeAspect="1"/>
          </p:cNvPicPr>
          <p:nvPr/>
        </p:nvPicPr>
        <p:blipFill>
          <a:blip r:embed="rId4">
            <a:extLst>
              <a:ext uri="{28A0092B-C50C-407E-A947-70E740481C1C}">
                <a14:useLocalDpi xmlns:a14="http://schemas.microsoft.com/office/drawing/2010/main" val="0"/>
              </a:ext>
            </a:extLst>
          </a:blip>
          <a:srcRect l="24086"/>
          <a:stretch/>
        </p:blipFill>
        <p:spPr>
          <a:xfrm>
            <a:off x="6096000" y="12190"/>
            <a:ext cx="6129526" cy="6219738"/>
          </a:xfrm>
          <a:prstGeom prst="rect">
            <a:avLst/>
          </a:prstGeom>
          <a:effectLst>
            <a:softEdge rad="635000"/>
          </a:effectLst>
        </p:spPr>
      </p:pic>
      <p:pic>
        <p:nvPicPr>
          <p:cNvPr id="3" name="Picture 2" descr="A picture containing graphical user interface&#10;&#10;AI-generated content may be incorrect.">
            <a:extLst>
              <a:ext uri="{FF2B5EF4-FFF2-40B4-BE49-F238E27FC236}">
                <a16:creationId xmlns:a16="http://schemas.microsoft.com/office/drawing/2014/main" id="{338B0AC0-2CE8-1A23-EBD8-C336F14DA1F3}"/>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122582" y="51847"/>
            <a:ext cx="4151086" cy="979766"/>
          </a:xfrm>
          <a:prstGeom prst="rect">
            <a:avLst/>
          </a:prstGeom>
        </p:spPr>
      </p:pic>
    </p:spTree>
    <p:extLst>
      <p:ext uri="{BB962C8B-B14F-4D97-AF65-F5344CB8AC3E}">
        <p14:creationId xmlns:p14="http://schemas.microsoft.com/office/powerpoint/2010/main" val="1281724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A6FE0-C4A9-E38C-59C3-9AFA1CDDC9B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A04C324-DAB9-56AE-88B6-8F180BC8121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394E96A-81A8-190C-D6CB-7358F3A1E576}"/>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4EBDD4BD-9108-6199-C787-189CF0FFEFB8}"/>
              </a:ext>
            </a:extLst>
          </p:cNvPr>
          <p:cNvSpPr txBox="1"/>
          <p:nvPr/>
        </p:nvSpPr>
        <p:spPr>
          <a:xfrm>
            <a:off x="597409" y="6366393"/>
            <a:ext cx="643809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2B Losing Daylight: Engage</a:t>
            </a:r>
          </a:p>
        </p:txBody>
      </p:sp>
      <p:sp>
        <p:nvSpPr>
          <p:cNvPr id="12" name="TextBox 11">
            <a:extLst>
              <a:ext uri="{FF2B5EF4-FFF2-40B4-BE49-F238E27FC236}">
                <a16:creationId xmlns:a16="http://schemas.microsoft.com/office/drawing/2014/main" id="{C1FE58C7-E3EE-C166-24FA-C9831197F012}"/>
              </a:ext>
            </a:extLst>
          </p:cNvPr>
          <p:cNvSpPr txBox="1"/>
          <p:nvPr/>
        </p:nvSpPr>
        <p:spPr>
          <a:xfrm>
            <a:off x="4156369" y="484475"/>
            <a:ext cx="7639390" cy="5262979"/>
          </a:xfrm>
          <a:prstGeom prst="rect">
            <a:avLst/>
          </a:prstGeom>
          <a:noFill/>
        </p:spPr>
        <p:txBody>
          <a:bodyPr wrap="square">
            <a:spAutoFit/>
          </a:bodyPr>
          <a:lstStyle/>
          <a:p>
            <a:pPr algn="ctr"/>
            <a:r>
              <a:rPr lang="en-US" sz="4800">
                <a:latin typeface="Avenir Next LT Pro" panose="020B0504020202020204" pitchFamily="34" charset="0"/>
              </a:rPr>
              <a:t>Do you notice that sometimes you have to come in earlier from playing while at other times of the year you can stay out later because the sun is out longer?</a:t>
            </a:r>
          </a:p>
        </p:txBody>
      </p:sp>
      <p:pic>
        <p:nvPicPr>
          <p:cNvPr id="6" name="Picture 5">
            <a:extLst>
              <a:ext uri="{FF2B5EF4-FFF2-40B4-BE49-F238E27FC236}">
                <a16:creationId xmlns:a16="http://schemas.microsoft.com/office/drawing/2014/main" id="{8EC3BC12-0D69-9010-4344-7CEA488B3B96}"/>
              </a:ext>
            </a:extLst>
          </p:cNvPr>
          <p:cNvPicPr>
            <a:picLocks noChangeAspect="1"/>
          </p:cNvPicPr>
          <p:nvPr/>
        </p:nvPicPr>
        <p:blipFill>
          <a:blip r:embed="rId3">
            <a:extLst>
              <a:ext uri="{28A0092B-C50C-407E-A947-70E740481C1C}">
                <a14:useLocalDpi xmlns:a14="http://schemas.microsoft.com/office/drawing/2010/main" val="0"/>
              </a:ext>
            </a:extLst>
          </a:blip>
          <a:srcRect l="17070" t="7113"/>
          <a:stretch/>
        </p:blipFill>
        <p:spPr>
          <a:xfrm>
            <a:off x="122582" y="6288642"/>
            <a:ext cx="441300" cy="479667"/>
          </a:xfrm>
          <a:prstGeom prst="rect">
            <a:avLst/>
          </a:prstGeom>
        </p:spPr>
      </p:pic>
      <p:pic>
        <p:nvPicPr>
          <p:cNvPr id="8194" name="Picture 2" descr="20061111-Children&amp;#32;play&amp;#32;in&amp;#32;leaves-17.dng">
            <a:extLst>
              <a:ext uri="{FF2B5EF4-FFF2-40B4-BE49-F238E27FC236}">
                <a16:creationId xmlns:a16="http://schemas.microsoft.com/office/drawing/2014/main" id="{B3BBA602-53C6-817D-E198-9DFF46D62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041039" y="1041041"/>
            <a:ext cx="6238448" cy="415636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0934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53</Slides>
  <Notes>52</Notes>
  <HiddenSlides>0</HiddenSlide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revision>2</cp:revision>
  <dcterms:created xsi:type="dcterms:W3CDTF">2025-06-03T16:39:28Z</dcterms:created>
  <dcterms:modified xsi:type="dcterms:W3CDTF">2025-07-18T15:06:30Z</dcterms:modified>
</cp:coreProperties>
</file>