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7" r:id="rId2"/>
    <p:sldId id="300" r:id="rId3"/>
    <p:sldId id="301" r:id="rId4"/>
    <p:sldId id="299" r:id="rId5"/>
    <p:sldId id="302" r:id="rId6"/>
    <p:sldId id="303" r:id="rId7"/>
    <p:sldId id="304" r:id="rId8"/>
    <p:sldId id="310" r:id="rId9"/>
    <p:sldId id="305" r:id="rId10"/>
    <p:sldId id="311" r:id="rId11"/>
    <p:sldId id="312" r:id="rId12"/>
    <p:sldId id="313" r:id="rId13"/>
    <p:sldId id="342" r:id="rId14"/>
    <p:sldId id="315" r:id="rId15"/>
    <p:sldId id="314" r:id="rId16"/>
    <p:sldId id="316" r:id="rId17"/>
    <p:sldId id="322" r:id="rId18"/>
    <p:sldId id="317" r:id="rId19"/>
    <p:sldId id="343" r:id="rId20"/>
    <p:sldId id="318" r:id="rId21"/>
    <p:sldId id="341" r:id="rId22"/>
    <p:sldId id="319" r:id="rId23"/>
    <p:sldId id="320" r:id="rId24"/>
    <p:sldId id="321" r:id="rId25"/>
    <p:sldId id="323" r:id="rId26"/>
    <p:sldId id="324" r:id="rId27"/>
    <p:sldId id="325" r:id="rId28"/>
    <p:sldId id="326" r:id="rId29"/>
    <p:sldId id="330" r:id="rId30"/>
    <p:sldId id="331" r:id="rId31"/>
    <p:sldId id="332" r:id="rId32"/>
    <p:sldId id="333" r:id="rId33"/>
    <p:sldId id="334" r:id="rId34"/>
    <p:sldId id="335" r:id="rId35"/>
    <p:sldId id="336" r:id="rId36"/>
    <p:sldId id="337" r:id="rId37"/>
    <p:sldId id="338" r:id="rId38"/>
    <p:sldId id="339" r:id="rId39"/>
    <p:sldId id="34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CCD274-B1B9-B04C-E0C9-ED2328D641AB}" name="Lydia Princ" initials="LP" userId="S::Lydia.Princ@mdc.mo.gov::6511114d-fd8d-4baf-9aa2-9edcd1d3a702" providerId="AD"/>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2932C"/>
    <a:srgbClr val="FCC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B720F2-D09C-49B9-B550-8F94C3EB5765}" v="9" dt="2025-07-15T17:30:53.558"/>
    <p1510:client id="{881C9716-BD5B-332A-62BA-EA30F88F2A20}" v="1" dt="2025-07-15T13:57:27.5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5" autoAdjust="0"/>
    <p:restoredTop sz="71308" autoAdjust="0"/>
  </p:normalViewPr>
  <p:slideViewPr>
    <p:cSldViewPr snapToGrid="0">
      <p:cViewPr varScale="1">
        <p:scale>
          <a:sx n="79" d="100"/>
          <a:sy n="79" d="100"/>
        </p:scale>
        <p:origin x="10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EAA010-1ADD-4EC0-A244-DAA7885901D9}"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9B4F47-B8F8-46A1-8D12-7F9BA6326969}" type="slidenum">
              <a:rPr lang="en-US" smtClean="0"/>
              <a:t>‹#›</a:t>
            </a:fld>
            <a:endParaRPr lang="en-US"/>
          </a:p>
        </p:txBody>
      </p:sp>
    </p:spTree>
    <p:extLst>
      <p:ext uri="{BB962C8B-B14F-4D97-AF65-F5344CB8AC3E}">
        <p14:creationId xmlns:p14="http://schemas.microsoft.com/office/powerpoint/2010/main" val="2979568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10DCB-D507-3A6C-70A2-2B123ABB3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84FA6A-9E43-4311-588B-F404CF665E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5B043F-48C8-961C-8FFC-346629DF51B5}"/>
              </a:ext>
            </a:extLst>
          </p:cNvPr>
          <p:cNvSpPr>
            <a:spLocks noGrp="1"/>
          </p:cNvSpPr>
          <p:nvPr>
            <p:ph type="body" idx="1"/>
          </p:nvPr>
        </p:nvSpPr>
        <p:spPr/>
        <p:txBody>
          <a:bodyPr/>
          <a:lstStyle/>
          <a:p>
            <a:r>
              <a:rPr lang="en-US" dirty="0"/>
              <a:t>Read aloud from the student guide, </a:t>
            </a:r>
            <a:r>
              <a:rPr lang="en-US" b="1" dirty="0"/>
              <a:t>Exploring the Phenomenon Talk About It </a:t>
            </a:r>
            <a:r>
              <a:rPr lang="en-US" dirty="0"/>
              <a:t>on Page 47. Discuss the different photos and how it compares to the pictures from Unit 1.</a:t>
            </a:r>
          </a:p>
        </p:txBody>
      </p:sp>
      <p:sp>
        <p:nvSpPr>
          <p:cNvPr id="4" name="Slide Number Placeholder 3">
            <a:extLst>
              <a:ext uri="{FF2B5EF4-FFF2-40B4-BE49-F238E27FC236}">
                <a16:creationId xmlns:a16="http://schemas.microsoft.com/office/drawing/2014/main" id="{1CEB0C46-B360-8580-A4C1-6EFB7432F144}"/>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3466345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240A7-99A9-D08C-FCF6-41B53FCDDA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30E839-CDE1-F3D5-B840-59253A5B83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96CEB5-FA5B-AD6A-6A36-CEF52678C884}"/>
              </a:ext>
            </a:extLst>
          </p:cNvPr>
          <p:cNvSpPr>
            <a:spLocks noGrp="1"/>
          </p:cNvSpPr>
          <p:nvPr>
            <p:ph type="body" idx="1"/>
          </p:nvPr>
        </p:nvSpPr>
        <p:spPr/>
        <p:txBody>
          <a:bodyPr/>
          <a:lstStyle/>
          <a:p>
            <a:r>
              <a:rPr lang="en-US" dirty="0"/>
              <a:t>Explain that weather includes the daily temperature and how much sun or rain a place may get. </a:t>
            </a:r>
          </a:p>
        </p:txBody>
      </p:sp>
      <p:sp>
        <p:nvSpPr>
          <p:cNvPr id="4" name="Slide Number Placeholder 3">
            <a:extLst>
              <a:ext uri="{FF2B5EF4-FFF2-40B4-BE49-F238E27FC236}">
                <a16:creationId xmlns:a16="http://schemas.microsoft.com/office/drawing/2014/main" id="{CA4D7801-E524-D570-3DDE-4BEE7C347336}"/>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2728302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E3E68-0457-75AE-50DE-021315827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502646-E9D5-3235-6355-80653FC10C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A1D692-218C-B7A1-FB31-769B665D60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2EC1E3-AF4F-E804-A399-0F9C85C1F802}"/>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3804330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449FA-47C2-4E60-91BF-EB27166383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001404-4A47-38EA-0EAE-A58E0A9329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7F5EBD-9F88-73C9-9145-AE621D80F395}"/>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E92155A9-F9C6-4F13-2705-DE6A7004EE0E}"/>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3049566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9A372-85C3-EFC6-40D5-15E1F0B5BE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223CD5-683D-72CC-1CD7-FA00E2C09F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CD9DF4-163D-F664-C419-0D72FBE34131}"/>
              </a:ext>
            </a:extLst>
          </p:cNvPr>
          <p:cNvSpPr>
            <a:spLocks noGrp="1"/>
          </p:cNvSpPr>
          <p:nvPr>
            <p:ph type="body" idx="1"/>
          </p:nvPr>
        </p:nvSpPr>
        <p:spPr/>
        <p:txBody>
          <a:bodyPr/>
          <a:lstStyle/>
          <a:p>
            <a:r>
              <a:rPr lang="en-US" dirty="0"/>
              <a:t>Let’s look back at our weather observations from </a:t>
            </a:r>
            <a:r>
              <a:rPr lang="en-US" b="1" dirty="0"/>
              <a:t>Lesson 1B What is Weather?, page 15 in Student Guide.</a:t>
            </a:r>
          </a:p>
        </p:txBody>
      </p:sp>
      <p:sp>
        <p:nvSpPr>
          <p:cNvPr id="4" name="Slide Number Placeholder 3">
            <a:extLst>
              <a:ext uri="{FF2B5EF4-FFF2-40B4-BE49-F238E27FC236}">
                <a16:creationId xmlns:a16="http://schemas.microsoft.com/office/drawing/2014/main" id="{C85B551F-3047-A396-5E92-B929C6AAF761}"/>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4062837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0F889-9EF3-5276-2596-17EC6E002B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68E92A-CD40-6ADA-4A5B-37B85BAF5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B0E06A-C064-FF7A-EAFE-DE847ABAAF16}"/>
              </a:ext>
            </a:extLst>
          </p:cNvPr>
          <p:cNvSpPr>
            <a:spLocks noGrp="1"/>
          </p:cNvSpPr>
          <p:nvPr>
            <p:ph type="body" idx="1"/>
          </p:nvPr>
        </p:nvSpPr>
        <p:spPr/>
        <p:txBody>
          <a:bodyPr/>
          <a:lstStyle/>
          <a:p>
            <a:r>
              <a:rPr lang="en-US" dirty="0"/>
              <a:t>Student answers: temperature, cloud cover, precipitation, etc.</a:t>
            </a:r>
          </a:p>
        </p:txBody>
      </p:sp>
      <p:sp>
        <p:nvSpPr>
          <p:cNvPr id="4" name="Slide Number Placeholder 3">
            <a:extLst>
              <a:ext uri="{FF2B5EF4-FFF2-40B4-BE49-F238E27FC236}">
                <a16:creationId xmlns:a16="http://schemas.microsoft.com/office/drawing/2014/main" id="{3AA5100F-A7F2-A3B3-48E8-C482EB523198}"/>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1460290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585B2-C972-3F54-1ED3-EBA897A94B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0CF40E-F8DE-C90D-4A71-04B747E9DB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F64E4-B713-3199-29FA-D2CF004821F8}"/>
              </a:ext>
            </a:extLst>
          </p:cNvPr>
          <p:cNvSpPr>
            <a:spLocks noGrp="1"/>
          </p:cNvSpPr>
          <p:nvPr>
            <p:ph type="body" idx="1"/>
          </p:nvPr>
        </p:nvSpPr>
        <p:spPr/>
        <p:txBody>
          <a:bodyPr/>
          <a:lstStyle/>
          <a:p>
            <a:r>
              <a:rPr lang="en-US" dirty="0"/>
              <a:t>We made simple weather observations earlier this year. Today we are going to continue our practice in taking and recording temperature. Over the next few weeks, we are going to measure the temperature each day. We are also going to record how sunny or cloudy it is outside.</a:t>
            </a:r>
          </a:p>
          <a:p>
            <a:endParaRPr lang="en-US" dirty="0"/>
          </a:p>
          <a:p>
            <a:r>
              <a:rPr lang="en-US" dirty="0"/>
              <a:t>Does anyone know what we need to measure the temperature outside? (Thermometer)</a:t>
            </a:r>
          </a:p>
          <a:p>
            <a:endParaRPr lang="en-US" dirty="0"/>
          </a:p>
          <a:p>
            <a:r>
              <a:rPr lang="en-US" dirty="0"/>
              <a:t>Last time we measured the temperature, we used digital thermometers. Today we are going to use a different type of thermometer. </a:t>
            </a:r>
          </a:p>
        </p:txBody>
      </p:sp>
      <p:sp>
        <p:nvSpPr>
          <p:cNvPr id="4" name="Slide Number Placeholder 3">
            <a:extLst>
              <a:ext uri="{FF2B5EF4-FFF2-40B4-BE49-F238E27FC236}">
                <a16:creationId xmlns:a16="http://schemas.microsoft.com/office/drawing/2014/main" id="{A5BCA69C-022A-67F5-BF0B-DCA1D62DA728}"/>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3662131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5FE07-BB8E-C77F-4869-A85CEE5983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8BC059-9BD4-21D4-EB19-598815AF8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68568E-4215-EEDB-3FCD-6131F0F85683}"/>
              </a:ext>
            </a:extLst>
          </p:cNvPr>
          <p:cNvSpPr>
            <a:spLocks noGrp="1"/>
          </p:cNvSpPr>
          <p:nvPr>
            <p:ph type="body" idx="1"/>
          </p:nvPr>
        </p:nvSpPr>
        <p:spPr/>
        <p:txBody>
          <a:bodyPr/>
          <a:lstStyle/>
          <a:p>
            <a:r>
              <a:rPr lang="en-US" dirty="0"/>
              <a:t>We made simple weather observations earlier this year. Today we are going to continue our practice in taking and recording temperature. Over the next few weeks, we are going to measure the temperature each day. We are also going to record how sunny or cloudy it is outside.</a:t>
            </a:r>
          </a:p>
          <a:p>
            <a:endParaRPr lang="en-US" dirty="0"/>
          </a:p>
          <a:p>
            <a:r>
              <a:rPr lang="en-US" dirty="0"/>
              <a:t>Does anyone know what we need to measure the temperature outside? (Thermometer)</a:t>
            </a:r>
          </a:p>
          <a:p>
            <a:endParaRPr lang="en-US" dirty="0"/>
          </a:p>
          <a:p>
            <a:r>
              <a:rPr lang="en-US" dirty="0"/>
              <a:t>Last time we measured the temperature, we used digital thermometers. Today we are going to use a different type of thermometer. </a:t>
            </a:r>
          </a:p>
        </p:txBody>
      </p:sp>
      <p:sp>
        <p:nvSpPr>
          <p:cNvPr id="4" name="Slide Number Placeholder 3">
            <a:extLst>
              <a:ext uri="{FF2B5EF4-FFF2-40B4-BE49-F238E27FC236}">
                <a16:creationId xmlns:a16="http://schemas.microsoft.com/office/drawing/2014/main" id="{538284E7-07B7-D8AE-BF64-9B368D42D97F}"/>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4248336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FDCC9-33F4-CFDB-C216-467B75F6DA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D0A7B-FB52-FCA3-B06E-2BEB4D1D3D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32B1A6-3D77-0AC3-B34C-6A37F0D1644E}"/>
              </a:ext>
            </a:extLst>
          </p:cNvPr>
          <p:cNvSpPr>
            <a:spLocks noGrp="1"/>
          </p:cNvSpPr>
          <p:nvPr>
            <p:ph type="body" idx="1"/>
          </p:nvPr>
        </p:nvSpPr>
        <p:spPr/>
        <p:txBody>
          <a:bodyPr/>
          <a:lstStyle/>
          <a:p>
            <a:r>
              <a:rPr lang="en-US" dirty="0"/>
              <a:t>Distribute </a:t>
            </a:r>
            <a:r>
              <a:rPr lang="en-US" b="1" dirty="0"/>
              <a:t>2A Reading Thermometers Handout </a:t>
            </a:r>
            <a:r>
              <a:rPr lang="en-US" dirty="0"/>
              <a:t>located in the Teacher Guide at the end of this lesson or display from the </a:t>
            </a:r>
            <a:r>
              <a:rPr lang="en-US" i="1" dirty="0"/>
              <a:t>MDC Teacher Portal</a:t>
            </a:r>
            <a:r>
              <a:rPr lang="en-US" dirty="0"/>
              <a:t> </a:t>
            </a:r>
            <a:r>
              <a:rPr lang="en-US" b="1" dirty="0"/>
              <a:t>Kindergarten Unit 2 Lesson 2A</a:t>
            </a:r>
            <a:r>
              <a:rPr lang="en-US" dirty="0"/>
              <a:t> link. Review the thermometers together.</a:t>
            </a:r>
          </a:p>
        </p:txBody>
      </p:sp>
      <p:sp>
        <p:nvSpPr>
          <p:cNvPr id="4" name="Slide Number Placeholder 3">
            <a:extLst>
              <a:ext uri="{FF2B5EF4-FFF2-40B4-BE49-F238E27FC236}">
                <a16:creationId xmlns:a16="http://schemas.microsoft.com/office/drawing/2014/main" id="{59C6D6DC-BF2E-A4FD-6D50-6AED73889C76}"/>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262070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59C8A-842A-31EB-6050-FA2A5BF21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5CA27-C4CD-FE1F-CCBC-01020CBE0A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6F2D28-B554-97AC-3EA4-D1257EE395D6}"/>
              </a:ext>
            </a:extLst>
          </p:cNvPr>
          <p:cNvSpPr>
            <a:spLocks noGrp="1"/>
          </p:cNvSpPr>
          <p:nvPr>
            <p:ph type="body" idx="1"/>
          </p:nvPr>
        </p:nvSpPr>
        <p:spPr/>
        <p:txBody>
          <a:bodyPr/>
          <a:lstStyle/>
          <a:p>
            <a:r>
              <a:rPr lang="en-US" dirty="0"/>
              <a:t>Put students into pairs. Give each group a cup of warm water and a cup of ice water. Have the students take turns putting the thermometer in the warm water and then ice water.</a:t>
            </a:r>
          </a:p>
          <a:p>
            <a:endParaRPr lang="en-US" dirty="0"/>
          </a:p>
          <a:p>
            <a:r>
              <a:rPr lang="en-US" dirty="0"/>
              <a:t>Have them compare answers with one other group and then have a couple of groups share with the whole class.</a:t>
            </a:r>
          </a:p>
          <a:p>
            <a:endParaRPr lang="en-US" dirty="0"/>
          </a:p>
          <a:p>
            <a:r>
              <a:rPr lang="en-US" dirty="0"/>
              <a:t>State that the warmer things are, the higher the red liquid travels up the thermometer (or the higher the numbers if using digital.)</a:t>
            </a:r>
          </a:p>
        </p:txBody>
      </p:sp>
      <p:sp>
        <p:nvSpPr>
          <p:cNvPr id="4" name="Slide Number Placeholder 3">
            <a:extLst>
              <a:ext uri="{FF2B5EF4-FFF2-40B4-BE49-F238E27FC236}">
                <a16:creationId xmlns:a16="http://schemas.microsoft.com/office/drawing/2014/main" id="{E88FCC41-22A6-A54B-06AA-919F25D79F2A}"/>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298370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BDD69-09F7-29C3-F941-25F17990C0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36E89-51D7-6392-401B-A1CFBF52C8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2BB848-1A87-2761-6784-3470B9F70ED0}"/>
              </a:ext>
            </a:extLst>
          </p:cNvPr>
          <p:cNvSpPr>
            <a:spLocks noGrp="1"/>
          </p:cNvSpPr>
          <p:nvPr>
            <p:ph type="body" idx="1"/>
          </p:nvPr>
        </p:nvSpPr>
        <p:spPr/>
        <p:txBody>
          <a:bodyPr/>
          <a:lstStyle/>
          <a:p>
            <a:r>
              <a:rPr lang="en-US" dirty="0"/>
              <a:t>Put students into pairs. Give each group a cup of warm water and a cup of ice water. Have the students take turns putting the thermometer in the warm water and then ice water.</a:t>
            </a:r>
          </a:p>
          <a:p>
            <a:endParaRPr lang="en-US" dirty="0"/>
          </a:p>
          <a:p>
            <a:r>
              <a:rPr lang="en-US" dirty="0"/>
              <a:t>Have them compare answers with one other group and then have a couple of groups share with the whole class.</a:t>
            </a:r>
          </a:p>
          <a:p>
            <a:endParaRPr lang="en-US" dirty="0"/>
          </a:p>
          <a:p>
            <a:r>
              <a:rPr lang="en-US" dirty="0"/>
              <a:t>State that the warmer things are, the higher the red liquid travels up the thermometer (or the higher the numbers if using digital.)</a:t>
            </a:r>
          </a:p>
        </p:txBody>
      </p:sp>
      <p:sp>
        <p:nvSpPr>
          <p:cNvPr id="4" name="Slide Number Placeholder 3">
            <a:extLst>
              <a:ext uri="{FF2B5EF4-FFF2-40B4-BE49-F238E27FC236}">
                <a16:creationId xmlns:a16="http://schemas.microsoft.com/office/drawing/2014/main" id="{CC211D45-392B-6034-8C91-26015BDDD4E7}"/>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4106746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61DEC-EEE5-BA18-231D-5214A95F3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F9006-F413-A364-544A-2CB974419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76CED-7937-41AB-F675-F9B8D1CD2A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E275F6-0F04-1486-9510-B13BE3BC43C6}"/>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4182936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44118-E1C1-59D9-DC40-A56E3D61FB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1EAAF9-01DB-CC13-44D3-1466AB202A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17C47C-4555-06EA-2A35-43C1B24518BF}"/>
              </a:ext>
            </a:extLst>
          </p:cNvPr>
          <p:cNvSpPr>
            <a:spLocks noGrp="1"/>
          </p:cNvSpPr>
          <p:nvPr>
            <p:ph type="body" idx="1"/>
          </p:nvPr>
        </p:nvSpPr>
        <p:spPr/>
        <p:txBody>
          <a:bodyPr/>
          <a:lstStyle/>
          <a:p>
            <a:r>
              <a:rPr lang="en-US" dirty="0"/>
              <a:t>(Daily for three weeks) Have students collect data each day as they did in summer. Students can make observations by putting a thermometer outside the window and looking at the sky. For the first week, take them outside if possible.</a:t>
            </a:r>
          </a:p>
          <a:p>
            <a:endParaRPr lang="en-US" dirty="0"/>
          </a:p>
          <a:p>
            <a:r>
              <a:rPr lang="en-US" dirty="0"/>
              <a:t>As a class, go outside with the student guides to record the temperature and collect weather data. Record findings in the student guide Science Notebook Recording Weather on Page 50.</a:t>
            </a:r>
          </a:p>
          <a:p>
            <a:endParaRPr lang="en-US" dirty="0"/>
          </a:p>
          <a:p>
            <a:r>
              <a:rPr lang="en-US" dirty="0"/>
              <a:t>Do this Science Notebook activity everyday this week and then continue to record in 2A Daily Temperature Chart.</a:t>
            </a:r>
          </a:p>
          <a:p>
            <a:endParaRPr lang="en-US" dirty="0"/>
          </a:p>
          <a:p>
            <a:pPr marL="228600" indent="-228600">
              <a:buAutoNum type="arabicPeriod"/>
            </a:pPr>
            <a:r>
              <a:rPr lang="en-US" dirty="0"/>
              <a:t>Record the day’s temperature and decide as a class if it is cloudy, partly cloudy, rainy, or sunny.</a:t>
            </a:r>
          </a:p>
          <a:p>
            <a:pPr marL="228600" indent="-228600">
              <a:buAutoNum type="arabicPeriod"/>
            </a:pPr>
            <a:endParaRPr lang="en-US" dirty="0"/>
          </a:p>
          <a:p>
            <a:pPr marL="228600" indent="-228600">
              <a:buAutoNum type="arabicPeriod"/>
            </a:pPr>
            <a:r>
              <a:rPr lang="en-US" dirty="0"/>
              <a:t>Record observations onto 2A Daily Temperature Chart. Use the 2A Bear Cutouts provided after this lesson. Make 30 cutouts with a copy machine.</a:t>
            </a:r>
          </a:p>
          <a:p>
            <a:pPr marL="228600" indent="-228600">
              <a:buAutoNum type="arabicPeriod"/>
            </a:pPr>
            <a:endParaRPr lang="en-US" dirty="0"/>
          </a:p>
          <a:p>
            <a:pPr marL="685800" lvl="1" indent="-228600">
              <a:buAutoNum type="arabicPeriod"/>
            </a:pPr>
            <a:r>
              <a:rPr lang="en-US" dirty="0"/>
              <a:t>Use chart paper to make a bar graph of the day’s temperature. Each day have a student tape a bear cutout on the chart to indicate that day’s temperature. Tell students that the higher the bear is one the chart, the hotter it is outside.</a:t>
            </a:r>
          </a:p>
          <a:p>
            <a:pPr marL="685800" lvl="1" indent="-228600">
              <a:buAutoNum type="arabicPeriod"/>
            </a:pPr>
            <a:endParaRPr lang="en-US" dirty="0"/>
          </a:p>
          <a:p>
            <a:pPr marL="685800" lvl="1" indent="-228600">
              <a:buAutoNum type="arabicPeriod"/>
            </a:pPr>
            <a:r>
              <a:rPr lang="en-US" dirty="0"/>
              <a:t>Use a different piece of chart paper to make a graph of the cloud cover. Use the example template 2A Daily Weather Chart to record the type of weather each day. Each day put a bear under the correct column (</a:t>
            </a:r>
            <a:r>
              <a:rPr lang="en-US" dirty="0" err="1"/>
              <a:t>suuny</a:t>
            </a:r>
            <a:r>
              <a:rPr lang="en-US" dirty="0"/>
              <a:t>, partly cloudy, cloudy, rainy/snowy).</a:t>
            </a:r>
          </a:p>
        </p:txBody>
      </p:sp>
      <p:sp>
        <p:nvSpPr>
          <p:cNvPr id="4" name="Slide Number Placeholder 3">
            <a:extLst>
              <a:ext uri="{FF2B5EF4-FFF2-40B4-BE49-F238E27FC236}">
                <a16:creationId xmlns:a16="http://schemas.microsoft.com/office/drawing/2014/main" id="{20ED68C6-6DA7-A981-8A8C-AD06B167D29F}"/>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3260253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034E8-A439-B388-3EB8-1D23E62BAF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A3023-CFF3-D066-77CB-92F430A425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AF3C02-EB6E-389B-3DE1-840E4C0691D5}"/>
              </a:ext>
            </a:extLst>
          </p:cNvPr>
          <p:cNvSpPr>
            <a:spLocks noGrp="1"/>
          </p:cNvSpPr>
          <p:nvPr>
            <p:ph type="body" idx="1"/>
          </p:nvPr>
        </p:nvSpPr>
        <p:spPr/>
        <p:txBody>
          <a:bodyPr/>
          <a:lstStyle/>
          <a:p>
            <a:r>
              <a:rPr lang="en-US" dirty="0"/>
              <a:t>(Daily for three weeks) Have students collect data each day as they did in summer. Students can make observations by outing a thermometer outside the window and looking at the sky. For the first week, take them outside if possible.</a:t>
            </a:r>
          </a:p>
          <a:p>
            <a:endParaRPr lang="en-US" dirty="0"/>
          </a:p>
          <a:p>
            <a:r>
              <a:rPr lang="en-US" dirty="0"/>
              <a:t>As a class, go outside with the student guides to record the temperature and collect weather data. Record findings in the student guide Science Notebook Recording Weather on Page 50.</a:t>
            </a:r>
          </a:p>
          <a:p>
            <a:endParaRPr lang="en-US" dirty="0"/>
          </a:p>
          <a:p>
            <a:r>
              <a:rPr lang="en-US" dirty="0"/>
              <a:t>Do this Science Notebook activity everyday this week and then continue to record in 2A Daily Temperature Chart.</a:t>
            </a:r>
          </a:p>
          <a:p>
            <a:endParaRPr lang="en-US" dirty="0"/>
          </a:p>
          <a:p>
            <a:pPr marL="228600" indent="-228600">
              <a:buAutoNum type="arabicPeriod"/>
            </a:pPr>
            <a:r>
              <a:rPr lang="en-US" dirty="0"/>
              <a:t>Record the day’s temperature and decide as a class if it is cloudy, partly cloudy, rainy, or sunny.</a:t>
            </a:r>
          </a:p>
          <a:p>
            <a:pPr marL="228600" indent="-228600">
              <a:buAutoNum type="arabicPeriod"/>
            </a:pPr>
            <a:endParaRPr lang="en-US" dirty="0"/>
          </a:p>
          <a:p>
            <a:pPr marL="228600" indent="-228600">
              <a:buAutoNum type="arabicPeriod"/>
            </a:pPr>
            <a:r>
              <a:rPr lang="en-US" dirty="0"/>
              <a:t>Record observations onto 2A Daily Temperature Chart. Use the 2A Bear Cutouts provided after this lesson. Make 30 cutouts with a copy machine.</a:t>
            </a:r>
          </a:p>
          <a:p>
            <a:pPr marL="228600" indent="-228600">
              <a:buAutoNum type="arabicPeriod"/>
            </a:pPr>
            <a:endParaRPr lang="en-US" dirty="0"/>
          </a:p>
          <a:p>
            <a:pPr marL="685800" lvl="1" indent="-228600">
              <a:buAutoNum type="arabicPeriod"/>
            </a:pPr>
            <a:r>
              <a:rPr lang="en-US" dirty="0"/>
              <a:t>Use chart paper to make a bar graph of the day’s temperature. Each day have a student tape a bear cutout on the chart to indicate that day’s temperature. Tell students that the higher the bear is one the chart, the hotter it is outside.</a:t>
            </a:r>
          </a:p>
          <a:p>
            <a:pPr marL="685800" lvl="1" indent="-228600">
              <a:buAutoNum type="arabicPeriod"/>
            </a:pPr>
            <a:endParaRPr lang="en-US" dirty="0"/>
          </a:p>
          <a:p>
            <a:pPr marL="685800" lvl="1" indent="-228600">
              <a:buAutoNum type="arabicPeriod"/>
            </a:pPr>
            <a:r>
              <a:rPr lang="en-US" dirty="0"/>
              <a:t>Use a different piece of chart paper to make a graph of the cloud cover. Use the example template 2A Daily Weather Chart to record the type of weather each day. Each day put a bear under the correct column (</a:t>
            </a:r>
            <a:r>
              <a:rPr lang="en-US" dirty="0" err="1"/>
              <a:t>suuny</a:t>
            </a:r>
            <a:r>
              <a:rPr lang="en-US" dirty="0"/>
              <a:t>, partly cloudy, cloudy, rainy/snowy).</a:t>
            </a:r>
          </a:p>
        </p:txBody>
      </p:sp>
      <p:sp>
        <p:nvSpPr>
          <p:cNvPr id="4" name="Slide Number Placeholder 3">
            <a:extLst>
              <a:ext uri="{FF2B5EF4-FFF2-40B4-BE49-F238E27FC236}">
                <a16:creationId xmlns:a16="http://schemas.microsoft.com/office/drawing/2014/main" id="{D91DD299-4F78-82AA-5133-59F5CF09CF57}"/>
              </a:ext>
            </a:extLst>
          </p:cNvPr>
          <p:cNvSpPr>
            <a:spLocks noGrp="1"/>
          </p:cNvSpPr>
          <p:nvPr>
            <p:ph type="sldNum" sz="quarter" idx="5"/>
          </p:nvPr>
        </p:nvSpPr>
        <p:spPr/>
        <p:txBody>
          <a:bodyPr/>
          <a:lstStyle/>
          <a:p>
            <a:fld id="{F7C19E1B-9841-4947-956E-4E7489943B16}" type="slidenum">
              <a:rPr lang="en-US" smtClean="0"/>
              <a:t>22</a:t>
            </a:fld>
            <a:endParaRPr lang="en-US"/>
          </a:p>
        </p:txBody>
      </p:sp>
    </p:spTree>
    <p:extLst>
      <p:ext uri="{BB962C8B-B14F-4D97-AF65-F5344CB8AC3E}">
        <p14:creationId xmlns:p14="http://schemas.microsoft.com/office/powerpoint/2010/main" val="1852859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7DA09-19B3-2BDA-39DE-A709928FF1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8954AB-9BFF-8EF3-BEF3-E96DA14EC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D135F6-A002-5194-B590-9512BB0D5E44}"/>
              </a:ext>
            </a:extLst>
          </p:cNvPr>
          <p:cNvSpPr>
            <a:spLocks noGrp="1"/>
          </p:cNvSpPr>
          <p:nvPr>
            <p:ph type="body" idx="1"/>
          </p:nvPr>
        </p:nvSpPr>
        <p:spPr/>
        <p:txBody>
          <a:bodyPr/>
          <a:lstStyle/>
          <a:p>
            <a:r>
              <a:rPr lang="en-US" dirty="0"/>
              <a:t>At the end of the three weeks:</a:t>
            </a:r>
          </a:p>
          <a:p>
            <a:endParaRPr lang="en-US" dirty="0"/>
          </a:p>
          <a:p>
            <a:r>
              <a:rPr lang="en-US" dirty="0"/>
              <a:t>Show students how to read the 2A Daily Temperature Chart (the higher up the bear, the warmer it is).</a:t>
            </a:r>
          </a:p>
          <a:p>
            <a:endParaRPr lang="en-US" dirty="0"/>
          </a:p>
          <a:p>
            <a:r>
              <a:rPr lang="en-US" dirty="0"/>
              <a:t>What patterns do you notice over the course of the last few weeks? (Getting/staying warmer/cooler)</a:t>
            </a:r>
          </a:p>
        </p:txBody>
      </p:sp>
      <p:sp>
        <p:nvSpPr>
          <p:cNvPr id="4" name="Slide Number Placeholder 3">
            <a:extLst>
              <a:ext uri="{FF2B5EF4-FFF2-40B4-BE49-F238E27FC236}">
                <a16:creationId xmlns:a16="http://schemas.microsoft.com/office/drawing/2014/main" id="{01866CE3-2D67-3D8F-83F8-5AC6475E7BA1}"/>
              </a:ext>
            </a:extLst>
          </p:cNvPr>
          <p:cNvSpPr>
            <a:spLocks noGrp="1"/>
          </p:cNvSpPr>
          <p:nvPr>
            <p:ph type="sldNum" sz="quarter" idx="5"/>
          </p:nvPr>
        </p:nvSpPr>
        <p:spPr/>
        <p:txBody>
          <a:bodyPr/>
          <a:lstStyle/>
          <a:p>
            <a:fld id="{F7C19E1B-9841-4947-956E-4E7489943B16}" type="slidenum">
              <a:rPr lang="en-US" smtClean="0"/>
              <a:t>23</a:t>
            </a:fld>
            <a:endParaRPr lang="en-US"/>
          </a:p>
        </p:txBody>
      </p:sp>
    </p:spTree>
    <p:extLst>
      <p:ext uri="{BB962C8B-B14F-4D97-AF65-F5344CB8AC3E}">
        <p14:creationId xmlns:p14="http://schemas.microsoft.com/office/powerpoint/2010/main" val="3504050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47922-44B9-587D-06EC-B39B24F972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6F1B78-8605-2544-71F8-7600FA168A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CFF54B-84C0-C59F-BD63-5A321B3A0D9D}"/>
              </a:ext>
            </a:extLst>
          </p:cNvPr>
          <p:cNvSpPr>
            <a:spLocks noGrp="1"/>
          </p:cNvSpPr>
          <p:nvPr>
            <p:ph type="body" idx="1"/>
          </p:nvPr>
        </p:nvSpPr>
        <p:spPr/>
        <p:txBody>
          <a:bodyPr/>
          <a:lstStyle/>
          <a:p>
            <a:r>
              <a:rPr lang="en-US" dirty="0"/>
              <a:t>Show students how to read the 2A Daily Weather Chart. (The more bears under a column, the more times it was sunny/cloudy/rainy/partly cloudy).</a:t>
            </a:r>
          </a:p>
          <a:p>
            <a:endParaRPr lang="en-US" dirty="0"/>
          </a:p>
          <a:p>
            <a:r>
              <a:rPr lang="en-US" dirty="0"/>
              <a:t>What patterns do you notice about the cloud cover over the last few weeks? (Mostly cloudy/sunny/partly sunny/rainy).</a:t>
            </a:r>
          </a:p>
        </p:txBody>
      </p:sp>
      <p:sp>
        <p:nvSpPr>
          <p:cNvPr id="4" name="Slide Number Placeholder 3">
            <a:extLst>
              <a:ext uri="{FF2B5EF4-FFF2-40B4-BE49-F238E27FC236}">
                <a16:creationId xmlns:a16="http://schemas.microsoft.com/office/drawing/2014/main" id="{458FDB9F-124C-DD31-3458-30BE6107AD1F}"/>
              </a:ext>
            </a:extLst>
          </p:cNvPr>
          <p:cNvSpPr>
            <a:spLocks noGrp="1"/>
          </p:cNvSpPr>
          <p:nvPr>
            <p:ph type="sldNum" sz="quarter" idx="5"/>
          </p:nvPr>
        </p:nvSpPr>
        <p:spPr/>
        <p:txBody>
          <a:bodyPr/>
          <a:lstStyle/>
          <a:p>
            <a:fld id="{F7C19E1B-9841-4947-956E-4E7489943B16}" type="slidenum">
              <a:rPr lang="en-US" smtClean="0"/>
              <a:t>24</a:t>
            </a:fld>
            <a:endParaRPr lang="en-US"/>
          </a:p>
        </p:txBody>
      </p:sp>
    </p:spTree>
    <p:extLst>
      <p:ext uri="{BB962C8B-B14F-4D97-AF65-F5344CB8AC3E}">
        <p14:creationId xmlns:p14="http://schemas.microsoft.com/office/powerpoint/2010/main" val="2660863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74C33-CABE-E498-5CAD-4AFE7C4BEC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028E4-9223-0C38-BB18-0974EE26B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45DDAC-BD2C-2B06-CB83-3B711F50BA65}"/>
              </a:ext>
            </a:extLst>
          </p:cNvPr>
          <p:cNvSpPr>
            <a:spLocks noGrp="1"/>
          </p:cNvSpPr>
          <p:nvPr>
            <p:ph type="body" idx="1"/>
          </p:nvPr>
        </p:nvSpPr>
        <p:spPr/>
        <p:txBody>
          <a:bodyPr/>
          <a:lstStyle/>
          <a:p>
            <a:r>
              <a:rPr lang="en-US" dirty="0"/>
              <a:t>Let’s take a look back at our data sheets in the summertime in our student guides under </a:t>
            </a:r>
            <a:r>
              <a:rPr lang="en-US" b="1" dirty="0"/>
              <a:t>Lesson 1B</a:t>
            </a:r>
            <a:r>
              <a:rPr lang="en-US" dirty="0"/>
              <a:t> on Page 15.</a:t>
            </a:r>
          </a:p>
        </p:txBody>
      </p:sp>
      <p:sp>
        <p:nvSpPr>
          <p:cNvPr id="4" name="Slide Number Placeholder 3">
            <a:extLst>
              <a:ext uri="{FF2B5EF4-FFF2-40B4-BE49-F238E27FC236}">
                <a16:creationId xmlns:a16="http://schemas.microsoft.com/office/drawing/2014/main" id="{2EDCA53F-C27B-EAA7-90CB-E946A0333AA1}"/>
              </a:ext>
            </a:extLst>
          </p:cNvPr>
          <p:cNvSpPr>
            <a:spLocks noGrp="1"/>
          </p:cNvSpPr>
          <p:nvPr>
            <p:ph type="sldNum" sz="quarter" idx="5"/>
          </p:nvPr>
        </p:nvSpPr>
        <p:spPr/>
        <p:txBody>
          <a:bodyPr/>
          <a:lstStyle/>
          <a:p>
            <a:fld id="{F7C19E1B-9841-4947-956E-4E7489943B16}" type="slidenum">
              <a:rPr lang="en-US" smtClean="0"/>
              <a:t>25</a:t>
            </a:fld>
            <a:endParaRPr lang="en-US"/>
          </a:p>
        </p:txBody>
      </p:sp>
    </p:spTree>
    <p:extLst>
      <p:ext uri="{BB962C8B-B14F-4D97-AF65-F5344CB8AC3E}">
        <p14:creationId xmlns:p14="http://schemas.microsoft.com/office/powerpoint/2010/main" val="1620047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84498-9C92-C40B-7DBA-E45818D8F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51B89-42BA-0D2B-564D-7651E2B76F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19D853-8E90-1D66-7886-79A17D9B66F8}"/>
              </a:ext>
            </a:extLst>
          </p:cNvPr>
          <p:cNvSpPr>
            <a:spLocks noGrp="1"/>
          </p:cNvSpPr>
          <p:nvPr>
            <p:ph type="body" idx="1"/>
          </p:nvPr>
        </p:nvSpPr>
        <p:spPr/>
        <p:txBody>
          <a:bodyPr/>
          <a:lstStyle/>
          <a:p>
            <a:r>
              <a:rPr lang="en-US" dirty="0"/>
              <a:t>Answers: It will get colder/warmer, stay the same, or get cloudier/sunnier</a:t>
            </a:r>
          </a:p>
        </p:txBody>
      </p:sp>
      <p:sp>
        <p:nvSpPr>
          <p:cNvPr id="4" name="Slide Number Placeholder 3">
            <a:extLst>
              <a:ext uri="{FF2B5EF4-FFF2-40B4-BE49-F238E27FC236}">
                <a16:creationId xmlns:a16="http://schemas.microsoft.com/office/drawing/2014/main" id="{FC8D9073-A9FB-E30C-D832-8BEAF635CFF1}"/>
              </a:ext>
            </a:extLst>
          </p:cNvPr>
          <p:cNvSpPr>
            <a:spLocks noGrp="1"/>
          </p:cNvSpPr>
          <p:nvPr>
            <p:ph type="sldNum" sz="quarter" idx="5"/>
          </p:nvPr>
        </p:nvSpPr>
        <p:spPr/>
        <p:txBody>
          <a:bodyPr/>
          <a:lstStyle/>
          <a:p>
            <a:fld id="{F7C19E1B-9841-4947-956E-4E7489943B16}" type="slidenum">
              <a:rPr lang="en-US" smtClean="0"/>
              <a:t>26</a:t>
            </a:fld>
            <a:endParaRPr lang="en-US"/>
          </a:p>
        </p:txBody>
      </p:sp>
    </p:spTree>
    <p:extLst>
      <p:ext uri="{BB962C8B-B14F-4D97-AF65-F5344CB8AC3E}">
        <p14:creationId xmlns:p14="http://schemas.microsoft.com/office/powerpoint/2010/main" val="1627851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4A640-6DA5-D573-A655-3C588EF5A5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41DBCA-9C06-6AE0-37F2-A7D425641F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96CB76-93CA-BB2C-CCD3-7E60BB431FA5}"/>
              </a:ext>
            </a:extLst>
          </p:cNvPr>
          <p:cNvSpPr>
            <a:spLocks noGrp="1"/>
          </p:cNvSpPr>
          <p:nvPr>
            <p:ph type="body" idx="1"/>
          </p:nvPr>
        </p:nvSpPr>
        <p:spPr/>
        <p:txBody>
          <a:bodyPr/>
          <a:lstStyle/>
          <a:p>
            <a:r>
              <a:rPr lang="en-US" dirty="0"/>
              <a:t>Show the Oak Tree Pictures again.</a:t>
            </a:r>
          </a:p>
        </p:txBody>
      </p:sp>
      <p:sp>
        <p:nvSpPr>
          <p:cNvPr id="4" name="Slide Number Placeholder 3">
            <a:extLst>
              <a:ext uri="{FF2B5EF4-FFF2-40B4-BE49-F238E27FC236}">
                <a16:creationId xmlns:a16="http://schemas.microsoft.com/office/drawing/2014/main" id="{B7BD44BC-D3FB-F5CA-4C24-59CFCEE114F8}"/>
              </a:ext>
            </a:extLst>
          </p:cNvPr>
          <p:cNvSpPr>
            <a:spLocks noGrp="1"/>
          </p:cNvSpPr>
          <p:nvPr>
            <p:ph type="sldNum" sz="quarter" idx="5"/>
          </p:nvPr>
        </p:nvSpPr>
        <p:spPr/>
        <p:txBody>
          <a:bodyPr/>
          <a:lstStyle/>
          <a:p>
            <a:fld id="{F7C19E1B-9841-4947-956E-4E7489943B16}" type="slidenum">
              <a:rPr lang="en-US" smtClean="0"/>
              <a:t>27</a:t>
            </a:fld>
            <a:endParaRPr lang="en-US"/>
          </a:p>
        </p:txBody>
      </p:sp>
    </p:spTree>
    <p:extLst>
      <p:ext uri="{BB962C8B-B14F-4D97-AF65-F5344CB8AC3E}">
        <p14:creationId xmlns:p14="http://schemas.microsoft.com/office/powerpoint/2010/main" val="4001257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9432F-7C8D-8B55-0446-ED86F9CA41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AA1288-CCEA-DBF7-7F21-3B9F55E9D8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89D2FC-577D-7313-6623-9AAE64F964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5137EA-1721-895F-1BE2-00C3D8C480C7}"/>
              </a:ext>
            </a:extLst>
          </p:cNvPr>
          <p:cNvSpPr>
            <a:spLocks noGrp="1"/>
          </p:cNvSpPr>
          <p:nvPr>
            <p:ph type="sldNum" sz="quarter" idx="5"/>
          </p:nvPr>
        </p:nvSpPr>
        <p:spPr/>
        <p:txBody>
          <a:bodyPr/>
          <a:lstStyle/>
          <a:p>
            <a:fld id="{F7C19E1B-9841-4947-956E-4E7489943B16}" type="slidenum">
              <a:rPr lang="en-US" smtClean="0"/>
              <a:t>28</a:t>
            </a:fld>
            <a:endParaRPr lang="en-US"/>
          </a:p>
        </p:txBody>
      </p:sp>
    </p:spTree>
    <p:extLst>
      <p:ext uri="{BB962C8B-B14F-4D97-AF65-F5344CB8AC3E}">
        <p14:creationId xmlns:p14="http://schemas.microsoft.com/office/powerpoint/2010/main" val="1748820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BBDBB-B5CF-511E-65BF-6E584B0FDE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B74C8E-2E4E-361F-0BD5-4A5E5E6F70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6105DE-720B-8E3A-5CF1-2B24441D5A23}"/>
              </a:ext>
            </a:extLst>
          </p:cNvPr>
          <p:cNvSpPr>
            <a:spLocks noGrp="1"/>
          </p:cNvSpPr>
          <p:nvPr>
            <p:ph type="body" idx="1"/>
          </p:nvPr>
        </p:nvSpPr>
        <p:spPr/>
        <p:txBody>
          <a:bodyPr/>
          <a:lstStyle/>
          <a:p>
            <a:r>
              <a:rPr lang="en-US" dirty="0"/>
              <a:t>Answers: Getting colder, maybe cloudier/rainier, less sunlight</a:t>
            </a:r>
          </a:p>
        </p:txBody>
      </p:sp>
      <p:sp>
        <p:nvSpPr>
          <p:cNvPr id="4" name="Slide Number Placeholder 3">
            <a:extLst>
              <a:ext uri="{FF2B5EF4-FFF2-40B4-BE49-F238E27FC236}">
                <a16:creationId xmlns:a16="http://schemas.microsoft.com/office/drawing/2014/main" id="{9F2E4F92-D8C2-B272-D8CE-A1602488DFB3}"/>
              </a:ext>
            </a:extLst>
          </p:cNvPr>
          <p:cNvSpPr>
            <a:spLocks noGrp="1"/>
          </p:cNvSpPr>
          <p:nvPr>
            <p:ph type="sldNum" sz="quarter" idx="5"/>
          </p:nvPr>
        </p:nvSpPr>
        <p:spPr/>
        <p:txBody>
          <a:bodyPr/>
          <a:lstStyle/>
          <a:p>
            <a:fld id="{F7C19E1B-9841-4947-956E-4E7489943B16}" type="slidenum">
              <a:rPr lang="en-US" smtClean="0"/>
              <a:t>29</a:t>
            </a:fld>
            <a:endParaRPr lang="en-US"/>
          </a:p>
        </p:txBody>
      </p:sp>
    </p:spTree>
    <p:extLst>
      <p:ext uri="{BB962C8B-B14F-4D97-AF65-F5344CB8AC3E}">
        <p14:creationId xmlns:p14="http://schemas.microsoft.com/office/powerpoint/2010/main" val="4149737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FB59D-13CC-E298-1E26-2EB9B81BC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70238-62D9-BA3C-B2D3-F1D4909ECE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FC68D0-0CBE-A52C-4C1C-9D63BCB2785C}"/>
              </a:ext>
            </a:extLst>
          </p:cNvPr>
          <p:cNvSpPr>
            <a:spLocks noGrp="1"/>
          </p:cNvSpPr>
          <p:nvPr>
            <p:ph type="body" idx="1"/>
          </p:nvPr>
        </p:nvSpPr>
        <p:spPr/>
        <p:txBody>
          <a:bodyPr/>
          <a:lstStyle/>
          <a:p>
            <a:r>
              <a:rPr lang="en-US" dirty="0"/>
              <a:t>Answer: Since the tree is dropping the rest of its acorns and leaves, bears try to eat as much as they can before they are all gone</a:t>
            </a:r>
          </a:p>
        </p:txBody>
      </p:sp>
      <p:sp>
        <p:nvSpPr>
          <p:cNvPr id="4" name="Slide Number Placeholder 3">
            <a:extLst>
              <a:ext uri="{FF2B5EF4-FFF2-40B4-BE49-F238E27FC236}">
                <a16:creationId xmlns:a16="http://schemas.microsoft.com/office/drawing/2014/main" id="{256B09A6-0290-44CC-22BA-3F9475834D5C}"/>
              </a:ext>
            </a:extLst>
          </p:cNvPr>
          <p:cNvSpPr>
            <a:spLocks noGrp="1"/>
          </p:cNvSpPr>
          <p:nvPr>
            <p:ph type="sldNum" sz="quarter" idx="5"/>
          </p:nvPr>
        </p:nvSpPr>
        <p:spPr/>
        <p:txBody>
          <a:bodyPr/>
          <a:lstStyle/>
          <a:p>
            <a:fld id="{F7C19E1B-9841-4947-956E-4E7489943B16}" type="slidenum">
              <a:rPr lang="en-US" smtClean="0"/>
              <a:t>30</a:t>
            </a:fld>
            <a:endParaRPr lang="en-US"/>
          </a:p>
        </p:txBody>
      </p:sp>
    </p:spTree>
    <p:extLst>
      <p:ext uri="{BB962C8B-B14F-4D97-AF65-F5344CB8AC3E}">
        <p14:creationId xmlns:p14="http://schemas.microsoft.com/office/powerpoint/2010/main" val="535788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0853D-B36E-5DE9-4B7B-84985C8572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BD8C6-5127-4BD3-426E-259F305AD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0A0C1C-8157-D42A-E4CE-EB1A42ACB92C}"/>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BB934D3B-D08A-C685-455A-740C2D66E5CC}"/>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2760524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17C6E-8FF8-2AAF-8B28-107BEDCF78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701C42-3351-4F17-C96F-31BEEACF68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2ADF77-E47B-A846-494D-AD34AAD93D30}"/>
              </a:ext>
            </a:extLst>
          </p:cNvPr>
          <p:cNvSpPr>
            <a:spLocks noGrp="1"/>
          </p:cNvSpPr>
          <p:nvPr>
            <p:ph type="body" idx="1"/>
          </p:nvPr>
        </p:nvSpPr>
        <p:spPr/>
        <p:txBody>
          <a:bodyPr/>
          <a:lstStyle/>
          <a:p>
            <a:r>
              <a:rPr lang="en-US" dirty="0"/>
              <a:t>One of a bear’s favorite foods in acorns that grow on oak trees. Oak trees respond to patterns in the weather. Explain that bears notice a lack of food and that tells them that it is time to prepare for winter. Explain that oak trees start to lose their leaves and their acorns as the weather gets colder and there is less sunlight. Bears respond by searching for all the acorns that they can find. This helps them put on fat to prepare for winter. Acorns provide a lot of fat for bears which is why this is their favorite meal this season.</a:t>
            </a:r>
          </a:p>
        </p:txBody>
      </p:sp>
      <p:sp>
        <p:nvSpPr>
          <p:cNvPr id="4" name="Slide Number Placeholder 3">
            <a:extLst>
              <a:ext uri="{FF2B5EF4-FFF2-40B4-BE49-F238E27FC236}">
                <a16:creationId xmlns:a16="http://schemas.microsoft.com/office/drawing/2014/main" id="{A4E792EF-4886-591F-2335-7C2D1658D187}"/>
              </a:ext>
            </a:extLst>
          </p:cNvPr>
          <p:cNvSpPr>
            <a:spLocks noGrp="1"/>
          </p:cNvSpPr>
          <p:nvPr>
            <p:ph type="sldNum" sz="quarter" idx="5"/>
          </p:nvPr>
        </p:nvSpPr>
        <p:spPr/>
        <p:txBody>
          <a:bodyPr/>
          <a:lstStyle/>
          <a:p>
            <a:fld id="{F7C19E1B-9841-4947-956E-4E7489943B16}" type="slidenum">
              <a:rPr lang="en-US" smtClean="0"/>
              <a:t>31</a:t>
            </a:fld>
            <a:endParaRPr lang="en-US"/>
          </a:p>
        </p:txBody>
      </p:sp>
    </p:spTree>
    <p:extLst>
      <p:ext uri="{BB962C8B-B14F-4D97-AF65-F5344CB8AC3E}">
        <p14:creationId xmlns:p14="http://schemas.microsoft.com/office/powerpoint/2010/main" val="3543195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69A4F-DB30-4046-F7CF-8B9BA9A12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FBF815-A0D9-261C-52D5-B13813E583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04468E-210F-91DA-56C3-07C65640EDF4}"/>
              </a:ext>
            </a:extLst>
          </p:cNvPr>
          <p:cNvSpPr>
            <a:spLocks noGrp="1"/>
          </p:cNvSpPr>
          <p:nvPr>
            <p:ph type="body" idx="1"/>
          </p:nvPr>
        </p:nvSpPr>
        <p:spPr/>
        <p:txBody>
          <a:bodyPr/>
          <a:lstStyle/>
          <a:p>
            <a:r>
              <a:rPr lang="en-US" dirty="0"/>
              <a:t>Reference Examples of Fall Bear Foods. Corn, a food source bears eat in fall</a:t>
            </a:r>
          </a:p>
        </p:txBody>
      </p:sp>
      <p:sp>
        <p:nvSpPr>
          <p:cNvPr id="4" name="Slide Number Placeholder 3">
            <a:extLst>
              <a:ext uri="{FF2B5EF4-FFF2-40B4-BE49-F238E27FC236}">
                <a16:creationId xmlns:a16="http://schemas.microsoft.com/office/drawing/2014/main" id="{772DC075-C3C4-14E5-4820-B08BDAF16D48}"/>
              </a:ext>
            </a:extLst>
          </p:cNvPr>
          <p:cNvSpPr>
            <a:spLocks noGrp="1"/>
          </p:cNvSpPr>
          <p:nvPr>
            <p:ph type="sldNum" sz="quarter" idx="5"/>
          </p:nvPr>
        </p:nvSpPr>
        <p:spPr/>
        <p:txBody>
          <a:bodyPr/>
          <a:lstStyle/>
          <a:p>
            <a:fld id="{F7C19E1B-9841-4947-956E-4E7489943B16}" type="slidenum">
              <a:rPr lang="en-US" smtClean="0"/>
              <a:t>32</a:t>
            </a:fld>
            <a:endParaRPr lang="en-US"/>
          </a:p>
        </p:txBody>
      </p:sp>
    </p:spTree>
    <p:extLst>
      <p:ext uri="{BB962C8B-B14F-4D97-AF65-F5344CB8AC3E}">
        <p14:creationId xmlns:p14="http://schemas.microsoft.com/office/powerpoint/2010/main" val="4284244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A8268-9765-47BD-4656-B71F9FAEC0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8CC2B-EDE9-4CF3-2E19-6F4D6ED823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74C02D-8054-82C1-0B46-4104DA44D1B0}"/>
              </a:ext>
            </a:extLst>
          </p:cNvPr>
          <p:cNvSpPr>
            <a:spLocks noGrp="1"/>
          </p:cNvSpPr>
          <p:nvPr>
            <p:ph type="body" idx="1"/>
          </p:nvPr>
        </p:nvSpPr>
        <p:spPr/>
        <p:txBody>
          <a:bodyPr/>
          <a:lstStyle/>
          <a:p>
            <a:r>
              <a:rPr lang="en-US" dirty="0"/>
              <a:t>Hazelnuts, a food source bears eat in fall</a:t>
            </a:r>
          </a:p>
        </p:txBody>
      </p:sp>
      <p:sp>
        <p:nvSpPr>
          <p:cNvPr id="4" name="Slide Number Placeholder 3">
            <a:extLst>
              <a:ext uri="{FF2B5EF4-FFF2-40B4-BE49-F238E27FC236}">
                <a16:creationId xmlns:a16="http://schemas.microsoft.com/office/drawing/2014/main" id="{856CBF91-F54D-0C05-C4BA-B0A1E26C94E8}"/>
              </a:ext>
            </a:extLst>
          </p:cNvPr>
          <p:cNvSpPr>
            <a:spLocks noGrp="1"/>
          </p:cNvSpPr>
          <p:nvPr>
            <p:ph type="sldNum" sz="quarter" idx="5"/>
          </p:nvPr>
        </p:nvSpPr>
        <p:spPr/>
        <p:txBody>
          <a:bodyPr/>
          <a:lstStyle/>
          <a:p>
            <a:fld id="{F7C19E1B-9841-4947-956E-4E7489943B16}" type="slidenum">
              <a:rPr lang="en-US" smtClean="0"/>
              <a:t>33</a:t>
            </a:fld>
            <a:endParaRPr lang="en-US"/>
          </a:p>
        </p:txBody>
      </p:sp>
    </p:spTree>
    <p:extLst>
      <p:ext uri="{BB962C8B-B14F-4D97-AF65-F5344CB8AC3E}">
        <p14:creationId xmlns:p14="http://schemas.microsoft.com/office/powerpoint/2010/main" val="11957946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3F63-585E-41A0-123B-3C7910B29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177969-D02E-0C7F-1415-C11DE558C0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D158C1-1771-8029-FFB3-32936641A7B2}"/>
              </a:ext>
            </a:extLst>
          </p:cNvPr>
          <p:cNvSpPr>
            <a:spLocks noGrp="1"/>
          </p:cNvSpPr>
          <p:nvPr>
            <p:ph type="body" idx="1"/>
          </p:nvPr>
        </p:nvSpPr>
        <p:spPr/>
        <p:txBody>
          <a:bodyPr/>
          <a:lstStyle/>
          <a:p>
            <a:r>
              <a:rPr lang="en-US" dirty="0"/>
              <a:t>Persimmons, a food source bears eat in fall</a:t>
            </a:r>
          </a:p>
        </p:txBody>
      </p:sp>
      <p:sp>
        <p:nvSpPr>
          <p:cNvPr id="4" name="Slide Number Placeholder 3">
            <a:extLst>
              <a:ext uri="{FF2B5EF4-FFF2-40B4-BE49-F238E27FC236}">
                <a16:creationId xmlns:a16="http://schemas.microsoft.com/office/drawing/2014/main" id="{6268F42A-B185-437B-EB19-94433D0A9C1F}"/>
              </a:ext>
            </a:extLst>
          </p:cNvPr>
          <p:cNvSpPr>
            <a:spLocks noGrp="1"/>
          </p:cNvSpPr>
          <p:nvPr>
            <p:ph type="sldNum" sz="quarter" idx="5"/>
          </p:nvPr>
        </p:nvSpPr>
        <p:spPr/>
        <p:txBody>
          <a:bodyPr/>
          <a:lstStyle/>
          <a:p>
            <a:fld id="{F7C19E1B-9841-4947-956E-4E7489943B16}" type="slidenum">
              <a:rPr lang="en-US" smtClean="0"/>
              <a:t>34</a:t>
            </a:fld>
            <a:endParaRPr lang="en-US"/>
          </a:p>
        </p:txBody>
      </p:sp>
    </p:spTree>
    <p:extLst>
      <p:ext uri="{BB962C8B-B14F-4D97-AF65-F5344CB8AC3E}">
        <p14:creationId xmlns:p14="http://schemas.microsoft.com/office/powerpoint/2010/main" val="1153317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82CAD-8AFE-DAE7-B2A6-48D625FCDC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C549D-09AA-BCA3-9768-D294E1BFEF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821205-6BEA-73E5-10D0-589D1B561AAB}"/>
              </a:ext>
            </a:extLst>
          </p:cNvPr>
          <p:cNvSpPr>
            <a:spLocks noGrp="1"/>
          </p:cNvSpPr>
          <p:nvPr>
            <p:ph type="body" idx="1"/>
          </p:nvPr>
        </p:nvSpPr>
        <p:spPr/>
        <p:txBody>
          <a:bodyPr/>
          <a:lstStyle/>
          <a:p>
            <a:r>
              <a:rPr lang="en-US" dirty="0"/>
              <a:t>There are other animals in Missouri that love acorns as well: squirrels, blue jays, raccoons, and turkeys all eat acorns. Have students complete the student guide 2A Draw It! on Page 51.</a:t>
            </a:r>
          </a:p>
          <a:p>
            <a:endParaRPr lang="en-US" dirty="0"/>
          </a:p>
          <a:p>
            <a:r>
              <a:rPr lang="en-US" dirty="0"/>
              <a:t>Compare drawings and discuss what other Missouri animals may do to prepare for winter.</a:t>
            </a:r>
          </a:p>
        </p:txBody>
      </p:sp>
      <p:sp>
        <p:nvSpPr>
          <p:cNvPr id="4" name="Slide Number Placeholder 3">
            <a:extLst>
              <a:ext uri="{FF2B5EF4-FFF2-40B4-BE49-F238E27FC236}">
                <a16:creationId xmlns:a16="http://schemas.microsoft.com/office/drawing/2014/main" id="{EE230B58-38CE-0CF5-ADE7-A07CBED8BECB}"/>
              </a:ext>
            </a:extLst>
          </p:cNvPr>
          <p:cNvSpPr>
            <a:spLocks noGrp="1"/>
          </p:cNvSpPr>
          <p:nvPr>
            <p:ph type="sldNum" sz="quarter" idx="5"/>
          </p:nvPr>
        </p:nvSpPr>
        <p:spPr/>
        <p:txBody>
          <a:bodyPr/>
          <a:lstStyle/>
          <a:p>
            <a:fld id="{F7C19E1B-9841-4947-956E-4E7489943B16}" type="slidenum">
              <a:rPr lang="en-US" smtClean="0"/>
              <a:t>35</a:t>
            </a:fld>
            <a:endParaRPr lang="en-US"/>
          </a:p>
        </p:txBody>
      </p:sp>
    </p:spTree>
    <p:extLst>
      <p:ext uri="{BB962C8B-B14F-4D97-AF65-F5344CB8AC3E}">
        <p14:creationId xmlns:p14="http://schemas.microsoft.com/office/powerpoint/2010/main" val="10631932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91E2F-73AF-30C3-B334-3629CFA31E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E3C1A1-2575-BA94-7288-3F86151C8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009F28-C20E-20EC-6614-A5DB2EACD65A}"/>
              </a:ext>
            </a:extLst>
          </p:cNvPr>
          <p:cNvSpPr>
            <a:spLocks noGrp="1"/>
          </p:cNvSpPr>
          <p:nvPr>
            <p:ph type="body" idx="1"/>
          </p:nvPr>
        </p:nvSpPr>
        <p:spPr/>
        <p:txBody>
          <a:bodyPr/>
          <a:lstStyle/>
          <a:p>
            <a:r>
              <a:rPr lang="en-US" dirty="0"/>
              <a:t>Add student observations and/or questions to the </a:t>
            </a:r>
            <a:r>
              <a:rPr lang="en-US" b="1" dirty="0" err="1"/>
              <a:t>Noticings</a:t>
            </a:r>
            <a:r>
              <a:rPr lang="en-US" b="1" dirty="0"/>
              <a:t> and Wonderings Chart </a:t>
            </a:r>
            <a:r>
              <a:rPr lang="en-US" dirty="0"/>
              <a:t>as the lesson concludes in reference to the phenomenon studied.</a:t>
            </a:r>
          </a:p>
        </p:txBody>
      </p:sp>
      <p:sp>
        <p:nvSpPr>
          <p:cNvPr id="4" name="Slide Number Placeholder 3">
            <a:extLst>
              <a:ext uri="{FF2B5EF4-FFF2-40B4-BE49-F238E27FC236}">
                <a16:creationId xmlns:a16="http://schemas.microsoft.com/office/drawing/2014/main" id="{ECA3D28A-E24E-60F5-230F-7891B54F472D}"/>
              </a:ext>
            </a:extLst>
          </p:cNvPr>
          <p:cNvSpPr>
            <a:spLocks noGrp="1"/>
          </p:cNvSpPr>
          <p:nvPr>
            <p:ph type="sldNum" sz="quarter" idx="5"/>
          </p:nvPr>
        </p:nvSpPr>
        <p:spPr/>
        <p:txBody>
          <a:bodyPr/>
          <a:lstStyle/>
          <a:p>
            <a:fld id="{F7C19E1B-9841-4947-956E-4E7489943B16}" type="slidenum">
              <a:rPr lang="en-US" smtClean="0"/>
              <a:t>36</a:t>
            </a:fld>
            <a:endParaRPr lang="en-US"/>
          </a:p>
        </p:txBody>
      </p:sp>
    </p:spTree>
    <p:extLst>
      <p:ext uri="{BB962C8B-B14F-4D97-AF65-F5344CB8AC3E}">
        <p14:creationId xmlns:p14="http://schemas.microsoft.com/office/powerpoint/2010/main" val="24186088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30151-550F-2B44-00B3-FC0DB9C5D4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DF926E-DF03-74A9-A85C-0D67162455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10797-3B8A-F2F4-18B5-7C933F533626}"/>
              </a:ext>
            </a:extLst>
          </p:cNvPr>
          <p:cNvSpPr>
            <a:spLocks noGrp="1"/>
          </p:cNvSpPr>
          <p:nvPr>
            <p:ph type="body" idx="1"/>
          </p:nvPr>
        </p:nvSpPr>
        <p:spPr/>
        <p:txBody>
          <a:bodyPr/>
          <a:lstStyle/>
          <a:p>
            <a:r>
              <a:rPr lang="en-US" dirty="0"/>
              <a:t>Have students look for patterns on the 2A Daily Temperature Chart and determine which day is showing the warmest and coldest temperatures. Discuss with students how they came up with their answers.</a:t>
            </a:r>
          </a:p>
        </p:txBody>
      </p:sp>
      <p:sp>
        <p:nvSpPr>
          <p:cNvPr id="4" name="Slide Number Placeholder 3">
            <a:extLst>
              <a:ext uri="{FF2B5EF4-FFF2-40B4-BE49-F238E27FC236}">
                <a16:creationId xmlns:a16="http://schemas.microsoft.com/office/drawing/2014/main" id="{225F86D3-03F2-A4BF-FCC6-C7446C70A118}"/>
              </a:ext>
            </a:extLst>
          </p:cNvPr>
          <p:cNvSpPr>
            <a:spLocks noGrp="1"/>
          </p:cNvSpPr>
          <p:nvPr>
            <p:ph type="sldNum" sz="quarter" idx="5"/>
          </p:nvPr>
        </p:nvSpPr>
        <p:spPr/>
        <p:txBody>
          <a:bodyPr/>
          <a:lstStyle/>
          <a:p>
            <a:fld id="{F7C19E1B-9841-4947-956E-4E7489943B16}" type="slidenum">
              <a:rPr lang="en-US" smtClean="0"/>
              <a:t>37</a:t>
            </a:fld>
            <a:endParaRPr lang="en-US"/>
          </a:p>
        </p:txBody>
      </p:sp>
    </p:spTree>
    <p:extLst>
      <p:ext uri="{BB962C8B-B14F-4D97-AF65-F5344CB8AC3E}">
        <p14:creationId xmlns:p14="http://schemas.microsoft.com/office/powerpoint/2010/main" val="40448734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C12C4-B198-8722-58C1-C2BD52EE95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4D2366-504E-53A0-F89A-4E253E3BF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87E3C-3B40-17D2-E568-689CA54901A5}"/>
              </a:ext>
            </a:extLst>
          </p:cNvPr>
          <p:cNvSpPr>
            <a:spLocks noGrp="1"/>
          </p:cNvSpPr>
          <p:nvPr>
            <p:ph type="body" idx="1"/>
          </p:nvPr>
        </p:nvSpPr>
        <p:spPr/>
        <p:txBody>
          <a:bodyPr/>
          <a:lstStyle/>
          <a:p>
            <a:r>
              <a:rPr lang="en-US" dirty="0"/>
              <a:t>Refer back to </a:t>
            </a:r>
            <a:r>
              <a:rPr lang="en-US" b="1" dirty="0" err="1"/>
              <a:t>Noticings</a:t>
            </a:r>
            <a:r>
              <a:rPr lang="en-US" b="1" dirty="0"/>
              <a:t> and Wonderings Chart </a:t>
            </a:r>
            <a:r>
              <a:rPr lang="en-US" dirty="0"/>
              <a:t>and record weather observations. Predict how Missouri animals and plants may change their behavior when preparing for the winter.</a:t>
            </a:r>
          </a:p>
        </p:txBody>
      </p:sp>
      <p:sp>
        <p:nvSpPr>
          <p:cNvPr id="4" name="Slide Number Placeholder 3">
            <a:extLst>
              <a:ext uri="{FF2B5EF4-FFF2-40B4-BE49-F238E27FC236}">
                <a16:creationId xmlns:a16="http://schemas.microsoft.com/office/drawing/2014/main" id="{767F4DB2-7E76-4AE8-4C5A-0BD89E2C0DFC}"/>
              </a:ext>
            </a:extLst>
          </p:cNvPr>
          <p:cNvSpPr>
            <a:spLocks noGrp="1"/>
          </p:cNvSpPr>
          <p:nvPr>
            <p:ph type="sldNum" sz="quarter" idx="5"/>
          </p:nvPr>
        </p:nvSpPr>
        <p:spPr/>
        <p:txBody>
          <a:bodyPr/>
          <a:lstStyle/>
          <a:p>
            <a:fld id="{F7C19E1B-9841-4947-956E-4E7489943B16}" type="slidenum">
              <a:rPr lang="en-US" smtClean="0"/>
              <a:t>38</a:t>
            </a:fld>
            <a:endParaRPr lang="en-US"/>
          </a:p>
        </p:txBody>
      </p:sp>
    </p:spTree>
    <p:extLst>
      <p:ext uri="{BB962C8B-B14F-4D97-AF65-F5344CB8AC3E}">
        <p14:creationId xmlns:p14="http://schemas.microsoft.com/office/powerpoint/2010/main" val="14794011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7C99A-1FB3-FEF6-E587-7817E2F17C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F05BBE-F2C4-B3C2-9BC8-1259CCD98B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AEB302-37F6-46B5-0CD1-FF170A3BAF92}"/>
              </a:ext>
            </a:extLst>
          </p:cNvPr>
          <p:cNvSpPr>
            <a:spLocks noGrp="1"/>
          </p:cNvSpPr>
          <p:nvPr>
            <p:ph type="body" idx="1"/>
          </p:nvPr>
        </p:nvSpPr>
        <p:spPr/>
        <p:txBody>
          <a:bodyPr/>
          <a:lstStyle/>
          <a:p>
            <a:r>
              <a:rPr lang="en-US" dirty="0"/>
              <a:t>Movement: Go outside and have students line up shoulder to shoulder. Shout out different actions that depict how animals may prepare for the winter and have the students act out those different actions such as forage, migrate (for fly south), sleep, make a den, collect acorns, etc.</a:t>
            </a:r>
          </a:p>
        </p:txBody>
      </p:sp>
      <p:sp>
        <p:nvSpPr>
          <p:cNvPr id="4" name="Slide Number Placeholder 3">
            <a:extLst>
              <a:ext uri="{FF2B5EF4-FFF2-40B4-BE49-F238E27FC236}">
                <a16:creationId xmlns:a16="http://schemas.microsoft.com/office/drawing/2014/main" id="{032C0F53-4B03-F9E2-C5D7-8C5557A7F9F0}"/>
              </a:ext>
            </a:extLst>
          </p:cNvPr>
          <p:cNvSpPr>
            <a:spLocks noGrp="1"/>
          </p:cNvSpPr>
          <p:nvPr>
            <p:ph type="sldNum" sz="quarter" idx="5"/>
          </p:nvPr>
        </p:nvSpPr>
        <p:spPr/>
        <p:txBody>
          <a:bodyPr/>
          <a:lstStyle/>
          <a:p>
            <a:fld id="{F7C19E1B-9841-4947-956E-4E7489943B16}" type="slidenum">
              <a:rPr lang="en-US" smtClean="0"/>
              <a:t>39</a:t>
            </a:fld>
            <a:endParaRPr lang="en-US"/>
          </a:p>
        </p:txBody>
      </p:sp>
    </p:spTree>
    <p:extLst>
      <p:ext uri="{BB962C8B-B14F-4D97-AF65-F5344CB8AC3E}">
        <p14:creationId xmlns:p14="http://schemas.microsoft.com/office/powerpoint/2010/main" val="1031020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B7FAE-FACE-F83E-C5C9-C2EC8A84BE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E0A62A-98DF-1358-8DAF-C16FBA0BE1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EA0613-4E83-FD55-61ED-F6CB7949AF3E}"/>
              </a:ext>
            </a:extLst>
          </p:cNvPr>
          <p:cNvSpPr>
            <a:spLocks noGrp="1"/>
          </p:cNvSpPr>
          <p:nvPr>
            <p:ph type="body" idx="1"/>
          </p:nvPr>
        </p:nvSpPr>
        <p:spPr/>
        <p:txBody>
          <a:bodyPr/>
          <a:lstStyle/>
          <a:p>
            <a:r>
              <a:rPr lang="en-US" dirty="0"/>
              <a:t>Read aloud from the student guide, </a:t>
            </a:r>
            <a:r>
              <a:rPr lang="en-US" b="1" dirty="0"/>
              <a:t>Read Together Winter is Coming </a:t>
            </a:r>
            <a:r>
              <a:rPr lang="en-US" dirty="0"/>
              <a:t>on Page 49.</a:t>
            </a:r>
          </a:p>
        </p:txBody>
      </p:sp>
      <p:sp>
        <p:nvSpPr>
          <p:cNvPr id="4" name="Slide Number Placeholder 3">
            <a:extLst>
              <a:ext uri="{FF2B5EF4-FFF2-40B4-BE49-F238E27FC236}">
                <a16:creationId xmlns:a16="http://schemas.microsoft.com/office/drawing/2014/main" id="{D699178B-F9CA-A2C0-4DCF-8E7C92298010}"/>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2928009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45460-06C3-EBAA-0FA9-EEA7843B54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76DF68-B2B2-586A-533D-EF9C952745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CED5DA-34F2-E035-FC85-3C1320C8EB93}"/>
              </a:ext>
            </a:extLst>
          </p:cNvPr>
          <p:cNvSpPr>
            <a:spLocks noGrp="1"/>
          </p:cNvSpPr>
          <p:nvPr>
            <p:ph type="body" idx="1"/>
          </p:nvPr>
        </p:nvSpPr>
        <p:spPr/>
        <p:txBody>
          <a:bodyPr/>
          <a:lstStyle/>
          <a:p>
            <a:r>
              <a:rPr lang="en-US" dirty="0"/>
              <a:t>Read aloud the fun fact from the student guide on Page 49. </a:t>
            </a:r>
            <a:endParaRPr lang="en-US"/>
          </a:p>
          <a:p>
            <a:endParaRPr lang="en-US" dirty="0"/>
          </a:p>
          <a:p>
            <a:r>
              <a:rPr lang="en-US" dirty="0"/>
              <a:t>Animals that also eat acorns include gray squirrel, raccoon, turkey, blue jays, woodpeckers and mice. </a:t>
            </a:r>
          </a:p>
          <a:p>
            <a:endParaRPr lang="en-US"/>
          </a:p>
          <a:p>
            <a:r>
              <a:rPr lang="en-US" dirty="0"/>
              <a:t>Animal: Fox squirrel, raccoon, red-bellied woodpecker, wild turkey.</a:t>
            </a:r>
          </a:p>
        </p:txBody>
      </p:sp>
      <p:sp>
        <p:nvSpPr>
          <p:cNvPr id="4" name="Slide Number Placeholder 3">
            <a:extLst>
              <a:ext uri="{FF2B5EF4-FFF2-40B4-BE49-F238E27FC236}">
                <a16:creationId xmlns:a16="http://schemas.microsoft.com/office/drawing/2014/main" id="{CB08E2AC-1581-3471-8CAE-E77D28E3FF7A}"/>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1517988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11DC0-D0A6-C8C3-8BEF-F8D73871E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7F5E34-3E3C-F652-5B5A-32E17311B7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1F88E3-9DD0-A74F-E596-08DCC982CD24}"/>
              </a:ext>
            </a:extLst>
          </p:cNvPr>
          <p:cNvSpPr>
            <a:spLocks noGrp="1"/>
          </p:cNvSpPr>
          <p:nvPr>
            <p:ph type="body" idx="1"/>
          </p:nvPr>
        </p:nvSpPr>
        <p:spPr/>
        <p:txBody>
          <a:bodyPr/>
          <a:lstStyle/>
          <a:p>
            <a:r>
              <a:rPr lang="en-US" dirty="0"/>
              <a:t>Show the Oak Tree Picture with falling leaves and acorns. </a:t>
            </a:r>
            <a:endParaRPr lang="en-US"/>
          </a:p>
          <a:p>
            <a:endParaRPr lang="en-US" dirty="0"/>
          </a:p>
          <a:p>
            <a:r>
              <a:rPr lang="en-US" dirty="0"/>
              <a:t>Animal: White-tailed deer.</a:t>
            </a:r>
            <a:r>
              <a:rPr lang="en-US"/>
              <a:t> </a:t>
            </a:r>
            <a:endParaRPr lang="en-US" dirty="0"/>
          </a:p>
        </p:txBody>
      </p:sp>
      <p:sp>
        <p:nvSpPr>
          <p:cNvPr id="4" name="Slide Number Placeholder 3">
            <a:extLst>
              <a:ext uri="{FF2B5EF4-FFF2-40B4-BE49-F238E27FC236}">
                <a16:creationId xmlns:a16="http://schemas.microsoft.com/office/drawing/2014/main" id="{22D335D0-987C-421F-D0F7-2B899EB93B38}"/>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3697615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1224B-4449-81FC-8369-9373D6591C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2D14C9-4BBA-8D61-9879-06F5206FF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2382E1-2275-251B-5FBD-4162647EC2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13A817-7CFB-081C-3216-36292171747A}"/>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3440303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CBA79-9E32-510C-ABB5-4A684B4E7D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4802F-FF90-CD82-21A8-773321B2A4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8F91AD-3C85-C44A-D139-B57A695E49B5}"/>
              </a:ext>
            </a:extLst>
          </p:cNvPr>
          <p:cNvSpPr>
            <a:spLocks noGrp="1"/>
          </p:cNvSpPr>
          <p:nvPr>
            <p:ph type="body" idx="1"/>
          </p:nvPr>
        </p:nvSpPr>
        <p:spPr/>
        <p:txBody>
          <a:bodyPr/>
          <a:lstStyle/>
          <a:p>
            <a:r>
              <a:rPr lang="en-US" dirty="0"/>
              <a:t>Various oak leaves and acorns.</a:t>
            </a:r>
          </a:p>
        </p:txBody>
      </p:sp>
      <p:sp>
        <p:nvSpPr>
          <p:cNvPr id="4" name="Slide Number Placeholder 3">
            <a:extLst>
              <a:ext uri="{FF2B5EF4-FFF2-40B4-BE49-F238E27FC236}">
                <a16:creationId xmlns:a16="http://schemas.microsoft.com/office/drawing/2014/main" id="{3CD989A5-2FE8-20AD-3617-61D61559DEA3}"/>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3891931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A70C2-4A5A-CDA0-6D7F-D1646425F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25B13D-D2E7-BDC5-CA8F-0FF6404B3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FF6C80-31FE-4E97-2153-EACCFDD61B35}"/>
              </a:ext>
            </a:extLst>
          </p:cNvPr>
          <p:cNvSpPr>
            <a:spLocks noGrp="1"/>
          </p:cNvSpPr>
          <p:nvPr>
            <p:ph type="body" idx="1"/>
          </p:nvPr>
        </p:nvSpPr>
        <p:spPr/>
        <p:txBody>
          <a:bodyPr/>
          <a:lstStyle/>
          <a:p>
            <a:r>
              <a:rPr lang="en-US" dirty="0"/>
              <a:t>Answers: Getting colder, less sun, cloudy, shorter days, rainy, less food available, leaves change colors, wear warmer clothing, etc.)</a:t>
            </a:r>
          </a:p>
        </p:txBody>
      </p:sp>
      <p:sp>
        <p:nvSpPr>
          <p:cNvPr id="4" name="Slide Number Placeholder 3">
            <a:extLst>
              <a:ext uri="{FF2B5EF4-FFF2-40B4-BE49-F238E27FC236}">
                <a16:creationId xmlns:a16="http://schemas.microsoft.com/office/drawing/2014/main" id="{F6B00EAB-3325-078C-9B70-2A82D51D6B3C}"/>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3065656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BC926-BCF1-D822-8A37-D57731972C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78ADA1-217B-1361-F9AF-925239A0F7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B70904-EC7F-D79F-4004-F54040D074B7}"/>
              </a:ext>
            </a:extLst>
          </p:cNvPr>
          <p:cNvSpPr>
            <a:spLocks noGrp="1"/>
          </p:cNvSpPr>
          <p:nvPr>
            <p:ph type="dt" sz="half" idx="10"/>
          </p:nvPr>
        </p:nvSpPr>
        <p:spPr/>
        <p:txBody>
          <a:bodyPr/>
          <a:lstStyle/>
          <a:p>
            <a:fld id="{76483284-C6B7-4186-AF6B-FEB838A9C029}" type="datetimeFigureOut">
              <a:rPr lang="en-US" smtClean="0"/>
              <a:t>7/18/2025</a:t>
            </a:fld>
            <a:endParaRPr lang="en-US"/>
          </a:p>
        </p:txBody>
      </p:sp>
      <p:sp>
        <p:nvSpPr>
          <p:cNvPr id="5" name="Footer Placeholder 4">
            <a:extLst>
              <a:ext uri="{FF2B5EF4-FFF2-40B4-BE49-F238E27FC236}">
                <a16:creationId xmlns:a16="http://schemas.microsoft.com/office/drawing/2014/main" id="{65820C69-35E0-68B5-3A9D-E4F45A7229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E3994-FDAC-11E5-1FCB-4AD243A04632}"/>
              </a:ext>
            </a:extLst>
          </p:cNvPr>
          <p:cNvSpPr>
            <a:spLocks noGrp="1"/>
          </p:cNvSpPr>
          <p:nvPr>
            <p:ph type="sldNum" sz="quarter" idx="12"/>
          </p:nvPr>
        </p:nvSpPr>
        <p:spPr/>
        <p:txBody>
          <a:bodyPr/>
          <a:lstStyle/>
          <a:p>
            <a:fld id="{E170855B-5597-43B6-907A-FA828FAECAE0}" type="slidenum">
              <a:rPr lang="en-US" smtClean="0"/>
              <a:t>‹#›</a:t>
            </a:fld>
            <a:endParaRPr lang="en-US"/>
          </a:p>
        </p:txBody>
      </p:sp>
    </p:spTree>
    <p:extLst>
      <p:ext uri="{BB962C8B-B14F-4D97-AF65-F5344CB8AC3E}">
        <p14:creationId xmlns:p14="http://schemas.microsoft.com/office/powerpoint/2010/main" val="282642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7ED9-BCFA-B6D4-D02E-18C6D6B19D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12D91C-A0BB-E383-4B6C-3DF7453C9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42660-F70D-12D0-6BE7-00A65FD8A5B9}"/>
              </a:ext>
            </a:extLst>
          </p:cNvPr>
          <p:cNvSpPr>
            <a:spLocks noGrp="1"/>
          </p:cNvSpPr>
          <p:nvPr>
            <p:ph type="dt" sz="half" idx="10"/>
          </p:nvPr>
        </p:nvSpPr>
        <p:spPr/>
        <p:txBody>
          <a:bodyPr/>
          <a:lstStyle/>
          <a:p>
            <a:fld id="{76483284-C6B7-4186-AF6B-FEB838A9C029}" type="datetimeFigureOut">
              <a:rPr lang="en-US" smtClean="0"/>
              <a:t>7/18/2025</a:t>
            </a:fld>
            <a:endParaRPr lang="en-US"/>
          </a:p>
        </p:txBody>
      </p:sp>
      <p:sp>
        <p:nvSpPr>
          <p:cNvPr id="5" name="Footer Placeholder 4">
            <a:extLst>
              <a:ext uri="{FF2B5EF4-FFF2-40B4-BE49-F238E27FC236}">
                <a16:creationId xmlns:a16="http://schemas.microsoft.com/office/drawing/2014/main" id="{68495D30-62A5-A9AC-14A1-3BC2587CCA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8ADD2D-4EB7-3C52-9A0A-6E518D9BCC02}"/>
              </a:ext>
            </a:extLst>
          </p:cNvPr>
          <p:cNvSpPr>
            <a:spLocks noGrp="1"/>
          </p:cNvSpPr>
          <p:nvPr>
            <p:ph type="sldNum" sz="quarter" idx="12"/>
          </p:nvPr>
        </p:nvSpPr>
        <p:spPr/>
        <p:txBody>
          <a:bodyPr/>
          <a:lstStyle/>
          <a:p>
            <a:fld id="{E170855B-5597-43B6-907A-FA828FAECAE0}" type="slidenum">
              <a:rPr lang="en-US" smtClean="0"/>
              <a:t>‹#›</a:t>
            </a:fld>
            <a:endParaRPr lang="en-US"/>
          </a:p>
        </p:txBody>
      </p:sp>
    </p:spTree>
    <p:extLst>
      <p:ext uri="{BB962C8B-B14F-4D97-AF65-F5344CB8AC3E}">
        <p14:creationId xmlns:p14="http://schemas.microsoft.com/office/powerpoint/2010/main" val="1461290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8E6AD-E836-02FF-A94E-1114FA7639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BBE0C5-DA46-6155-FEB0-8D47232D7F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AD67D9-AF5A-FB5C-4DA0-840DAAFBEC86}"/>
              </a:ext>
            </a:extLst>
          </p:cNvPr>
          <p:cNvSpPr>
            <a:spLocks noGrp="1"/>
          </p:cNvSpPr>
          <p:nvPr>
            <p:ph type="dt" sz="half" idx="10"/>
          </p:nvPr>
        </p:nvSpPr>
        <p:spPr/>
        <p:txBody>
          <a:bodyPr/>
          <a:lstStyle/>
          <a:p>
            <a:fld id="{76483284-C6B7-4186-AF6B-FEB838A9C029}" type="datetimeFigureOut">
              <a:rPr lang="en-US" smtClean="0"/>
              <a:t>7/18/2025</a:t>
            </a:fld>
            <a:endParaRPr lang="en-US"/>
          </a:p>
        </p:txBody>
      </p:sp>
      <p:sp>
        <p:nvSpPr>
          <p:cNvPr id="5" name="Footer Placeholder 4">
            <a:extLst>
              <a:ext uri="{FF2B5EF4-FFF2-40B4-BE49-F238E27FC236}">
                <a16:creationId xmlns:a16="http://schemas.microsoft.com/office/drawing/2014/main" id="{95D5AF3F-449C-8322-0755-0F91A0290F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4DB98-729E-4872-0B53-711365599C2F}"/>
              </a:ext>
            </a:extLst>
          </p:cNvPr>
          <p:cNvSpPr>
            <a:spLocks noGrp="1"/>
          </p:cNvSpPr>
          <p:nvPr>
            <p:ph type="sldNum" sz="quarter" idx="12"/>
          </p:nvPr>
        </p:nvSpPr>
        <p:spPr/>
        <p:txBody>
          <a:bodyPr/>
          <a:lstStyle/>
          <a:p>
            <a:fld id="{E170855B-5597-43B6-907A-FA828FAECAE0}" type="slidenum">
              <a:rPr lang="en-US" smtClean="0"/>
              <a:t>‹#›</a:t>
            </a:fld>
            <a:endParaRPr lang="en-US"/>
          </a:p>
        </p:txBody>
      </p:sp>
    </p:spTree>
    <p:extLst>
      <p:ext uri="{BB962C8B-B14F-4D97-AF65-F5344CB8AC3E}">
        <p14:creationId xmlns:p14="http://schemas.microsoft.com/office/powerpoint/2010/main" val="2339405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4D804-BB69-E53A-8A95-7F9AF6D91B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60D684-47DE-6ED9-A961-F2A856F655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992775-2740-071B-484D-DEDCAB459806}"/>
              </a:ext>
            </a:extLst>
          </p:cNvPr>
          <p:cNvSpPr>
            <a:spLocks noGrp="1"/>
          </p:cNvSpPr>
          <p:nvPr>
            <p:ph type="dt" sz="half" idx="10"/>
          </p:nvPr>
        </p:nvSpPr>
        <p:spPr/>
        <p:txBody>
          <a:bodyPr/>
          <a:lstStyle/>
          <a:p>
            <a:fld id="{76483284-C6B7-4186-AF6B-FEB838A9C029}" type="datetimeFigureOut">
              <a:rPr lang="en-US" smtClean="0"/>
              <a:t>7/18/2025</a:t>
            </a:fld>
            <a:endParaRPr lang="en-US"/>
          </a:p>
        </p:txBody>
      </p:sp>
      <p:sp>
        <p:nvSpPr>
          <p:cNvPr id="5" name="Footer Placeholder 4">
            <a:extLst>
              <a:ext uri="{FF2B5EF4-FFF2-40B4-BE49-F238E27FC236}">
                <a16:creationId xmlns:a16="http://schemas.microsoft.com/office/drawing/2014/main" id="{30DE260E-2311-742B-A04C-253D086EE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0039F3-E6F2-3A61-67D3-A8D24A64D856}"/>
              </a:ext>
            </a:extLst>
          </p:cNvPr>
          <p:cNvSpPr>
            <a:spLocks noGrp="1"/>
          </p:cNvSpPr>
          <p:nvPr>
            <p:ph type="sldNum" sz="quarter" idx="12"/>
          </p:nvPr>
        </p:nvSpPr>
        <p:spPr/>
        <p:txBody>
          <a:bodyPr/>
          <a:lstStyle/>
          <a:p>
            <a:fld id="{E170855B-5597-43B6-907A-FA828FAECAE0}" type="slidenum">
              <a:rPr lang="en-US" smtClean="0"/>
              <a:t>‹#›</a:t>
            </a:fld>
            <a:endParaRPr lang="en-US"/>
          </a:p>
        </p:txBody>
      </p:sp>
    </p:spTree>
    <p:extLst>
      <p:ext uri="{BB962C8B-B14F-4D97-AF65-F5344CB8AC3E}">
        <p14:creationId xmlns:p14="http://schemas.microsoft.com/office/powerpoint/2010/main" val="4267655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5B97-6DF0-62FA-33DE-752B324369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618126-F59A-E368-9E6A-2A54CF76BF6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F39B83-891B-16A5-643E-76E49B1E10B8}"/>
              </a:ext>
            </a:extLst>
          </p:cNvPr>
          <p:cNvSpPr>
            <a:spLocks noGrp="1"/>
          </p:cNvSpPr>
          <p:nvPr>
            <p:ph type="dt" sz="half" idx="10"/>
          </p:nvPr>
        </p:nvSpPr>
        <p:spPr/>
        <p:txBody>
          <a:bodyPr/>
          <a:lstStyle/>
          <a:p>
            <a:fld id="{76483284-C6B7-4186-AF6B-FEB838A9C029}" type="datetimeFigureOut">
              <a:rPr lang="en-US" smtClean="0"/>
              <a:t>7/18/2025</a:t>
            </a:fld>
            <a:endParaRPr lang="en-US"/>
          </a:p>
        </p:txBody>
      </p:sp>
      <p:sp>
        <p:nvSpPr>
          <p:cNvPr id="5" name="Footer Placeholder 4">
            <a:extLst>
              <a:ext uri="{FF2B5EF4-FFF2-40B4-BE49-F238E27FC236}">
                <a16:creationId xmlns:a16="http://schemas.microsoft.com/office/drawing/2014/main" id="{2F7CC008-1899-F216-9100-120A4E3E4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38817-3A9C-9D78-9E6E-23FDBF089C9C}"/>
              </a:ext>
            </a:extLst>
          </p:cNvPr>
          <p:cNvSpPr>
            <a:spLocks noGrp="1"/>
          </p:cNvSpPr>
          <p:nvPr>
            <p:ph type="sldNum" sz="quarter" idx="12"/>
          </p:nvPr>
        </p:nvSpPr>
        <p:spPr/>
        <p:txBody>
          <a:bodyPr/>
          <a:lstStyle/>
          <a:p>
            <a:fld id="{E170855B-5597-43B6-907A-FA828FAECAE0}" type="slidenum">
              <a:rPr lang="en-US" smtClean="0"/>
              <a:t>‹#›</a:t>
            </a:fld>
            <a:endParaRPr lang="en-US"/>
          </a:p>
        </p:txBody>
      </p:sp>
    </p:spTree>
    <p:extLst>
      <p:ext uri="{BB962C8B-B14F-4D97-AF65-F5344CB8AC3E}">
        <p14:creationId xmlns:p14="http://schemas.microsoft.com/office/powerpoint/2010/main" val="3187008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02253-2BCE-7746-5E28-70BBCF4EF2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F11E98-2CC7-744A-9A98-9E4EBFCDCD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B8594-FC1E-C47F-26B9-A43E97F0DD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C6E00F-99D1-900E-8279-23993E193929}"/>
              </a:ext>
            </a:extLst>
          </p:cNvPr>
          <p:cNvSpPr>
            <a:spLocks noGrp="1"/>
          </p:cNvSpPr>
          <p:nvPr>
            <p:ph type="dt" sz="half" idx="10"/>
          </p:nvPr>
        </p:nvSpPr>
        <p:spPr/>
        <p:txBody>
          <a:bodyPr/>
          <a:lstStyle/>
          <a:p>
            <a:fld id="{76483284-C6B7-4186-AF6B-FEB838A9C029}" type="datetimeFigureOut">
              <a:rPr lang="en-US" smtClean="0"/>
              <a:t>7/18/2025</a:t>
            </a:fld>
            <a:endParaRPr lang="en-US"/>
          </a:p>
        </p:txBody>
      </p:sp>
      <p:sp>
        <p:nvSpPr>
          <p:cNvPr id="6" name="Footer Placeholder 5">
            <a:extLst>
              <a:ext uri="{FF2B5EF4-FFF2-40B4-BE49-F238E27FC236}">
                <a16:creationId xmlns:a16="http://schemas.microsoft.com/office/drawing/2014/main" id="{9E73A736-948A-927C-990D-834434708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BF0CBB-3DC8-57B7-1FB4-FDD4D6EDFFE6}"/>
              </a:ext>
            </a:extLst>
          </p:cNvPr>
          <p:cNvSpPr>
            <a:spLocks noGrp="1"/>
          </p:cNvSpPr>
          <p:nvPr>
            <p:ph type="sldNum" sz="quarter" idx="12"/>
          </p:nvPr>
        </p:nvSpPr>
        <p:spPr/>
        <p:txBody>
          <a:bodyPr/>
          <a:lstStyle/>
          <a:p>
            <a:fld id="{E170855B-5597-43B6-907A-FA828FAECAE0}" type="slidenum">
              <a:rPr lang="en-US" smtClean="0"/>
              <a:t>‹#›</a:t>
            </a:fld>
            <a:endParaRPr lang="en-US"/>
          </a:p>
        </p:txBody>
      </p:sp>
    </p:spTree>
    <p:extLst>
      <p:ext uri="{BB962C8B-B14F-4D97-AF65-F5344CB8AC3E}">
        <p14:creationId xmlns:p14="http://schemas.microsoft.com/office/powerpoint/2010/main" val="3715945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92165-ED33-4CB4-BC33-64A17D9E8C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08EABF-836F-55F2-3581-E1B37981D7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E5A5CB-DE89-E6C1-E2D1-3E8A3B8E7D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6C9BFD-D481-256D-35D7-B13EB66048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E06268-20E2-ACB3-2DBB-3CE943FC91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A4AE28-9588-AB39-ED5B-CEF1ACE5E2E5}"/>
              </a:ext>
            </a:extLst>
          </p:cNvPr>
          <p:cNvSpPr>
            <a:spLocks noGrp="1"/>
          </p:cNvSpPr>
          <p:nvPr>
            <p:ph type="dt" sz="half" idx="10"/>
          </p:nvPr>
        </p:nvSpPr>
        <p:spPr/>
        <p:txBody>
          <a:bodyPr/>
          <a:lstStyle/>
          <a:p>
            <a:fld id="{76483284-C6B7-4186-AF6B-FEB838A9C029}" type="datetimeFigureOut">
              <a:rPr lang="en-US" smtClean="0"/>
              <a:t>7/18/2025</a:t>
            </a:fld>
            <a:endParaRPr lang="en-US"/>
          </a:p>
        </p:txBody>
      </p:sp>
      <p:sp>
        <p:nvSpPr>
          <p:cNvPr id="8" name="Footer Placeholder 7">
            <a:extLst>
              <a:ext uri="{FF2B5EF4-FFF2-40B4-BE49-F238E27FC236}">
                <a16:creationId xmlns:a16="http://schemas.microsoft.com/office/drawing/2014/main" id="{18A9E8B2-0870-581D-B208-427AB275F2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09CDC1-E786-EEDC-5650-9163B399FF54}"/>
              </a:ext>
            </a:extLst>
          </p:cNvPr>
          <p:cNvSpPr>
            <a:spLocks noGrp="1"/>
          </p:cNvSpPr>
          <p:nvPr>
            <p:ph type="sldNum" sz="quarter" idx="12"/>
          </p:nvPr>
        </p:nvSpPr>
        <p:spPr/>
        <p:txBody>
          <a:bodyPr/>
          <a:lstStyle/>
          <a:p>
            <a:fld id="{E170855B-5597-43B6-907A-FA828FAECAE0}" type="slidenum">
              <a:rPr lang="en-US" smtClean="0"/>
              <a:t>‹#›</a:t>
            </a:fld>
            <a:endParaRPr lang="en-US"/>
          </a:p>
        </p:txBody>
      </p:sp>
    </p:spTree>
    <p:extLst>
      <p:ext uri="{BB962C8B-B14F-4D97-AF65-F5344CB8AC3E}">
        <p14:creationId xmlns:p14="http://schemas.microsoft.com/office/powerpoint/2010/main" val="3682582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D1B98-B277-BE4E-D0FF-12A79F36C6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B06D84-B165-9EB7-9211-ECA8DA7EF89E}"/>
              </a:ext>
            </a:extLst>
          </p:cNvPr>
          <p:cNvSpPr>
            <a:spLocks noGrp="1"/>
          </p:cNvSpPr>
          <p:nvPr>
            <p:ph type="dt" sz="half" idx="10"/>
          </p:nvPr>
        </p:nvSpPr>
        <p:spPr/>
        <p:txBody>
          <a:bodyPr/>
          <a:lstStyle/>
          <a:p>
            <a:fld id="{76483284-C6B7-4186-AF6B-FEB838A9C029}" type="datetimeFigureOut">
              <a:rPr lang="en-US" smtClean="0"/>
              <a:t>7/18/2025</a:t>
            </a:fld>
            <a:endParaRPr lang="en-US"/>
          </a:p>
        </p:txBody>
      </p:sp>
      <p:sp>
        <p:nvSpPr>
          <p:cNvPr id="4" name="Footer Placeholder 3">
            <a:extLst>
              <a:ext uri="{FF2B5EF4-FFF2-40B4-BE49-F238E27FC236}">
                <a16:creationId xmlns:a16="http://schemas.microsoft.com/office/drawing/2014/main" id="{9FBAFCB1-CDF6-A10F-4DE0-61F9826C23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2506C3-1CB6-DB99-C0BD-BE2B52B544A1}"/>
              </a:ext>
            </a:extLst>
          </p:cNvPr>
          <p:cNvSpPr>
            <a:spLocks noGrp="1"/>
          </p:cNvSpPr>
          <p:nvPr>
            <p:ph type="sldNum" sz="quarter" idx="12"/>
          </p:nvPr>
        </p:nvSpPr>
        <p:spPr/>
        <p:txBody>
          <a:bodyPr/>
          <a:lstStyle/>
          <a:p>
            <a:fld id="{E170855B-5597-43B6-907A-FA828FAECAE0}" type="slidenum">
              <a:rPr lang="en-US" smtClean="0"/>
              <a:t>‹#›</a:t>
            </a:fld>
            <a:endParaRPr lang="en-US"/>
          </a:p>
        </p:txBody>
      </p:sp>
    </p:spTree>
    <p:extLst>
      <p:ext uri="{BB962C8B-B14F-4D97-AF65-F5344CB8AC3E}">
        <p14:creationId xmlns:p14="http://schemas.microsoft.com/office/powerpoint/2010/main" val="2152100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1EEEFD-8225-4C75-6249-E751507CA666}"/>
              </a:ext>
            </a:extLst>
          </p:cNvPr>
          <p:cNvSpPr>
            <a:spLocks noGrp="1"/>
          </p:cNvSpPr>
          <p:nvPr>
            <p:ph type="dt" sz="half" idx="10"/>
          </p:nvPr>
        </p:nvSpPr>
        <p:spPr/>
        <p:txBody>
          <a:bodyPr/>
          <a:lstStyle/>
          <a:p>
            <a:fld id="{76483284-C6B7-4186-AF6B-FEB838A9C029}" type="datetimeFigureOut">
              <a:rPr lang="en-US" smtClean="0"/>
              <a:t>7/18/2025</a:t>
            </a:fld>
            <a:endParaRPr lang="en-US"/>
          </a:p>
        </p:txBody>
      </p:sp>
      <p:sp>
        <p:nvSpPr>
          <p:cNvPr id="3" name="Footer Placeholder 2">
            <a:extLst>
              <a:ext uri="{FF2B5EF4-FFF2-40B4-BE49-F238E27FC236}">
                <a16:creationId xmlns:a16="http://schemas.microsoft.com/office/drawing/2014/main" id="{B550A7F6-EAED-3437-5A6C-294E3AA6B8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57E036-0369-ADF9-8DD7-2161CD5F0559}"/>
              </a:ext>
            </a:extLst>
          </p:cNvPr>
          <p:cNvSpPr>
            <a:spLocks noGrp="1"/>
          </p:cNvSpPr>
          <p:nvPr>
            <p:ph type="sldNum" sz="quarter" idx="12"/>
          </p:nvPr>
        </p:nvSpPr>
        <p:spPr/>
        <p:txBody>
          <a:bodyPr/>
          <a:lstStyle/>
          <a:p>
            <a:fld id="{E170855B-5597-43B6-907A-FA828FAECAE0}" type="slidenum">
              <a:rPr lang="en-US" smtClean="0"/>
              <a:t>‹#›</a:t>
            </a:fld>
            <a:endParaRPr lang="en-US"/>
          </a:p>
        </p:txBody>
      </p:sp>
    </p:spTree>
    <p:extLst>
      <p:ext uri="{BB962C8B-B14F-4D97-AF65-F5344CB8AC3E}">
        <p14:creationId xmlns:p14="http://schemas.microsoft.com/office/powerpoint/2010/main" val="2401960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C43C1-E358-0642-BA08-D74DC7EEE7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9721A8-B6CE-246B-ACAA-691AAFCFB7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F93B7C-03AF-B6EF-1B1F-DE35CB8DB2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D689D0-6BEE-9BB8-02DE-DBAF93AC245E}"/>
              </a:ext>
            </a:extLst>
          </p:cNvPr>
          <p:cNvSpPr>
            <a:spLocks noGrp="1"/>
          </p:cNvSpPr>
          <p:nvPr>
            <p:ph type="dt" sz="half" idx="10"/>
          </p:nvPr>
        </p:nvSpPr>
        <p:spPr/>
        <p:txBody>
          <a:bodyPr/>
          <a:lstStyle/>
          <a:p>
            <a:fld id="{76483284-C6B7-4186-AF6B-FEB838A9C029}" type="datetimeFigureOut">
              <a:rPr lang="en-US" smtClean="0"/>
              <a:t>7/18/2025</a:t>
            </a:fld>
            <a:endParaRPr lang="en-US"/>
          </a:p>
        </p:txBody>
      </p:sp>
      <p:sp>
        <p:nvSpPr>
          <p:cNvPr id="6" name="Footer Placeholder 5">
            <a:extLst>
              <a:ext uri="{FF2B5EF4-FFF2-40B4-BE49-F238E27FC236}">
                <a16:creationId xmlns:a16="http://schemas.microsoft.com/office/drawing/2014/main" id="{1B2D2F09-57A8-63B0-27DE-F482363FF4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E0F47D-1B34-E018-B590-63A587874876}"/>
              </a:ext>
            </a:extLst>
          </p:cNvPr>
          <p:cNvSpPr>
            <a:spLocks noGrp="1"/>
          </p:cNvSpPr>
          <p:nvPr>
            <p:ph type="sldNum" sz="quarter" idx="12"/>
          </p:nvPr>
        </p:nvSpPr>
        <p:spPr/>
        <p:txBody>
          <a:bodyPr/>
          <a:lstStyle/>
          <a:p>
            <a:fld id="{E170855B-5597-43B6-907A-FA828FAECAE0}" type="slidenum">
              <a:rPr lang="en-US" smtClean="0"/>
              <a:t>‹#›</a:t>
            </a:fld>
            <a:endParaRPr lang="en-US"/>
          </a:p>
        </p:txBody>
      </p:sp>
    </p:spTree>
    <p:extLst>
      <p:ext uri="{BB962C8B-B14F-4D97-AF65-F5344CB8AC3E}">
        <p14:creationId xmlns:p14="http://schemas.microsoft.com/office/powerpoint/2010/main" val="382893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65163-05FE-D89E-5CAB-D26A167264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3FCF72-4AC3-E4E3-B4F0-4C97C888F7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596DE8-F471-9914-E2C8-BEEEA9D606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A272CD-70B0-09A2-8645-0564166504CA}"/>
              </a:ext>
            </a:extLst>
          </p:cNvPr>
          <p:cNvSpPr>
            <a:spLocks noGrp="1"/>
          </p:cNvSpPr>
          <p:nvPr>
            <p:ph type="dt" sz="half" idx="10"/>
          </p:nvPr>
        </p:nvSpPr>
        <p:spPr/>
        <p:txBody>
          <a:bodyPr/>
          <a:lstStyle/>
          <a:p>
            <a:fld id="{76483284-C6B7-4186-AF6B-FEB838A9C029}" type="datetimeFigureOut">
              <a:rPr lang="en-US" smtClean="0"/>
              <a:t>7/18/2025</a:t>
            </a:fld>
            <a:endParaRPr lang="en-US"/>
          </a:p>
        </p:txBody>
      </p:sp>
      <p:sp>
        <p:nvSpPr>
          <p:cNvPr id="6" name="Footer Placeholder 5">
            <a:extLst>
              <a:ext uri="{FF2B5EF4-FFF2-40B4-BE49-F238E27FC236}">
                <a16:creationId xmlns:a16="http://schemas.microsoft.com/office/drawing/2014/main" id="{B0627766-BFE7-A359-4ECA-A0E91E4562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337E72-8D1B-2C1D-32B4-50DDB3419ACE}"/>
              </a:ext>
            </a:extLst>
          </p:cNvPr>
          <p:cNvSpPr>
            <a:spLocks noGrp="1"/>
          </p:cNvSpPr>
          <p:nvPr>
            <p:ph type="sldNum" sz="quarter" idx="12"/>
          </p:nvPr>
        </p:nvSpPr>
        <p:spPr/>
        <p:txBody>
          <a:bodyPr/>
          <a:lstStyle/>
          <a:p>
            <a:fld id="{E170855B-5597-43B6-907A-FA828FAECAE0}" type="slidenum">
              <a:rPr lang="en-US" smtClean="0"/>
              <a:t>‹#›</a:t>
            </a:fld>
            <a:endParaRPr lang="en-US"/>
          </a:p>
        </p:txBody>
      </p:sp>
    </p:spTree>
    <p:extLst>
      <p:ext uri="{BB962C8B-B14F-4D97-AF65-F5344CB8AC3E}">
        <p14:creationId xmlns:p14="http://schemas.microsoft.com/office/powerpoint/2010/main" val="3650892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E11A66-F601-4620-5AEF-FF802F9C08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501B76-EFD4-775E-9479-4790A51087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5A8FF-D08C-916B-ED52-D5D0E58C3C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483284-C6B7-4186-AF6B-FEB838A9C029}" type="datetimeFigureOut">
              <a:rPr lang="en-US" smtClean="0"/>
              <a:t>7/18/2025</a:t>
            </a:fld>
            <a:endParaRPr lang="en-US"/>
          </a:p>
        </p:txBody>
      </p:sp>
      <p:sp>
        <p:nvSpPr>
          <p:cNvPr id="5" name="Footer Placeholder 4">
            <a:extLst>
              <a:ext uri="{FF2B5EF4-FFF2-40B4-BE49-F238E27FC236}">
                <a16:creationId xmlns:a16="http://schemas.microsoft.com/office/drawing/2014/main" id="{A7261E07-8F92-D9F6-C398-95167B234E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FE5707D-C4A8-C12B-50A5-9D562C4F8A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70855B-5597-43B6-907A-FA828FAECAE0}" type="slidenum">
              <a:rPr lang="en-US" smtClean="0"/>
              <a:t>‹#›</a:t>
            </a:fld>
            <a:endParaRPr lang="en-US"/>
          </a:p>
        </p:txBody>
      </p:sp>
    </p:spTree>
    <p:extLst>
      <p:ext uri="{BB962C8B-B14F-4D97-AF65-F5344CB8AC3E}">
        <p14:creationId xmlns:p14="http://schemas.microsoft.com/office/powerpoint/2010/main" val="3210565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8.jpeg"/><Relationship Id="rId5" Type="http://schemas.microsoft.com/office/2007/relationships/hdphoto" Target="../media/hdphoto3.wdp"/><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28.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3.pn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ear walking on the ground&#10;&#10;AI-generated content may be incorrect.">
            <a:extLst>
              <a:ext uri="{FF2B5EF4-FFF2-40B4-BE49-F238E27FC236}">
                <a16:creationId xmlns:a16="http://schemas.microsoft.com/office/drawing/2014/main" id="{FF368C7D-C5AF-D19F-3F69-C7024482AA2A}"/>
              </a:ext>
            </a:extLst>
          </p:cNvPr>
          <p:cNvPicPr>
            <a:picLocks noChangeAspect="1"/>
          </p:cNvPicPr>
          <p:nvPr/>
        </p:nvPicPr>
        <p:blipFill>
          <a:blip r:embed="rId2">
            <a:extLst>
              <a:ext uri="{28A0092B-C50C-407E-A947-70E740481C1C}">
                <a14:useLocalDpi xmlns:a14="http://schemas.microsoft.com/office/drawing/2010/main" val="0"/>
              </a:ext>
            </a:extLst>
          </a:blip>
          <a:srcRect l="17934" t="15672" r="-201" b="12841"/>
          <a:stretch/>
        </p:blipFill>
        <p:spPr>
          <a:xfrm>
            <a:off x="0" y="0"/>
            <a:ext cx="12229308" cy="7063118"/>
          </a:xfrm>
          <a:prstGeom prst="rect">
            <a:avLst/>
          </a:prstGeom>
        </p:spPr>
      </p:pic>
      <p:sp>
        <p:nvSpPr>
          <p:cNvPr id="7" name="Freeform: Shape 6">
            <a:extLst>
              <a:ext uri="{FF2B5EF4-FFF2-40B4-BE49-F238E27FC236}">
                <a16:creationId xmlns:a16="http://schemas.microsoft.com/office/drawing/2014/main" id="{FC17D903-3FAE-0388-4F47-883814A00F4C}"/>
              </a:ext>
            </a:extLst>
          </p:cNvPr>
          <p:cNvSpPr/>
          <p:nvPr/>
        </p:nvSpPr>
        <p:spPr>
          <a:xfrm>
            <a:off x="-12375" y="5055073"/>
            <a:ext cx="12247596" cy="203628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30663" y="5027280"/>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FCC4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21519" y="5027753"/>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F293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9202259" y="2513382"/>
            <a:ext cx="753762" cy="5275226"/>
          </a:xfrm>
          <a:prstGeom prst="snip2SameRect">
            <a:avLst/>
          </a:prstGeom>
          <a:solidFill>
            <a:srgbClr val="FCC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1792224" y="4889385"/>
            <a:ext cx="10387453" cy="523220"/>
          </a:xfrm>
          <a:prstGeom prst="rect">
            <a:avLst/>
          </a:prstGeom>
          <a:noFill/>
        </p:spPr>
        <p:txBody>
          <a:bodyPr wrap="square">
            <a:spAutoFit/>
          </a:bodyPr>
          <a:lstStyle/>
          <a:p>
            <a:pPr algn="r"/>
            <a:r>
              <a:rPr lang="en-US" sz="2800" b="1" dirty="0">
                <a:latin typeface="Bitter" pitchFamily="2" charset="0"/>
              </a:rPr>
              <a:t>Lesson  2A: Bear Observations</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941527" y="-1433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BEARS</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051431" y="1107995"/>
            <a:ext cx="6822830" cy="430887"/>
          </a:xfrm>
          <a:prstGeom prst="rect">
            <a:avLst/>
          </a:prstGeom>
          <a:noFill/>
        </p:spPr>
        <p:txBody>
          <a:bodyPr wrap="square">
            <a:spAutoFit/>
          </a:bodyPr>
          <a:lstStyle/>
          <a:p>
            <a:pPr algn="ctr"/>
            <a:r>
              <a:rPr lang="en-US" sz="2200">
                <a:solidFill>
                  <a:schemeClr val="bg1"/>
                </a:solidFill>
                <a:latin typeface="Montserrat Medium" pitchFamily="2" charset="0"/>
              </a:rPr>
              <a:t>Through the Seasons</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15815-7CF6-C54D-EE95-0202FC3818D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B52C1FC-3CDF-5933-1ABD-9A22BFF21AF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F9702D0-3701-F1D8-F941-291455BA7043}"/>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7418A865-D052-8927-8CB1-A7E1C65E17E8}"/>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Engage</a:t>
            </a:r>
          </a:p>
        </p:txBody>
      </p:sp>
      <p:pic>
        <p:nvPicPr>
          <p:cNvPr id="8" name="Picture 7" descr="Icon&#10;&#10;AI-generated content may be incorrect.">
            <a:extLst>
              <a:ext uri="{FF2B5EF4-FFF2-40B4-BE49-F238E27FC236}">
                <a16:creationId xmlns:a16="http://schemas.microsoft.com/office/drawing/2014/main" id="{43F5FAED-C834-D8A8-7058-26F9A62274B0}"/>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sp>
        <p:nvSpPr>
          <p:cNvPr id="12" name="TextBox 11">
            <a:extLst>
              <a:ext uri="{FF2B5EF4-FFF2-40B4-BE49-F238E27FC236}">
                <a16:creationId xmlns:a16="http://schemas.microsoft.com/office/drawing/2014/main" id="{0B1DA9E1-2968-B6A7-514C-49DDD0D0057A}"/>
              </a:ext>
            </a:extLst>
          </p:cNvPr>
          <p:cNvSpPr txBox="1"/>
          <p:nvPr/>
        </p:nvSpPr>
        <p:spPr>
          <a:xfrm>
            <a:off x="4846823" y="2146467"/>
            <a:ext cx="6658742" cy="1938992"/>
          </a:xfrm>
          <a:prstGeom prst="rect">
            <a:avLst/>
          </a:prstGeom>
          <a:noFill/>
        </p:spPr>
        <p:txBody>
          <a:bodyPr wrap="square">
            <a:spAutoFit/>
          </a:bodyPr>
          <a:lstStyle/>
          <a:p>
            <a:pPr algn="ctr"/>
            <a:r>
              <a:rPr lang="en-US" sz="6000" dirty="0">
                <a:latin typeface="Avenir Next LT Pro" panose="020B0504020202020204" pitchFamily="34" charset="0"/>
              </a:rPr>
              <a:t>How do you know winter is coming?</a:t>
            </a:r>
          </a:p>
        </p:txBody>
      </p:sp>
      <p:pic>
        <p:nvPicPr>
          <p:cNvPr id="3" name="Picture 2" descr="A picture containing graphical user interface&#10;&#10;AI-generated content may be incorrect.">
            <a:extLst>
              <a:ext uri="{FF2B5EF4-FFF2-40B4-BE49-F238E27FC236}">
                <a16:creationId xmlns:a16="http://schemas.microsoft.com/office/drawing/2014/main" id="{74023079-EB09-BDC4-84BF-5CD026324616}"/>
              </a:ext>
            </a:extLst>
          </p:cNvPr>
          <p:cNvPicPr>
            <a:picLocks noChangeAspect="1"/>
          </p:cNvPicPr>
          <p:nvPr/>
        </p:nvPicPr>
        <p:blipFill>
          <a:blip r:embed="rId4">
            <a:extLst>
              <a:ext uri="{28A0092B-C50C-407E-A947-70E740481C1C}">
                <a14:useLocalDpi xmlns:a14="http://schemas.microsoft.com/office/drawing/2010/main" val="0"/>
              </a:ext>
            </a:extLst>
          </a:blip>
          <a:srcRect b="2914"/>
          <a:stretch/>
        </p:blipFill>
        <p:spPr>
          <a:xfrm>
            <a:off x="7523605" y="122275"/>
            <a:ext cx="4427602" cy="1095997"/>
          </a:xfrm>
          <a:prstGeom prst="rect">
            <a:avLst/>
          </a:prstGeom>
        </p:spPr>
      </p:pic>
      <p:pic>
        <p:nvPicPr>
          <p:cNvPr id="2050" name="Picture 2" descr="fall&amp;#32;color&amp;#32;11062007025">
            <a:extLst>
              <a:ext uri="{FF2B5EF4-FFF2-40B4-BE49-F238E27FC236}">
                <a16:creationId xmlns:a16="http://schemas.microsoft.com/office/drawing/2014/main" id="{8A7A7B61-3F8B-0CF2-4B06-F83B07767E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4157472" cy="624054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60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F8738-14DF-7C2D-5671-F596E481813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9DF69C5-11BD-4CDA-CAE9-ABBC3239001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6A772D7-4937-D914-5720-544482DF2A84}"/>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724DB7BD-F8E9-01E5-4835-D834A4B3C81B}"/>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Engage</a:t>
            </a:r>
          </a:p>
        </p:txBody>
      </p:sp>
      <p:pic>
        <p:nvPicPr>
          <p:cNvPr id="8" name="Picture 7" descr="Icon&#10;&#10;AI-generated content may be incorrect.">
            <a:extLst>
              <a:ext uri="{FF2B5EF4-FFF2-40B4-BE49-F238E27FC236}">
                <a16:creationId xmlns:a16="http://schemas.microsoft.com/office/drawing/2014/main" id="{FA5A3132-6BE4-7297-BDF8-B45E357CC1DF}"/>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sp>
        <p:nvSpPr>
          <p:cNvPr id="12" name="TextBox 11">
            <a:extLst>
              <a:ext uri="{FF2B5EF4-FFF2-40B4-BE49-F238E27FC236}">
                <a16:creationId xmlns:a16="http://schemas.microsoft.com/office/drawing/2014/main" id="{7A925D6E-3160-11A9-D85E-5493DD67B609}"/>
              </a:ext>
            </a:extLst>
          </p:cNvPr>
          <p:cNvSpPr txBox="1"/>
          <p:nvPr/>
        </p:nvSpPr>
        <p:spPr>
          <a:xfrm>
            <a:off x="479008" y="981068"/>
            <a:ext cx="7332545" cy="4524315"/>
          </a:xfrm>
          <a:prstGeom prst="rect">
            <a:avLst/>
          </a:prstGeom>
          <a:noFill/>
        </p:spPr>
        <p:txBody>
          <a:bodyPr wrap="square">
            <a:spAutoFit/>
          </a:bodyPr>
          <a:lstStyle/>
          <a:p>
            <a:pPr algn="ctr"/>
            <a:r>
              <a:rPr lang="en-US" sz="4800" dirty="0">
                <a:latin typeface="Avenir Next LT Pro" panose="020B0504020202020204" pitchFamily="34" charset="0"/>
              </a:rPr>
              <a:t>We are going to make observations about our weather like we did in the summer to see if we notice any patterns over a few weeks.</a:t>
            </a:r>
          </a:p>
        </p:txBody>
      </p:sp>
      <p:pic>
        <p:nvPicPr>
          <p:cNvPr id="1028" name="Picture 4" descr="092120&amp;#32;shawnee&amp;#32;trail&amp;#32;PTG-77">
            <a:extLst>
              <a:ext uri="{FF2B5EF4-FFF2-40B4-BE49-F238E27FC236}">
                <a16:creationId xmlns:a16="http://schemas.microsoft.com/office/drawing/2014/main" id="{4545AE8D-1FD4-9BA8-20A2-D87602527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6720" y="0"/>
            <a:ext cx="4162555" cy="624817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354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0E2F6-8054-AFE9-7B0B-140AE1C0300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A0F4DB1-C490-C89A-CC9A-77E76D245B1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1E91236-1D9B-E854-9635-ED6543265DB2}"/>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734F926C-7253-7AB1-4B42-1F4289C2947B}"/>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Engage</a:t>
            </a:r>
          </a:p>
        </p:txBody>
      </p:sp>
      <p:pic>
        <p:nvPicPr>
          <p:cNvPr id="8" name="Picture 7" descr="Icon&#10;&#10;AI-generated content may be incorrect.">
            <a:extLst>
              <a:ext uri="{FF2B5EF4-FFF2-40B4-BE49-F238E27FC236}">
                <a16:creationId xmlns:a16="http://schemas.microsoft.com/office/drawing/2014/main" id="{766E444A-874D-9FBB-7298-FE0D90CF91E5}"/>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sp>
        <p:nvSpPr>
          <p:cNvPr id="12" name="TextBox 11">
            <a:extLst>
              <a:ext uri="{FF2B5EF4-FFF2-40B4-BE49-F238E27FC236}">
                <a16:creationId xmlns:a16="http://schemas.microsoft.com/office/drawing/2014/main" id="{37E2B777-E87A-6A46-F37F-DD4EBDD6365C}"/>
              </a:ext>
            </a:extLst>
          </p:cNvPr>
          <p:cNvSpPr txBox="1"/>
          <p:nvPr/>
        </p:nvSpPr>
        <p:spPr>
          <a:xfrm>
            <a:off x="2713304" y="2293740"/>
            <a:ext cx="6765391" cy="1569660"/>
          </a:xfrm>
          <a:prstGeom prst="rect">
            <a:avLst/>
          </a:prstGeom>
          <a:noFill/>
        </p:spPr>
        <p:txBody>
          <a:bodyPr wrap="square">
            <a:spAutoFit/>
          </a:bodyPr>
          <a:lstStyle/>
          <a:p>
            <a:pPr algn="ctr"/>
            <a:r>
              <a:rPr lang="en-US" sz="4800" dirty="0">
                <a:latin typeface="Avenir Next LT Pro" panose="020B0504020202020204" pitchFamily="34" charset="0"/>
              </a:rPr>
              <a:t>A </a:t>
            </a:r>
            <a:r>
              <a:rPr lang="en-US" sz="4800" b="1" dirty="0">
                <a:latin typeface="Avenir Next LT Pro" panose="020B0504020202020204" pitchFamily="34" charset="0"/>
              </a:rPr>
              <a:t>pattern</a:t>
            </a:r>
            <a:r>
              <a:rPr lang="en-US" sz="4800" dirty="0">
                <a:latin typeface="Avenir Next LT Pro" panose="020B0504020202020204" pitchFamily="34" charset="0"/>
              </a:rPr>
              <a:t> is something that repeats.</a:t>
            </a:r>
          </a:p>
        </p:txBody>
      </p:sp>
    </p:spTree>
    <p:extLst>
      <p:ext uri="{BB962C8B-B14F-4D97-AF65-F5344CB8AC3E}">
        <p14:creationId xmlns:p14="http://schemas.microsoft.com/office/powerpoint/2010/main" val="914885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F21FA-C0BD-996A-7C68-12D5AD6E7F0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5EB8427-1B7C-245F-CF84-3E86215CD3B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75DC0E8-97D8-3043-CB8B-BC45C8FA34FD}"/>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D5B4BD14-C4AA-C429-1B57-484335FD7538}"/>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Engage</a:t>
            </a:r>
          </a:p>
        </p:txBody>
      </p:sp>
      <p:pic>
        <p:nvPicPr>
          <p:cNvPr id="3" name="Picture 2">
            <a:extLst>
              <a:ext uri="{FF2B5EF4-FFF2-40B4-BE49-F238E27FC236}">
                <a16:creationId xmlns:a16="http://schemas.microsoft.com/office/drawing/2014/main" id="{55E70C34-403C-4246-8E48-CC3245D5C93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8" name="Picture 7" descr="Icon&#10;&#10;AI-generated content may be incorrect.">
            <a:extLst>
              <a:ext uri="{FF2B5EF4-FFF2-40B4-BE49-F238E27FC236}">
                <a16:creationId xmlns:a16="http://schemas.microsoft.com/office/drawing/2014/main" id="{37C3EB2D-CDE1-151F-DD38-994112797A4E}"/>
              </a:ext>
            </a:extLst>
          </p:cNvPr>
          <p:cNvPicPr>
            <a:picLocks noChangeAspect="1"/>
          </p:cNvPicPr>
          <p:nvPr/>
        </p:nvPicPr>
        <p:blipFill>
          <a:blip r:embed="rId5">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spTree>
    <p:extLst>
      <p:ext uri="{BB962C8B-B14F-4D97-AF65-F5344CB8AC3E}">
        <p14:creationId xmlns:p14="http://schemas.microsoft.com/office/powerpoint/2010/main" val="764165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B5CE9-4461-1B58-8B6A-0774B26BA48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9D1BD3-6DC1-6429-EAEE-FDC91C29F7B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69B06C0-22CF-647B-9919-0F0ABCB1EB1C}"/>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A2FADA82-375B-AB94-DBEB-8C4FD9BBDF64}"/>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Explore</a:t>
            </a:r>
          </a:p>
        </p:txBody>
      </p:sp>
      <p:pic>
        <p:nvPicPr>
          <p:cNvPr id="8" name="Picture 7" descr="Icon&#10;&#10;AI-generated content may be incorrect.">
            <a:extLst>
              <a:ext uri="{FF2B5EF4-FFF2-40B4-BE49-F238E27FC236}">
                <a16:creationId xmlns:a16="http://schemas.microsoft.com/office/drawing/2014/main" id="{35C0651F-BD76-FBC7-44D1-BC5581D29EF3}"/>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sp>
        <p:nvSpPr>
          <p:cNvPr id="12" name="TextBox 11">
            <a:extLst>
              <a:ext uri="{FF2B5EF4-FFF2-40B4-BE49-F238E27FC236}">
                <a16:creationId xmlns:a16="http://schemas.microsoft.com/office/drawing/2014/main" id="{38A6CCAF-A061-0A9F-DB66-EA88B2F8801D}"/>
              </a:ext>
            </a:extLst>
          </p:cNvPr>
          <p:cNvSpPr txBox="1"/>
          <p:nvPr/>
        </p:nvSpPr>
        <p:spPr>
          <a:xfrm>
            <a:off x="949783" y="2071530"/>
            <a:ext cx="6765391" cy="2308324"/>
          </a:xfrm>
          <a:prstGeom prst="rect">
            <a:avLst/>
          </a:prstGeom>
          <a:noFill/>
        </p:spPr>
        <p:txBody>
          <a:bodyPr wrap="square" lIns="91440" tIns="45720" rIns="91440" bIns="45720" anchor="t">
            <a:spAutoFit/>
          </a:bodyPr>
          <a:lstStyle/>
          <a:p>
            <a:pPr algn="ctr"/>
            <a:r>
              <a:rPr lang="en-US" sz="4800" dirty="0">
                <a:latin typeface="Avenir Next LT Pro"/>
              </a:rPr>
              <a:t>We are going to watch for </a:t>
            </a:r>
            <a:r>
              <a:rPr lang="en-US" sz="4800" b="1" dirty="0">
                <a:latin typeface="Avenir Next LT Pro"/>
              </a:rPr>
              <a:t>patterns </a:t>
            </a:r>
            <a:r>
              <a:rPr lang="en-US" sz="4800" dirty="0">
                <a:latin typeface="Avenir Next LT Pro"/>
              </a:rPr>
              <a:t>in our weather.</a:t>
            </a:r>
          </a:p>
        </p:txBody>
      </p:sp>
      <p:pic>
        <p:nvPicPr>
          <p:cNvPr id="2052" name="Picture 4" descr="fall&amp;#32;color&amp;#32;11062007012">
            <a:extLst>
              <a:ext uri="{FF2B5EF4-FFF2-40B4-BE49-F238E27FC236}">
                <a16:creationId xmlns:a16="http://schemas.microsoft.com/office/drawing/2014/main" id="{B18CD28E-D584-2FF3-285F-22B4A3E9C6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2022"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621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C7F6D-3ED7-A97B-BF96-446D3FC8086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F46212C-B44D-17C6-C602-6F3D57594C7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AFF022A-ED32-732F-AEAB-8F57A0CB1324}"/>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DA5C02EE-AFD4-AFED-57F5-9B333ED21613}"/>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Explore</a:t>
            </a:r>
          </a:p>
        </p:txBody>
      </p:sp>
      <p:pic>
        <p:nvPicPr>
          <p:cNvPr id="8" name="Picture 7" descr="Icon&#10;&#10;AI-generated content may be incorrect.">
            <a:extLst>
              <a:ext uri="{FF2B5EF4-FFF2-40B4-BE49-F238E27FC236}">
                <a16:creationId xmlns:a16="http://schemas.microsoft.com/office/drawing/2014/main" id="{6ED31518-38D9-A3A7-DAFF-381AF7A4A220}"/>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sp>
        <p:nvSpPr>
          <p:cNvPr id="12" name="TextBox 11">
            <a:extLst>
              <a:ext uri="{FF2B5EF4-FFF2-40B4-BE49-F238E27FC236}">
                <a16:creationId xmlns:a16="http://schemas.microsoft.com/office/drawing/2014/main" id="{952E8F48-4E9A-407B-5CF8-27FE9D7ADAD8}"/>
              </a:ext>
            </a:extLst>
          </p:cNvPr>
          <p:cNvSpPr txBox="1"/>
          <p:nvPr/>
        </p:nvSpPr>
        <p:spPr>
          <a:xfrm>
            <a:off x="4644301" y="2063002"/>
            <a:ext cx="6765391" cy="2308324"/>
          </a:xfrm>
          <a:prstGeom prst="rect">
            <a:avLst/>
          </a:prstGeom>
          <a:noFill/>
        </p:spPr>
        <p:txBody>
          <a:bodyPr wrap="square" lIns="91440" tIns="45720" rIns="91440" bIns="45720" anchor="t">
            <a:spAutoFit/>
          </a:bodyPr>
          <a:lstStyle/>
          <a:p>
            <a:pPr algn="ctr"/>
            <a:r>
              <a:rPr lang="en-US" sz="4800" dirty="0">
                <a:latin typeface="Avenir Next LT Pro"/>
              </a:rPr>
              <a:t>What can be measured to show </a:t>
            </a:r>
            <a:r>
              <a:rPr lang="en-US" sz="4800" b="1" dirty="0">
                <a:latin typeface="Avenir Next LT Pro"/>
              </a:rPr>
              <a:t>patterns </a:t>
            </a:r>
            <a:r>
              <a:rPr lang="en-US" sz="4800" dirty="0">
                <a:latin typeface="Avenir Next LT Pro"/>
              </a:rPr>
              <a:t>in our weather?</a:t>
            </a:r>
          </a:p>
        </p:txBody>
      </p:sp>
      <p:pic>
        <p:nvPicPr>
          <p:cNvPr id="3074" name="Picture 2" descr="Clouds&amp;#95;10">
            <a:extLst>
              <a:ext uri="{FF2B5EF4-FFF2-40B4-BE49-F238E27FC236}">
                <a16:creationId xmlns:a16="http://schemas.microsoft.com/office/drawing/2014/main" id="{DC748599-DA17-7F25-0092-37C7087AC7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4165005" cy="623192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5" descr="A picture containing graphical user interface&#10;&#10;AI-generated content may be incorrect.">
            <a:extLst>
              <a:ext uri="{FF2B5EF4-FFF2-40B4-BE49-F238E27FC236}">
                <a16:creationId xmlns:a16="http://schemas.microsoft.com/office/drawing/2014/main" id="{B7886851-F667-ECCB-EAD2-8F591234936F}"/>
              </a:ext>
            </a:extLst>
          </p:cNvPr>
          <p:cNvPicPr>
            <a:picLocks noChangeAspect="1"/>
          </p:cNvPicPr>
          <p:nvPr/>
        </p:nvPicPr>
        <p:blipFill>
          <a:blip r:embed="rId5">
            <a:extLst>
              <a:ext uri="{28A0092B-C50C-407E-A947-70E740481C1C}">
                <a14:useLocalDpi xmlns:a14="http://schemas.microsoft.com/office/drawing/2010/main" val="0"/>
              </a:ext>
            </a:extLst>
          </a:blip>
          <a:srcRect b="2914"/>
          <a:stretch/>
        </p:blipFill>
        <p:spPr>
          <a:xfrm>
            <a:off x="7523605" y="122275"/>
            <a:ext cx="4427602" cy="1095997"/>
          </a:xfrm>
          <a:prstGeom prst="rect">
            <a:avLst/>
          </a:prstGeom>
        </p:spPr>
      </p:pic>
    </p:spTree>
    <p:extLst>
      <p:ext uri="{BB962C8B-B14F-4D97-AF65-F5344CB8AC3E}">
        <p14:creationId xmlns:p14="http://schemas.microsoft.com/office/powerpoint/2010/main" val="3165559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A7AD9-8DC9-E262-96A1-6B4EAE2BDD8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D3DF31B-FA17-6371-DA61-B8015F5F05C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6257C2B-5B47-D84D-8933-D3A7F1C290F2}"/>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07E7207B-9B40-E214-532B-65562ED940F9}"/>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Explore</a:t>
            </a:r>
          </a:p>
        </p:txBody>
      </p:sp>
      <p:pic>
        <p:nvPicPr>
          <p:cNvPr id="8" name="Picture 7" descr="Icon&#10;&#10;AI-generated content may be incorrect.">
            <a:extLst>
              <a:ext uri="{FF2B5EF4-FFF2-40B4-BE49-F238E27FC236}">
                <a16:creationId xmlns:a16="http://schemas.microsoft.com/office/drawing/2014/main" id="{A8BCA84A-7EB2-01DA-7605-43DE2AC68E3D}"/>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sp>
        <p:nvSpPr>
          <p:cNvPr id="12" name="TextBox 11">
            <a:extLst>
              <a:ext uri="{FF2B5EF4-FFF2-40B4-BE49-F238E27FC236}">
                <a16:creationId xmlns:a16="http://schemas.microsoft.com/office/drawing/2014/main" id="{E0496BB6-4AFE-F6B9-FDCE-95DF113F4E3A}"/>
              </a:ext>
            </a:extLst>
          </p:cNvPr>
          <p:cNvSpPr txBox="1"/>
          <p:nvPr/>
        </p:nvSpPr>
        <p:spPr>
          <a:xfrm>
            <a:off x="607024" y="1966109"/>
            <a:ext cx="7100897" cy="2308324"/>
          </a:xfrm>
          <a:prstGeom prst="rect">
            <a:avLst/>
          </a:prstGeom>
          <a:noFill/>
        </p:spPr>
        <p:txBody>
          <a:bodyPr wrap="square">
            <a:spAutoFit/>
          </a:bodyPr>
          <a:lstStyle/>
          <a:p>
            <a:pPr algn="ctr"/>
            <a:r>
              <a:rPr lang="en-US" sz="4800" dirty="0">
                <a:latin typeface="Avenir Next LT Pro" panose="020B0504020202020204" pitchFamily="34" charset="0"/>
              </a:rPr>
              <a:t>Does anyone know what we need to measure the temperature outside?</a:t>
            </a:r>
          </a:p>
        </p:txBody>
      </p:sp>
      <p:pic>
        <p:nvPicPr>
          <p:cNvPr id="4098" name="Picture 2" descr="090214&amp;#32;mora&amp;#32;prairie-43">
            <a:extLst>
              <a:ext uri="{FF2B5EF4-FFF2-40B4-BE49-F238E27FC236}">
                <a16:creationId xmlns:a16="http://schemas.microsoft.com/office/drawing/2014/main" id="{DDEB0AA9-585D-E7F9-C9B8-57AC281B58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4528" y="0"/>
            <a:ext cx="4157472" cy="624054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775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6DEC2-E853-5305-69C7-6A69773E2F1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267B7D0-A98D-625B-B0B4-56931D974F7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9C6669A-97C9-E1E5-905A-FE6F8C422881}"/>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17</a:t>
            </a:r>
          </a:p>
        </p:txBody>
      </p:sp>
      <p:sp>
        <p:nvSpPr>
          <p:cNvPr id="5" name="TextBox 4">
            <a:extLst>
              <a:ext uri="{FF2B5EF4-FFF2-40B4-BE49-F238E27FC236}">
                <a16:creationId xmlns:a16="http://schemas.microsoft.com/office/drawing/2014/main" id="{48611184-C97E-1954-58F9-8A8DDDA79E4E}"/>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Explore</a:t>
            </a:r>
          </a:p>
        </p:txBody>
      </p:sp>
      <p:pic>
        <p:nvPicPr>
          <p:cNvPr id="8" name="Picture 7" descr="Icon&#10;&#10;AI-generated content may be incorrect.">
            <a:extLst>
              <a:ext uri="{FF2B5EF4-FFF2-40B4-BE49-F238E27FC236}">
                <a16:creationId xmlns:a16="http://schemas.microsoft.com/office/drawing/2014/main" id="{59EFF5F1-05A8-79DA-9671-057429745032}"/>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sp>
        <p:nvSpPr>
          <p:cNvPr id="12" name="TextBox 11">
            <a:extLst>
              <a:ext uri="{FF2B5EF4-FFF2-40B4-BE49-F238E27FC236}">
                <a16:creationId xmlns:a16="http://schemas.microsoft.com/office/drawing/2014/main" id="{4F97F56F-4CCD-7B26-7E61-D491C00F7A3E}"/>
              </a:ext>
            </a:extLst>
          </p:cNvPr>
          <p:cNvSpPr txBox="1"/>
          <p:nvPr/>
        </p:nvSpPr>
        <p:spPr>
          <a:xfrm>
            <a:off x="607024" y="1120676"/>
            <a:ext cx="7100897" cy="2308324"/>
          </a:xfrm>
          <a:prstGeom prst="rect">
            <a:avLst/>
          </a:prstGeom>
          <a:noFill/>
        </p:spPr>
        <p:txBody>
          <a:bodyPr wrap="square">
            <a:spAutoFit/>
          </a:bodyPr>
          <a:lstStyle/>
          <a:p>
            <a:pPr algn="ctr"/>
            <a:r>
              <a:rPr lang="en-US" sz="4800" dirty="0">
                <a:latin typeface="Avenir Next LT Pro" panose="020B0504020202020204" pitchFamily="34" charset="0"/>
              </a:rPr>
              <a:t>Does anyone know what we need to measure the temperature outside?</a:t>
            </a:r>
          </a:p>
        </p:txBody>
      </p:sp>
      <p:pic>
        <p:nvPicPr>
          <p:cNvPr id="4098" name="Picture 2" descr="090214&amp;#32;mora&amp;#32;prairie-43">
            <a:extLst>
              <a:ext uri="{FF2B5EF4-FFF2-40B4-BE49-F238E27FC236}">
                <a16:creationId xmlns:a16="http://schemas.microsoft.com/office/drawing/2014/main" id="{B9AB22B8-28AB-6EE2-82D3-CBF91A069A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4528" y="0"/>
            <a:ext cx="4157472" cy="624054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3F2F188-9002-09C3-E650-75B565A39970}"/>
              </a:ext>
            </a:extLst>
          </p:cNvPr>
          <p:cNvSpPr txBox="1"/>
          <p:nvPr/>
        </p:nvSpPr>
        <p:spPr>
          <a:xfrm>
            <a:off x="1109472" y="3812264"/>
            <a:ext cx="6096000" cy="830997"/>
          </a:xfrm>
          <a:prstGeom prst="rect">
            <a:avLst/>
          </a:prstGeom>
          <a:noFill/>
        </p:spPr>
        <p:txBody>
          <a:bodyPr wrap="square">
            <a:spAutoFit/>
          </a:bodyPr>
          <a:lstStyle/>
          <a:p>
            <a:pPr algn="ctr"/>
            <a:r>
              <a:rPr lang="en-US" sz="4800" b="1" dirty="0">
                <a:solidFill>
                  <a:schemeClr val="accent2"/>
                </a:solidFill>
                <a:latin typeface="Avenir Next LT Pro" panose="020B0504020202020204" pitchFamily="34" charset="0"/>
              </a:rPr>
              <a:t>Thermometer!</a:t>
            </a:r>
            <a:endParaRPr lang="en-US" sz="4800" b="1" dirty="0">
              <a:solidFill>
                <a:schemeClr val="accent2"/>
              </a:solidFill>
            </a:endParaRPr>
          </a:p>
        </p:txBody>
      </p:sp>
    </p:spTree>
    <p:extLst>
      <p:ext uri="{BB962C8B-B14F-4D97-AF65-F5344CB8AC3E}">
        <p14:creationId xmlns:p14="http://schemas.microsoft.com/office/powerpoint/2010/main" val="4232653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11B24-C3CA-CEFF-8D1F-B4A7FFD7DE7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53CD2ED-4909-A2C6-0671-9C54AD57B30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00AC0F4-FAF3-7DEF-5425-D8D21445FA2A}"/>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18</a:t>
            </a:r>
          </a:p>
        </p:txBody>
      </p:sp>
      <p:sp>
        <p:nvSpPr>
          <p:cNvPr id="5" name="TextBox 4">
            <a:extLst>
              <a:ext uri="{FF2B5EF4-FFF2-40B4-BE49-F238E27FC236}">
                <a16:creationId xmlns:a16="http://schemas.microsoft.com/office/drawing/2014/main" id="{5D3A85AD-9E2B-3317-1853-DABFAADCC470}"/>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Explore</a:t>
            </a:r>
          </a:p>
        </p:txBody>
      </p:sp>
      <p:pic>
        <p:nvPicPr>
          <p:cNvPr id="8" name="Picture 7" descr="Icon&#10;&#10;AI-generated content may be incorrect.">
            <a:extLst>
              <a:ext uri="{FF2B5EF4-FFF2-40B4-BE49-F238E27FC236}">
                <a16:creationId xmlns:a16="http://schemas.microsoft.com/office/drawing/2014/main" id="{4A515002-6B30-91B6-E310-D5531B13067F}"/>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sp>
        <p:nvSpPr>
          <p:cNvPr id="12" name="TextBox 11">
            <a:extLst>
              <a:ext uri="{FF2B5EF4-FFF2-40B4-BE49-F238E27FC236}">
                <a16:creationId xmlns:a16="http://schemas.microsoft.com/office/drawing/2014/main" id="{7FDB5264-954D-C324-A5FD-C388B7A3DFA3}"/>
              </a:ext>
            </a:extLst>
          </p:cNvPr>
          <p:cNvSpPr txBox="1"/>
          <p:nvPr/>
        </p:nvSpPr>
        <p:spPr>
          <a:xfrm>
            <a:off x="5185816" y="813418"/>
            <a:ext cx="6765391" cy="4524315"/>
          </a:xfrm>
          <a:prstGeom prst="rect">
            <a:avLst/>
          </a:prstGeom>
          <a:noFill/>
        </p:spPr>
        <p:txBody>
          <a:bodyPr wrap="square">
            <a:spAutoFit/>
          </a:bodyPr>
          <a:lstStyle/>
          <a:p>
            <a:pPr algn="ctr"/>
            <a:r>
              <a:rPr lang="en-US" sz="4800" dirty="0">
                <a:latin typeface="Avenir Next LT Pro" panose="020B0504020202020204" pitchFamily="34" charset="0"/>
              </a:rPr>
              <a:t>Which thermometer shows the hottest temperature?</a:t>
            </a:r>
          </a:p>
          <a:p>
            <a:pPr algn="ctr"/>
            <a:endParaRPr lang="en-US" sz="4800" dirty="0">
              <a:latin typeface="Avenir Next LT Pro" panose="020B0504020202020204" pitchFamily="34" charset="0"/>
            </a:endParaRPr>
          </a:p>
          <a:p>
            <a:pPr algn="ctr"/>
            <a:r>
              <a:rPr lang="en-US" sz="4800" dirty="0">
                <a:latin typeface="Avenir Next LT Pro" panose="020B0504020202020204" pitchFamily="34" charset="0"/>
              </a:rPr>
              <a:t>Which one shows the coldest temperature?</a:t>
            </a:r>
          </a:p>
        </p:txBody>
      </p:sp>
      <p:pic>
        <p:nvPicPr>
          <p:cNvPr id="6" name="Picture 5" descr="A picture containing text&#10;&#10;AI-generated content may be incorrect.">
            <a:extLst>
              <a:ext uri="{FF2B5EF4-FFF2-40B4-BE49-F238E27FC236}">
                <a16:creationId xmlns:a16="http://schemas.microsoft.com/office/drawing/2014/main" id="{D2F339D4-D889-AFA7-0840-56CD2C24355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1560" r="11735"/>
          <a:stretch/>
        </p:blipFill>
        <p:spPr>
          <a:xfrm>
            <a:off x="482600" y="860983"/>
            <a:ext cx="4610100" cy="4476750"/>
          </a:xfrm>
          <a:prstGeom prst="rect">
            <a:avLst/>
          </a:prstGeom>
        </p:spPr>
      </p:pic>
    </p:spTree>
    <p:extLst>
      <p:ext uri="{BB962C8B-B14F-4D97-AF65-F5344CB8AC3E}">
        <p14:creationId xmlns:p14="http://schemas.microsoft.com/office/powerpoint/2010/main" val="237514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B8371-5766-284A-57C5-C2930904CA1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2B399B5-FBD1-82D4-A7DE-152917D4C53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16B6F5F-DF51-D90F-6E44-21D03E038351}"/>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19</a:t>
            </a:r>
          </a:p>
        </p:txBody>
      </p:sp>
      <p:sp>
        <p:nvSpPr>
          <p:cNvPr id="5" name="TextBox 4">
            <a:extLst>
              <a:ext uri="{FF2B5EF4-FFF2-40B4-BE49-F238E27FC236}">
                <a16:creationId xmlns:a16="http://schemas.microsoft.com/office/drawing/2014/main" id="{E3ECC693-82B0-8F42-7B45-1D995F33345D}"/>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Explore</a:t>
            </a:r>
          </a:p>
        </p:txBody>
      </p:sp>
      <p:pic>
        <p:nvPicPr>
          <p:cNvPr id="8" name="Picture 7" descr="Icon&#10;&#10;AI-generated content may be incorrect.">
            <a:extLst>
              <a:ext uri="{FF2B5EF4-FFF2-40B4-BE49-F238E27FC236}">
                <a16:creationId xmlns:a16="http://schemas.microsoft.com/office/drawing/2014/main" id="{6F057ADE-B170-5B02-8C0E-6FC76051A86F}"/>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sp>
        <p:nvSpPr>
          <p:cNvPr id="12" name="TextBox 11">
            <a:extLst>
              <a:ext uri="{FF2B5EF4-FFF2-40B4-BE49-F238E27FC236}">
                <a16:creationId xmlns:a16="http://schemas.microsoft.com/office/drawing/2014/main" id="{C328A4A7-C9D9-A270-919F-D18ECDFF6C3A}"/>
              </a:ext>
            </a:extLst>
          </p:cNvPr>
          <p:cNvSpPr txBox="1"/>
          <p:nvPr/>
        </p:nvSpPr>
        <p:spPr>
          <a:xfrm>
            <a:off x="882102" y="1352736"/>
            <a:ext cx="10427795" cy="4524315"/>
          </a:xfrm>
          <a:prstGeom prst="rect">
            <a:avLst/>
          </a:prstGeom>
          <a:noFill/>
        </p:spPr>
        <p:txBody>
          <a:bodyPr wrap="square" lIns="91440" tIns="45720" rIns="91440" bIns="45720" anchor="t">
            <a:spAutoFit/>
          </a:bodyPr>
          <a:lstStyle/>
          <a:p>
            <a:pPr algn="ctr"/>
            <a:r>
              <a:rPr lang="en-US" sz="4800" b="1" dirty="0">
                <a:latin typeface="Avenir Next LT Pro"/>
              </a:rPr>
              <a:t>Directions</a:t>
            </a:r>
            <a:r>
              <a:rPr lang="en-US" sz="4800" dirty="0">
                <a:latin typeface="Avenir Next LT Pro"/>
              </a:rPr>
              <a:t>:</a:t>
            </a:r>
            <a:endParaRPr lang="en-US" dirty="0"/>
          </a:p>
          <a:p>
            <a:pPr marL="914400" indent="-914400">
              <a:buAutoNum type="arabicPeriod"/>
            </a:pPr>
            <a:r>
              <a:rPr lang="en-US" sz="4800" dirty="0">
                <a:latin typeface="Avenir Next LT Pro"/>
              </a:rPr>
              <a:t>Pair up! </a:t>
            </a:r>
          </a:p>
          <a:p>
            <a:pPr marL="914400" indent="-914400">
              <a:buAutoNum type="arabicPeriod"/>
            </a:pPr>
            <a:r>
              <a:rPr lang="en-US" sz="4800" dirty="0">
                <a:latin typeface="Avenir Next LT Pro"/>
              </a:rPr>
              <a:t>Give each group a cup of warm water and a cup of ice water. </a:t>
            </a:r>
          </a:p>
          <a:p>
            <a:pPr marL="914400" indent="-914400">
              <a:buAutoNum type="arabicPeriod"/>
            </a:pPr>
            <a:r>
              <a:rPr lang="en-US" sz="4800" dirty="0">
                <a:latin typeface="Avenir Next LT Pro"/>
              </a:rPr>
              <a:t>Take turns putting the thermometer in each cup.</a:t>
            </a:r>
          </a:p>
        </p:txBody>
      </p:sp>
      <p:pic>
        <p:nvPicPr>
          <p:cNvPr id="6" name="Picture 5" descr="A picture containing graphical user interface&#10;&#10;AI-generated content may be incorrect.">
            <a:extLst>
              <a:ext uri="{FF2B5EF4-FFF2-40B4-BE49-F238E27FC236}">
                <a16:creationId xmlns:a16="http://schemas.microsoft.com/office/drawing/2014/main" id="{CBBA681E-35F5-DB42-C116-CB7FCCE4F121}"/>
              </a:ext>
            </a:extLst>
          </p:cNvPr>
          <p:cNvPicPr>
            <a:picLocks noChangeAspect="1"/>
          </p:cNvPicPr>
          <p:nvPr/>
        </p:nvPicPr>
        <p:blipFill>
          <a:blip r:embed="rId4">
            <a:extLst>
              <a:ext uri="{28A0092B-C50C-407E-A947-70E740481C1C}">
                <a14:useLocalDpi xmlns:a14="http://schemas.microsoft.com/office/drawing/2010/main" val="0"/>
              </a:ext>
            </a:extLst>
          </a:blip>
          <a:srcRect b="2914"/>
          <a:stretch/>
        </p:blipFill>
        <p:spPr>
          <a:xfrm>
            <a:off x="7523605" y="122275"/>
            <a:ext cx="4427602" cy="1095997"/>
          </a:xfrm>
          <a:prstGeom prst="rect">
            <a:avLst/>
          </a:prstGeom>
        </p:spPr>
      </p:pic>
    </p:spTree>
    <p:extLst>
      <p:ext uri="{BB962C8B-B14F-4D97-AF65-F5344CB8AC3E}">
        <p14:creationId xmlns:p14="http://schemas.microsoft.com/office/powerpoint/2010/main" val="3469517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D0A15-839B-F022-4206-AF2746EAE7E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92BEB84-A698-9103-1DB3-530525F27F3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9BC2A34-E396-11DF-659D-686052304DDE}"/>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8841B654-A81A-CF67-506F-11ACB2AEDB89}"/>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Engage</a:t>
            </a:r>
          </a:p>
        </p:txBody>
      </p:sp>
      <p:pic>
        <p:nvPicPr>
          <p:cNvPr id="8" name="Picture 7" descr="Icon&#10;&#10;AI-generated content may be incorrect.">
            <a:extLst>
              <a:ext uri="{FF2B5EF4-FFF2-40B4-BE49-F238E27FC236}">
                <a16:creationId xmlns:a16="http://schemas.microsoft.com/office/drawing/2014/main" id="{3D30FC55-F771-30DE-A46F-A73B8C149E9F}"/>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pic>
        <p:nvPicPr>
          <p:cNvPr id="10" name="Picture 9" descr="A picture containing text&#10;&#10;AI-generated content may be incorrect.">
            <a:extLst>
              <a:ext uri="{FF2B5EF4-FFF2-40B4-BE49-F238E27FC236}">
                <a16:creationId xmlns:a16="http://schemas.microsoft.com/office/drawing/2014/main" id="{3BA91075-4E2E-B1A3-42D8-F5D67A67C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225" y="1057709"/>
            <a:ext cx="3147923" cy="4073782"/>
          </a:xfrm>
          <a:prstGeom prst="rect">
            <a:avLst/>
          </a:prstGeom>
          <a:ln>
            <a:solidFill>
              <a:schemeClr val="tx1"/>
            </a:solidFill>
          </a:ln>
        </p:spPr>
      </p:pic>
      <p:pic>
        <p:nvPicPr>
          <p:cNvPr id="12" name="Picture 11" descr="A picture containing text, screenshot, different, picture frame&#10;&#10;AI-generated content may be incorrect.">
            <a:extLst>
              <a:ext uri="{FF2B5EF4-FFF2-40B4-BE49-F238E27FC236}">
                <a16:creationId xmlns:a16="http://schemas.microsoft.com/office/drawing/2014/main" id="{71FAAD5B-D14E-52B1-861A-70FAA20EBA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213" y="1057709"/>
            <a:ext cx="3147923" cy="4073782"/>
          </a:xfrm>
          <a:prstGeom prst="rect">
            <a:avLst/>
          </a:prstGeom>
          <a:ln>
            <a:solidFill>
              <a:schemeClr val="tx1"/>
            </a:solidFill>
          </a:ln>
        </p:spPr>
      </p:pic>
      <p:sp>
        <p:nvSpPr>
          <p:cNvPr id="14" name="TextBox 13">
            <a:extLst>
              <a:ext uri="{FF2B5EF4-FFF2-40B4-BE49-F238E27FC236}">
                <a16:creationId xmlns:a16="http://schemas.microsoft.com/office/drawing/2014/main" id="{B9D706EA-9FEC-7EBE-D986-DD3D16B38A46}"/>
              </a:ext>
            </a:extLst>
          </p:cNvPr>
          <p:cNvSpPr txBox="1"/>
          <p:nvPr/>
        </p:nvSpPr>
        <p:spPr>
          <a:xfrm>
            <a:off x="6779469" y="1345839"/>
            <a:ext cx="4525619" cy="3785652"/>
          </a:xfrm>
          <a:prstGeom prst="rect">
            <a:avLst/>
          </a:prstGeom>
          <a:noFill/>
        </p:spPr>
        <p:txBody>
          <a:bodyPr wrap="square">
            <a:spAutoFit/>
          </a:bodyPr>
          <a:lstStyle/>
          <a:p>
            <a:pPr algn="ctr"/>
            <a:r>
              <a:rPr lang="en-US" sz="4800" dirty="0">
                <a:latin typeface="Avenir Next LT Pro" panose="020B0504020202020204" pitchFamily="34" charset="0"/>
              </a:rPr>
              <a:t>What season is this?</a:t>
            </a:r>
          </a:p>
          <a:p>
            <a:pPr algn="ctr"/>
            <a:endParaRPr lang="en-US" sz="4800" dirty="0">
              <a:latin typeface="Avenir Next LT Pro" panose="020B0504020202020204" pitchFamily="34" charset="0"/>
            </a:endParaRPr>
          </a:p>
          <a:p>
            <a:pPr algn="ctr"/>
            <a:r>
              <a:rPr lang="en-US" sz="4800" dirty="0">
                <a:latin typeface="Avenir Next LT Pro" panose="020B0504020202020204" pitchFamily="34" charset="0"/>
              </a:rPr>
              <a:t>How do you know?</a:t>
            </a:r>
          </a:p>
        </p:txBody>
      </p:sp>
      <p:pic>
        <p:nvPicPr>
          <p:cNvPr id="6" name="Picture 5" descr="A picture containing silhouette, night sky&#10;&#10;AI-generated content may be incorrect.">
            <a:extLst>
              <a:ext uri="{FF2B5EF4-FFF2-40B4-BE49-F238E27FC236}">
                <a16:creationId xmlns:a16="http://schemas.microsoft.com/office/drawing/2014/main" id="{AC79B27C-5A86-5CDF-4EC4-361BEF30FE7C}"/>
              </a:ext>
            </a:extLst>
          </p:cNvPr>
          <p:cNvPicPr>
            <a:picLocks noChangeAspect="1"/>
          </p:cNvPicPr>
          <p:nvPr/>
        </p:nvPicPr>
        <p:blipFill>
          <a:blip r:embed="rId6">
            <a:extLst>
              <a:ext uri="{28A0092B-C50C-407E-A947-70E740481C1C}">
                <a14:useLocalDpi xmlns:a14="http://schemas.microsoft.com/office/drawing/2010/main" val="0"/>
              </a:ext>
            </a:extLst>
          </a:blip>
          <a:srcRect t="18950"/>
          <a:stretch/>
        </p:blipFill>
        <p:spPr>
          <a:xfrm>
            <a:off x="11077124" y="94896"/>
            <a:ext cx="1029532" cy="1447145"/>
          </a:xfrm>
          <a:prstGeom prst="rect">
            <a:avLst/>
          </a:prstGeom>
        </p:spPr>
      </p:pic>
    </p:spTree>
    <p:extLst>
      <p:ext uri="{BB962C8B-B14F-4D97-AF65-F5344CB8AC3E}">
        <p14:creationId xmlns:p14="http://schemas.microsoft.com/office/powerpoint/2010/main" val="202686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3866F-653D-AF91-332A-4DC848EDA52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55A4FD3-9CFD-A03F-3ACB-A7CA24E323A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BF81B05-ED80-A924-ECA6-3C9FC1F229D4}"/>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20</a:t>
            </a:r>
          </a:p>
        </p:txBody>
      </p:sp>
      <p:sp>
        <p:nvSpPr>
          <p:cNvPr id="5" name="TextBox 4">
            <a:extLst>
              <a:ext uri="{FF2B5EF4-FFF2-40B4-BE49-F238E27FC236}">
                <a16:creationId xmlns:a16="http://schemas.microsoft.com/office/drawing/2014/main" id="{EF722BB1-E86B-28E6-AC64-D4ECEB541102}"/>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Explore</a:t>
            </a:r>
          </a:p>
        </p:txBody>
      </p:sp>
      <p:pic>
        <p:nvPicPr>
          <p:cNvPr id="8" name="Picture 7" descr="Icon&#10;&#10;AI-generated content may be incorrect.">
            <a:extLst>
              <a:ext uri="{FF2B5EF4-FFF2-40B4-BE49-F238E27FC236}">
                <a16:creationId xmlns:a16="http://schemas.microsoft.com/office/drawing/2014/main" id="{6D151341-55D9-FFC9-1CB7-18C00E658CD3}"/>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sp>
        <p:nvSpPr>
          <p:cNvPr id="12" name="TextBox 11">
            <a:extLst>
              <a:ext uri="{FF2B5EF4-FFF2-40B4-BE49-F238E27FC236}">
                <a16:creationId xmlns:a16="http://schemas.microsoft.com/office/drawing/2014/main" id="{E36A322C-1AEE-CBBB-BFB3-61218D8E5C41}"/>
              </a:ext>
            </a:extLst>
          </p:cNvPr>
          <p:cNvSpPr txBox="1"/>
          <p:nvPr/>
        </p:nvSpPr>
        <p:spPr>
          <a:xfrm>
            <a:off x="376759" y="1258945"/>
            <a:ext cx="6765391" cy="3785652"/>
          </a:xfrm>
          <a:prstGeom prst="rect">
            <a:avLst/>
          </a:prstGeom>
          <a:noFill/>
        </p:spPr>
        <p:txBody>
          <a:bodyPr wrap="square" lIns="91440" tIns="45720" rIns="91440" bIns="45720" anchor="t">
            <a:spAutoFit/>
          </a:bodyPr>
          <a:lstStyle/>
          <a:p>
            <a:pPr algn="ctr"/>
            <a:r>
              <a:rPr lang="en-US" sz="4800" dirty="0">
                <a:latin typeface="Avenir Next LT Pro"/>
              </a:rPr>
              <a:t>What happens to the red liquid in the thermometer’s tube when it is in each temperature of water?</a:t>
            </a:r>
          </a:p>
        </p:txBody>
      </p:sp>
      <p:pic>
        <p:nvPicPr>
          <p:cNvPr id="6" name="Picture 5" descr="A picture containing graphical user interface&#10;&#10;AI-generated content may be incorrect.">
            <a:extLst>
              <a:ext uri="{FF2B5EF4-FFF2-40B4-BE49-F238E27FC236}">
                <a16:creationId xmlns:a16="http://schemas.microsoft.com/office/drawing/2014/main" id="{04A8D95B-B45E-70E6-ECD1-2B323FC191C2}"/>
              </a:ext>
            </a:extLst>
          </p:cNvPr>
          <p:cNvPicPr>
            <a:picLocks noChangeAspect="1"/>
          </p:cNvPicPr>
          <p:nvPr/>
        </p:nvPicPr>
        <p:blipFill>
          <a:blip r:embed="rId4">
            <a:extLst>
              <a:ext uri="{28A0092B-C50C-407E-A947-70E740481C1C}">
                <a14:useLocalDpi xmlns:a14="http://schemas.microsoft.com/office/drawing/2010/main" val="0"/>
              </a:ext>
            </a:extLst>
          </a:blip>
          <a:srcRect b="2914"/>
          <a:stretch/>
        </p:blipFill>
        <p:spPr>
          <a:xfrm>
            <a:off x="7523605" y="122275"/>
            <a:ext cx="4427602" cy="1095997"/>
          </a:xfrm>
          <a:prstGeom prst="rect">
            <a:avLst/>
          </a:prstGeom>
        </p:spPr>
      </p:pic>
      <p:pic>
        <p:nvPicPr>
          <p:cNvPr id="3" name="Picture 2" descr="A picture containing text&#10;&#10;AI-generated content may be incorrect.">
            <a:extLst>
              <a:ext uri="{FF2B5EF4-FFF2-40B4-BE49-F238E27FC236}">
                <a16:creationId xmlns:a16="http://schemas.microsoft.com/office/drawing/2014/main" id="{B6C0FA69-51D2-BDF9-494B-E21A6A9E810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1560" r="11735"/>
          <a:stretch/>
        </p:blipFill>
        <p:spPr>
          <a:xfrm>
            <a:off x="7693869" y="1791987"/>
            <a:ext cx="3705651" cy="3598463"/>
          </a:xfrm>
          <a:prstGeom prst="rect">
            <a:avLst/>
          </a:prstGeom>
        </p:spPr>
      </p:pic>
    </p:spTree>
    <p:extLst>
      <p:ext uri="{BB962C8B-B14F-4D97-AF65-F5344CB8AC3E}">
        <p14:creationId xmlns:p14="http://schemas.microsoft.com/office/powerpoint/2010/main" val="3181177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5CA0D-E4CA-CD1C-DFF7-72B49778CDF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6A9C693-4914-2E8A-3A21-9C669DB3B3E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D1C1221-1DA1-A3FF-48F9-BE69749590B3}"/>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21</a:t>
            </a:r>
          </a:p>
        </p:txBody>
      </p:sp>
      <p:sp>
        <p:nvSpPr>
          <p:cNvPr id="5" name="TextBox 4">
            <a:extLst>
              <a:ext uri="{FF2B5EF4-FFF2-40B4-BE49-F238E27FC236}">
                <a16:creationId xmlns:a16="http://schemas.microsoft.com/office/drawing/2014/main" id="{E15D8AB6-331A-8955-0E5B-4D8FD381D93E}"/>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Explore</a:t>
            </a:r>
          </a:p>
        </p:txBody>
      </p:sp>
      <p:pic>
        <p:nvPicPr>
          <p:cNvPr id="8" name="Picture 7" descr="Icon&#10;&#10;AI-generated content may be incorrect.">
            <a:extLst>
              <a:ext uri="{FF2B5EF4-FFF2-40B4-BE49-F238E27FC236}">
                <a16:creationId xmlns:a16="http://schemas.microsoft.com/office/drawing/2014/main" id="{A1781086-694D-DAE3-ECFF-B546971C084A}"/>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pic>
        <p:nvPicPr>
          <p:cNvPr id="6" name="Picture 5" descr="Graphical user interface, application&#10;&#10;AI-generated content may be incorrect.">
            <a:extLst>
              <a:ext uri="{FF2B5EF4-FFF2-40B4-BE49-F238E27FC236}">
                <a16:creationId xmlns:a16="http://schemas.microsoft.com/office/drawing/2014/main" id="{3DD874B3-3B35-0D6C-F84C-D574C60384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10" y="122275"/>
            <a:ext cx="4618076" cy="5975189"/>
          </a:xfrm>
          <a:prstGeom prst="rect">
            <a:avLst/>
          </a:prstGeom>
          <a:ln>
            <a:solidFill>
              <a:schemeClr val="tx1"/>
            </a:solidFill>
          </a:ln>
        </p:spPr>
      </p:pic>
      <p:grpSp>
        <p:nvGrpSpPr>
          <p:cNvPr id="15" name="Group 14">
            <a:extLst>
              <a:ext uri="{FF2B5EF4-FFF2-40B4-BE49-F238E27FC236}">
                <a16:creationId xmlns:a16="http://schemas.microsoft.com/office/drawing/2014/main" id="{87E99AF1-B428-4782-44AD-85B4E6BDAA50}"/>
              </a:ext>
            </a:extLst>
          </p:cNvPr>
          <p:cNvGrpSpPr/>
          <p:nvPr/>
        </p:nvGrpSpPr>
        <p:grpSpPr>
          <a:xfrm>
            <a:off x="9539397" y="179229"/>
            <a:ext cx="2778902" cy="745627"/>
            <a:chOff x="7035501" y="276410"/>
            <a:chExt cx="2778902" cy="745627"/>
          </a:xfrm>
        </p:grpSpPr>
        <p:sp>
          <p:nvSpPr>
            <p:cNvPr id="7" name="TextBox 14">
              <a:extLst>
                <a:ext uri="{FF2B5EF4-FFF2-40B4-BE49-F238E27FC236}">
                  <a16:creationId xmlns:a16="http://schemas.microsoft.com/office/drawing/2014/main" id="{DCE343BC-7B54-0826-8254-51A8FEA4DD79}"/>
                </a:ext>
              </a:extLst>
            </p:cNvPr>
            <p:cNvSpPr txBox="1"/>
            <p:nvPr/>
          </p:nvSpPr>
          <p:spPr>
            <a:xfrm>
              <a:off x="8367802" y="314151"/>
              <a:ext cx="1123950" cy="70788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A4BD5C"/>
                  </a:solidFill>
                  <a:latin typeface="Avenir Next LT Pro" panose="020B0504020202020204" pitchFamily="34" charset="0"/>
                </a:rPr>
                <a:t>X</a:t>
              </a:r>
              <a:endParaRPr lang="en-US" sz="4000" b="1" dirty="0">
                <a:solidFill>
                  <a:srgbClr val="A4BD5C"/>
                </a:solidFill>
              </a:endParaRPr>
            </a:p>
          </p:txBody>
        </p:sp>
        <p:grpSp>
          <p:nvGrpSpPr>
            <p:cNvPr id="9" name="Group 8">
              <a:extLst>
                <a:ext uri="{FF2B5EF4-FFF2-40B4-BE49-F238E27FC236}">
                  <a16:creationId xmlns:a16="http://schemas.microsoft.com/office/drawing/2014/main" id="{077ED632-5037-AA28-34FD-4BE69C9AEC3C}"/>
                </a:ext>
              </a:extLst>
            </p:cNvPr>
            <p:cNvGrpSpPr/>
            <p:nvPr/>
          </p:nvGrpSpPr>
          <p:grpSpPr>
            <a:xfrm>
              <a:off x="7035501" y="276410"/>
              <a:ext cx="2529001" cy="729562"/>
              <a:chOff x="191699" y="97370"/>
              <a:chExt cx="2529001" cy="729562"/>
            </a:xfrm>
          </p:grpSpPr>
          <p:pic>
            <p:nvPicPr>
              <p:cNvPr id="11" name="Picture 10" descr="A picture containing text, clipart&#10;&#10;AI-generated content may be incorrect.">
                <a:extLst>
                  <a:ext uri="{FF2B5EF4-FFF2-40B4-BE49-F238E27FC236}">
                    <a16:creationId xmlns:a16="http://schemas.microsoft.com/office/drawing/2014/main" id="{ED92DE17-80A2-53A3-04D9-FAC57C94DD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699" y="97370"/>
                <a:ext cx="610701" cy="729562"/>
              </a:xfrm>
              <a:prstGeom prst="rect">
                <a:avLst/>
              </a:prstGeom>
            </p:spPr>
          </p:pic>
          <p:sp>
            <p:nvSpPr>
              <p:cNvPr id="12" name="TextBox 10">
                <a:extLst>
                  <a:ext uri="{FF2B5EF4-FFF2-40B4-BE49-F238E27FC236}">
                    <a16:creationId xmlns:a16="http://schemas.microsoft.com/office/drawing/2014/main" id="{5192FD37-003A-FC96-3E5C-54FF164D6D68}"/>
                  </a:ext>
                </a:extLst>
              </p:cNvPr>
              <p:cNvSpPr txBox="1"/>
              <p:nvPr/>
            </p:nvSpPr>
            <p:spPr>
              <a:xfrm>
                <a:off x="802400" y="135111"/>
                <a:ext cx="721600"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i="1" dirty="0">
                    <a:latin typeface="Avenir Next LT Pro" panose="020B0504020202020204" pitchFamily="34" charset="0"/>
                  </a:rPr>
                  <a:t>10</a:t>
                </a:r>
                <a:endParaRPr lang="en-US" sz="2800" b="1" i="1" dirty="0"/>
              </a:p>
            </p:txBody>
          </p:sp>
          <p:sp>
            <p:nvSpPr>
              <p:cNvPr id="13" name="TextBox 12">
                <a:extLst>
                  <a:ext uri="{FF2B5EF4-FFF2-40B4-BE49-F238E27FC236}">
                    <a16:creationId xmlns:a16="http://schemas.microsoft.com/office/drawing/2014/main" id="{B8678DBE-D5F6-1420-9289-5D3CD2937E16}"/>
                  </a:ext>
                </a:extLst>
              </p:cNvPr>
              <p:cNvSpPr txBox="1"/>
              <p:nvPr/>
            </p:nvSpPr>
            <p:spPr>
              <a:xfrm>
                <a:off x="688100" y="519831"/>
                <a:ext cx="950200"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latin typeface="Avenir Next LT Pro" panose="020B0504020202020204" pitchFamily="34" charset="0"/>
                  </a:rPr>
                  <a:t>MINUTES</a:t>
                </a:r>
                <a:endParaRPr lang="en-US" sz="1200" b="1" i="1" dirty="0"/>
              </a:p>
            </p:txBody>
          </p:sp>
          <p:sp>
            <p:nvSpPr>
              <p:cNvPr id="14" name="TextBox 16">
                <a:extLst>
                  <a:ext uri="{FF2B5EF4-FFF2-40B4-BE49-F238E27FC236}">
                    <a16:creationId xmlns:a16="http://schemas.microsoft.com/office/drawing/2014/main" id="{6EDBEA9D-CBA5-2B90-B3AD-CA0F3155FF26}"/>
                  </a:ext>
                </a:extLst>
              </p:cNvPr>
              <p:cNvSpPr txBox="1"/>
              <p:nvPr/>
            </p:nvSpPr>
            <p:spPr>
              <a:xfrm>
                <a:off x="1999100" y="135110"/>
                <a:ext cx="721600"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i="1" dirty="0">
                    <a:latin typeface="Avenir Next LT Pro" panose="020B0504020202020204" pitchFamily="34" charset="0"/>
                  </a:rPr>
                  <a:t>15</a:t>
                </a:r>
                <a:endParaRPr lang="en-US" sz="2800" b="1" i="1" dirty="0"/>
              </a:p>
            </p:txBody>
          </p:sp>
        </p:grpSp>
        <p:sp>
          <p:nvSpPr>
            <p:cNvPr id="10" name="TextBox 17">
              <a:extLst>
                <a:ext uri="{FF2B5EF4-FFF2-40B4-BE49-F238E27FC236}">
                  <a16:creationId xmlns:a16="http://schemas.microsoft.com/office/drawing/2014/main" id="{AD4E09CF-6060-9A01-3033-671DC14B126C}"/>
                </a:ext>
              </a:extLst>
            </p:cNvPr>
            <p:cNvSpPr txBox="1"/>
            <p:nvPr/>
          </p:nvSpPr>
          <p:spPr>
            <a:xfrm>
              <a:off x="8864203" y="706653"/>
              <a:ext cx="950200"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latin typeface="Avenir Next LT Pro" panose="020B0504020202020204" pitchFamily="34" charset="0"/>
                </a:rPr>
                <a:t>DAYS</a:t>
              </a:r>
              <a:endParaRPr lang="en-US" sz="1200" b="1" i="1" dirty="0"/>
            </a:p>
          </p:txBody>
        </p:sp>
      </p:grpSp>
      <p:sp>
        <p:nvSpPr>
          <p:cNvPr id="18" name="TextBox 17">
            <a:extLst>
              <a:ext uri="{FF2B5EF4-FFF2-40B4-BE49-F238E27FC236}">
                <a16:creationId xmlns:a16="http://schemas.microsoft.com/office/drawing/2014/main" id="{C8A1D80B-60C1-2333-FA92-572C38036370}"/>
              </a:ext>
            </a:extLst>
          </p:cNvPr>
          <p:cNvSpPr txBox="1"/>
          <p:nvPr/>
        </p:nvSpPr>
        <p:spPr>
          <a:xfrm>
            <a:off x="4899071" y="570913"/>
            <a:ext cx="7292929" cy="5262979"/>
          </a:xfrm>
          <a:prstGeom prst="rect">
            <a:avLst/>
          </a:prstGeom>
          <a:noFill/>
        </p:spPr>
        <p:txBody>
          <a:bodyPr wrap="square" lIns="91440" tIns="45720" rIns="91440" bIns="45720" anchor="t">
            <a:spAutoFit/>
          </a:bodyPr>
          <a:lstStyle/>
          <a:p>
            <a:r>
              <a:rPr lang="en-US" sz="4800" b="1" dirty="0">
                <a:latin typeface="Avenir Next LT Pro"/>
              </a:rPr>
              <a:t>Directions</a:t>
            </a:r>
            <a:r>
              <a:rPr lang="en-US" sz="4800" dirty="0">
                <a:latin typeface="Avenir Next LT Pro"/>
              </a:rPr>
              <a:t>:</a:t>
            </a:r>
            <a:endParaRPr lang="en-US" dirty="0"/>
          </a:p>
          <a:p>
            <a:pPr marL="914400" indent="-914400">
              <a:buAutoNum type="arabicPeriod"/>
            </a:pPr>
            <a:r>
              <a:rPr lang="en-US" sz="4800" dirty="0">
                <a:latin typeface="Avenir Next LT Pro"/>
              </a:rPr>
              <a:t>Collect weather data each day for 3 weeks.</a:t>
            </a:r>
          </a:p>
          <a:p>
            <a:pPr marL="914400" indent="-914400">
              <a:buAutoNum type="arabicPeriod"/>
            </a:pPr>
            <a:r>
              <a:rPr lang="en-US" sz="4800" dirty="0">
                <a:latin typeface="Avenir Next LT Pro"/>
              </a:rPr>
              <a:t>Put a thermometer outside the window.</a:t>
            </a:r>
          </a:p>
          <a:p>
            <a:pPr marL="914400" indent="-914400">
              <a:buAutoNum type="arabicPeriod"/>
            </a:pPr>
            <a:r>
              <a:rPr lang="en-US" sz="4800" dirty="0">
                <a:latin typeface="Avenir Next LT Pro"/>
              </a:rPr>
              <a:t>Look at the sky.</a:t>
            </a:r>
          </a:p>
          <a:p>
            <a:pPr marL="914400" indent="-914400">
              <a:buAutoNum type="arabicPeriod"/>
            </a:pPr>
            <a:r>
              <a:rPr lang="en-US" sz="4800" dirty="0">
                <a:latin typeface="Avenir Next LT Pro"/>
              </a:rPr>
              <a:t>Record what you see.</a:t>
            </a:r>
          </a:p>
        </p:txBody>
      </p:sp>
    </p:spTree>
    <p:extLst>
      <p:ext uri="{BB962C8B-B14F-4D97-AF65-F5344CB8AC3E}">
        <p14:creationId xmlns:p14="http://schemas.microsoft.com/office/powerpoint/2010/main" val="2825789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CC375-26F5-676C-079E-8CA077D307F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85171D6-4589-B7B0-023F-79DDE26C546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D0B732B-43F3-A396-600B-C47BDC6AD816}"/>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22</a:t>
            </a:r>
          </a:p>
        </p:txBody>
      </p:sp>
      <p:sp>
        <p:nvSpPr>
          <p:cNvPr id="5" name="TextBox 4">
            <a:extLst>
              <a:ext uri="{FF2B5EF4-FFF2-40B4-BE49-F238E27FC236}">
                <a16:creationId xmlns:a16="http://schemas.microsoft.com/office/drawing/2014/main" id="{3481D97B-CF9D-C347-6895-2743A8F1C3A3}"/>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Explore</a:t>
            </a:r>
          </a:p>
        </p:txBody>
      </p:sp>
      <p:pic>
        <p:nvPicPr>
          <p:cNvPr id="8" name="Picture 7" descr="Icon&#10;&#10;AI-generated content may be incorrect.">
            <a:extLst>
              <a:ext uri="{FF2B5EF4-FFF2-40B4-BE49-F238E27FC236}">
                <a16:creationId xmlns:a16="http://schemas.microsoft.com/office/drawing/2014/main" id="{5E8379EF-826A-9140-0C26-C5374AB446C5}"/>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pic>
        <p:nvPicPr>
          <p:cNvPr id="6" name="Picture 5" descr="Graphical user interface, application&#10;&#10;AI-generated content may be incorrect.">
            <a:extLst>
              <a:ext uri="{FF2B5EF4-FFF2-40B4-BE49-F238E27FC236}">
                <a16:creationId xmlns:a16="http://schemas.microsoft.com/office/drawing/2014/main" id="{5A2D8D8E-0BA2-7157-5931-0952F6A6AC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10" y="122275"/>
            <a:ext cx="4618076" cy="5975189"/>
          </a:xfrm>
          <a:prstGeom prst="rect">
            <a:avLst/>
          </a:prstGeom>
          <a:ln>
            <a:solidFill>
              <a:schemeClr val="tx1"/>
            </a:solidFill>
          </a:ln>
        </p:spPr>
      </p:pic>
      <p:pic>
        <p:nvPicPr>
          <p:cNvPr id="11" name="Picture 10" descr="Calendar&#10;&#10;AI-generated content may be incorrect.">
            <a:extLst>
              <a:ext uri="{FF2B5EF4-FFF2-40B4-BE49-F238E27FC236}">
                <a16:creationId xmlns:a16="http://schemas.microsoft.com/office/drawing/2014/main" id="{685CB541-EC25-51F4-85F3-B7FCE4F6CB4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6852"/>
          <a:stretch/>
        </p:blipFill>
        <p:spPr>
          <a:xfrm>
            <a:off x="4904589" y="122275"/>
            <a:ext cx="4253334" cy="5975189"/>
          </a:xfrm>
          <a:prstGeom prst="rect">
            <a:avLst/>
          </a:prstGeom>
        </p:spPr>
      </p:pic>
      <p:pic>
        <p:nvPicPr>
          <p:cNvPr id="7" name="Picture 6" descr="Text, letter&#10;&#10;AI-generated content may be incorrect.">
            <a:extLst>
              <a:ext uri="{FF2B5EF4-FFF2-40B4-BE49-F238E27FC236}">
                <a16:creationId xmlns:a16="http://schemas.microsoft.com/office/drawing/2014/main" id="{B509925D-9FF8-86E3-74B3-17B870E34B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8326" y="2234353"/>
            <a:ext cx="2626549" cy="1751032"/>
          </a:xfrm>
          <a:prstGeom prst="rect">
            <a:avLst/>
          </a:prstGeom>
        </p:spPr>
      </p:pic>
    </p:spTree>
    <p:extLst>
      <p:ext uri="{BB962C8B-B14F-4D97-AF65-F5344CB8AC3E}">
        <p14:creationId xmlns:p14="http://schemas.microsoft.com/office/powerpoint/2010/main" val="640691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0C477-27BB-1D43-2625-01B776C26B9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7DCD796-E8AE-7A16-0B9A-2A45669074E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BA749E6-FE1F-CC98-25D8-A0463AF5CDD5}"/>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23</a:t>
            </a:r>
          </a:p>
        </p:txBody>
      </p:sp>
      <p:sp>
        <p:nvSpPr>
          <p:cNvPr id="5" name="TextBox 4">
            <a:extLst>
              <a:ext uri="{FF2B5EF4-FFF2-40B4-BE49-F238E27FC236}">
                <a16:creationId xmlns:a16="http://schemas.microsoft.com/office/drawing/2014/main" id="{1E5CC44B-6353-F9FD-1E3C-C47E94AD2AEE}"/>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Explain</a:t>
            </a:r>
          </a:p>
        </p:txBody>
      </p:sp>
      <p:pic>
        <p:nvPicPr>
          <p:cNvPr id="8" name="Picture 7" descr="Icon&#10;&#10;AI-generated content may be incorrect.">
            <a:extLst>
              <a:ext uri="{FF2B5EF4-FFF2-40B4-BE49-F238E27FC236}">
                <a16:creationId xmlns:a16="http://schemas.microsoft.com/office/drawing/2014/main" id="{485002C7-1443-4B77-50A5-A973FDD075D6}"/>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sp>
        <p:nvSpPr>
          <p:cNvPr id="7" name="TextBox 6">
            <a:extLst>
              <a:ext uri="{FF2B5EF4-FFF2-40B4-BE49-F238E27FC236}">
                <a16:creationId xmlns:a16="http://schemas.microsoft.com/office/drawing/2014/main" id="{78A59876-D076-A70E-F2EF-9A47FB4F7C03}"/>
              </a:ext>
            </a:extLst>
          </p:cNvPr>
          <p:cNvSpPr txBox="1"/>
          <p:nvPr/>
        </p:nvSpPr>
        <p:spPr>
          <a:xfrm>
            <a:off x="5153154" y="1950605"/>
            <a:ext cx="6096000" cy="3046988"/>
          </a:xfrm>
          <a:prstGeom prst="rect">
            <a:avLst/>
          </a:prstGeom>
          <a:noFill/>
        </p:spPr>
        <p:txBody>
          <a:bodyPr wrap="square" lIns="91440" tIns="45720" rIns="91440" bIns="45720" anchor="t">
            <a:spAutoFit/>
          </a:bodyPr>
          <a:lstStyle/>
          <a:p>
            <a:pPr algn="ctr"/>
            <a:r>
              <a:rPr lang="en-US" sz="4800" dirty="0">
                <a:latin typeface="Avenir Next LT Pro"/>
              </a:rPr>
              <a:t>What </a:t>
            </a:r>
            <a:r>
              <a:rPr lang="en-US" sz="4800" b="1" dirty="0">
                <a:latin typeface="Avenir Next LT Pro"/>
              </a:rPr>
              <a:t>patterns </a:t>
            </a:r>
            <a:r>
              <a:rPr lang="en-US" sz="4800" dirty="0">
                <a:latin typeface="Avenir Next LT Pro"/>
              </a:rPr>
              <a:t>do you notice over the course of the last few weeks?</a:t>
            </a:r>
          </a:p>
        </p:txBody>
      </p:sp>
      <p:pic>
        <p:nvPicPr>
          <p:cNvPr id="3" name="Picture 2" descr="Calendar&#10;&#10;AI-generated content may be incorrect.">
            <a:extLst>
              <a:ext uri="{FF2B5EF4-FFF2-40B4-BE49-F238E27FC236}">
                <a16:creationId xmlns:a16="http://schemas.microsoft.com/office/drawing/2014/main" id="{AF777606-4765-6CE8-3253-99908451B05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6852"/>
          <a:stretch/>
        </p:blipFill>
        <p:spPr>
          <a:xfrm>
            <a:off x="376759" y="165166"/>
            <a:ext cx="4253334" cy="5975189"/>
          </a:xfrm>
          <a:prstGeom prst="rect">
            <a:avLst/>
          </a:prstGeom>
        </p:spPr>
      </p:pic>
      <p:pic>
        <p:nvPicPr>
          <p:cNvPr id="6" name="Picture 5" descr="Text, letter&#10;&#10;AI-generated content may be incorrect.">
            <a:extLst>
              <a:ext uri="{FF2B5EF4-FFF2-40B4-BE49-F238E27FC236}">
                <a16:creationId xmlns:a16="http://schemas.microsoft.com/office/drawing/2014/main" id="{D3A2CBCE-BB41-BF0F-3BCC-E897BCBFC1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821" y="2604284"/>
            <a:ext cx="672947" cy="448631"/>
          </a:xfrm>
          <a:prstGeom prst="rect">
            <a:avLst/>
          </a:prstGeom>
        </p:spPr>
      </p:pic>
      <p:pic>
        <p:nvPicPr>
          <p:cNvPr id="9" name="Picture 8" descr="Text, letter&#10;&#10;AI-generated content may be incorrect.">
            <a:extLst>
              <a:ext uri="{FF2B5EF4-FFF2-40B4-BE49-F238E27FC236}">
                <a16:creationId xmlns:a16="http://schemas.microsoft.com/office/drawing/2014/main" id="{2A413FE1-AE1B-7E57-CB88-C92C28917B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820" y="3155268"/>
            <a:ext cx="672947" cy="448631"/>
          </a:xfrm>
          <a:prstGeom prst="rect">
            <a:avLst/>
          </a:prstGeom>
        </p:spPr>
      </p:pic>
      <p:pic>
        <p:nvPicPr>
          <p:cNvPr id="10" name="Picture 9" descr="Text, letter&#10;&#10;AI-generated content may be incorrect.">
            <a:extLst>
              <a:ext uri="{FF2B5EF4-FFF2-40B4-BE49-F238E27FC236}">
                <a16:creationId xmlns:a16="http://schemas.microsoft.com/office/drawing/2014/main" id="{88F45A55-F31D-7A13-3A18-FFB694694C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820" y="3600745"/>
            <a:ext cx="672947" cy="448631"/>
          </a:xfrm>
          <a:prstGeom prst="rect">
            <a:avLst/>
          </a:prstGeom>
        </p:spPr>
      </p:pic>
      <p:pic>
        <p:nvPicPr>
          <p:cNvPr id="11" name="Picture 10" descr="Text, letter&#10;&#10;AI-generated content may be incorrect.">
            <a:extLst>
              <a:ext uri="{FF2B5EF4-FFF2-40B4-BE49-F238E27FC236}">
                <a16:creationId xmlns:a16="http://schemas.microsoft.com/office/drawing/2014/main" id="{838D5019-8FC2-2E7A-44D1-CB99D0D41B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820" y="4233791"/>
            <a:ext cx="672947" cy="448631"/>
          </a:xfrm>
          <a:prstGeom prst="rect">
            <a:avLst/>
          </a:prstGeom>
        </p:spPr>
      </p:pic>
      <p:pic>
        <p:nvPicPr>
          <p:cNvPr id="12" name="Picture 11" descr="Text, letter&#10;&#10;AI-generated content may be incorrect.">
            <a:extLst>
              <a:ext uri="{FF2B5EF4-FFF2-40B4-BE49-F238E27FC236}">
                <a16:creationId xmlns:a16="http://schemas.microsoft.com/office/drawing/2014/main" id="{B6F44612-7F69-26CB-213E-9DD55DABA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821" y="4784776"/>
            <a:ext cx="672947" cy="448631"/>
          </a:xfrm>
          <a:prstGeom prst="rect">
            <a:avLst/>
          </a:prstGeom>
        </p:spPr>
      </p:pic>
      <p:pic>
        <p:nvPicPr>
          <p:cNvPr id="13" name="Picture 12" descr="Text, letter&#10;&#10;AI-generated content may be incorrect.">
            <a:extLst>
              <a:ext uri="{FF2B5EF4-FFF2-40B4-BE49-F238E27FC236}">
                <a16:creationId xmlns:a16="http://schemas.microsoft.com/office/drawing/2014/main" id="{6E3B1CBA-51F5-7F77-A21D-1D1EE97AA6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820" y="5230253"/>
            <a:ext cx="672947" cy="448631"/>
          </a:xfrm>
          <a:prstGeom prst="rect">
            <a:avLst/>
          </a:prstGeom>
        </p:spPr>
      </p:pic>
      <p:pic>
        <p:nvPicPr>
          <p:cNvPr id="14" name="Picture 13" descr="Text, letter&#10;&#10;AI-generated content may be incorrect.">
            <a:extLst>
              <a:ext uri="{FF2B5EF4-FFF2-40B4-BE49-F238E27FC236}">
                <a16:creationId xmlns:a16="http://schemas.microsoft.com/office/drawing/2014/main" id="{6649B85A-2757-9DD8-A334-7329557048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8036" y="2053299"/>
            <a:ext cx="672947" cy="448631"/>
          </a:xfrm>
          <a:prstGeom prst="rect">
            <a:avLst/>
          </a:prstGeom>
        </p:spPr>
      </p:pic>
      <p:pic>
        <p:nvPicPr>
          <p:cNvPr id="15" name="Picture 14" descr="Text, letter&#10;&#10;AI-generated content may be incorrect.">
            <a:extLst>
              <a:ext uri="{FF2B5EF4-FFF2-40B4-BE49-F238E27FC236}">
                <a16:creationId xmlns:a16="http://schemas.microsoft.com/office/drawing/2014/main" id="{4C9BAC4D-5434-E756-F9B4-15A4C6324C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8036" y="2545668"/>
            <a:ext cx="672947" cy="448631"/>
          </a:xfrm>
          <a:prstGeom prst="rect">
            <a:avLst/>
          </a:prstGeom>
        </p:spPr>
      </p:pic>
      <p:pic>
        <p:nvPicPr>
          <p:cNvPr id="16" name="Picture 15" descr="Text, letter&#10;&#10;AI-generated content may be incorrect.">
            <a:extLst>
              <a:ext uri="{FF2B5EF4-FFF2-40B4-BE49-F238E27FC236}">
                <a16:creationId xmlns:a16="http://schemas.microsoft.com/office/drawing/2014/main" id="{5944C077-CD76-8E6D-6F69-070B26D5C2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2866" y="3155268"/>
            <a:ext cx="672947" cy="448631"/>
          </a:xfrm>
          <a:prstGeom prst="rect">
            <a:avLst/>
          </a:prstGeom>
        </p:spPr>
      </p:pic>
      <p:pic>
        <p:nvPicPr>
          <p:cNvPr id="17" name="Picture 16" descr="Text, letter&#10;&#10;AI-generated content may be incorrect.">
            <a:extLst>
              <a:ext uri="{FF2B5EF4-FFF2-40B4-BE49-F238E27FC236}">
                <a16:creationId xmlns:a16="http://schemas.microsoft.com/office/drawing/2014/main" id="{6C4F5EA1-3081-600B-EFAB-27B53E59EE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9759" y="3682807"/>
            <a:ext cx="672947" cy="448631"/>
          </a:xfrm>
          <a:prstGeom prst="rect">
            <a:avLst/>
          </a:prstGeom>
        </p:spPr>
      </p:pic>
      <p:pic>
        <p:nvPicPr>
          <p:cNvPr id="18" name="Picture 17" descr="Text, letter&#10;&#10;AI-generated content may be incorrect.">
            <a:extLst>
              <a:ext uri="{FF2B5EF4-FFF2-40B4-BE49-F238E27FC236}">
                <a16:creationId xmlns:a16="http://schemas.microsoft.com/office/drawing/2014/main" id="{6B4960EC-1EF0-26D4-D09E-67F270AC52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8036" y="4233791"/>
            <a:ext cx="672947" cy="448631"/>
          </a:xfrm>
          <a:prstGeom prst="rect">
            <a:avLst/>
          </a:prstGeom>
        </p:spPr>
      </p:pic>
      <p:pic>
        <p:nvPicPr>
          <p:cNvPr id="19" name="Picture 18" descr="Text, letter&#10;&#10;AI-generated content may be incorrect.">
            <a:extLst>
              <a:ext uri="{FF2B5EF4-FFF2-40B4-BE49-F238E27FC236}">
                <a16:creationId xmlns:a16="http://schemas.microsoft.com/office/drawing/2014/main" id="{5EBE8716-7B5E-27C7-97EC-96D67161AA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8036" y="4784776"/>
            <a:ext cx="672947" cy="448631"/>
          </a:xfrm>
          <a:prstGeom prst="rect">
            <a:avLst/>
          </a:prstGeom>
        </p:spPr>
      </p:pic>
      <p:pic>
        <p:nvPicPr>
          <p:cNvPr id="20" name="Picture 19" descr="Text, letter&#10;&#10;AI-generated content may be incorrect.">
            <a:extLst>
              <a:ext uri="{FF2B5EF4-FFF2-40B4-BE49-F238E27FC236}">
                <a16:creationId xmlns:a16="http://schemas.microsoft.com/office/drawing/2014/main" id="{71BD5CB1-55B9-5CF0-605B-7B3CE2428B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0098" y="5230253"/>
            <a:ext cx="672947" cy="448631"/>
          </a:xfrm>
          <a:prstGeom prst="rect">
            <a:avLst/>
          </a:prstGeom>
        </p:spPr>
      </p:pic>
      <p:pic>
        <p:nvPicPr>
          <p:cNvPr id="22" name="Picture 21" descr="A picture containing graphical user interface&#10;&#10;AI-generated content may be incorrect.">
            <a:extLst>
              <a:ext uri="{FF2B5EF4-FFF2-40B4-BE49-F238E27FC236}">
                <a16:creationId xmlns:a16="http://schemas.microsoft.com/office/drawing/2014/main" id="{DC815580-CA87-F17E-7D06-4F29E77A7493}"/>
              </a:ext>
            </a:extLst>
          </p:cNvPr>
          <p:cNvPicPr>
            <a:picLocks noChangeAspect="1"/>
          </p:cNvPicPr>
          <p:nvPr/>
        </p:nvPicPr>
        <p:blipFill>
          <a:blip r:embed="rId7">
            <a:extLst>
              <a:ext uri="{28A0092B-C50C-407E-A947-70E740481C1C}">
                <a14:useLocalDpi xmlns:a14="http://schemas.microsoft.com/office/drawing/2010/main" val="0"/>
              </a:ext>
            </a:extLst>
          </a:blip>
          <a:srcRect b="2914"/>
          <a:stretch/>
        </p:blipFill>
        <p:spPr>
          <a:xfrm>
            <a:off x="7523605" y="122275"/>
            <a:ext cx="4427602" cy="1095997"/>
          </a:xfrm>
          <a:prstGeom prst="rect">
            <a:avLst/>
          </a:prstGeom>
        </p:spPr>
      </p:pic>
    </p:spTree>
    <p:extLst>
      <p:ext uri="{BB962C8B-B14F-4D97-AF65-F5344CB8AC3E}">
        <p14:creationId xmlns:p14="http://schemas.microsoft.com/office/powerpoint/2010/main" val="3061695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1E323-C169-F22F-9F54-BF01A3A04EA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4F81461-6E28-9739-0F0B-4DE09F769BC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5806411-82BD-AA88-EF4B-033B32568725}"/>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24</a:t>
            </a:r>
          </a:p>
        </p:txBody>
      </p:sp>
      <p:sp>
        <p:nvSpPr>
          <p:cNvPr id="5" name="TextBox 4">
            <a:extLst>
              <a:ext uri="{FF2B5EF4-FFF2-40B4-BE49-F238E27FC236}">
                <a16:creationId xmlns:a16="http://schemas.microsoft.com/office/drawing/2014/main" id="{E8BDE27B-DDAA-60F3-EDFE-798864017786}"/>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Explain</a:t>
            </a:r>
          </a:p>
        </p:txBody>
      </p:sp>
      <p:pic>
        <p:nvPicPr>
          <p:cNvPr id="8" name="Picture 7" descr="Icon&#10;&#10;AI-generated content may be incorrect.">
            <a:extLst>
              <a:ext uri="{FF2B5EF4-FFF2-40B4-BE49-F238E27FC236}">
                <a16:creationId xmlns:a16="http://schemas.microsoft.com/office/drawing/2014/main" id="{3A2FF39D-C161-D238-5C0A-7FDA6A520DBE}"/>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sp>
        <p:nvSpPr>
          <p:cNvPr id="7" name="TextBox 6">
            <a:extLst>
              <a:ext uri="{FF2B5EF4-FFF2-40B4-BE49-F238E27FC236}">
                <a16:creationId xmlns:a16="http://schemas.microsoft.com/office/drawing/2014/main" id="{8E89DBD4-7792-3784-A979-31D447D42175}"/>
              </a:ext>
            </a:extLst>
          </p:cNvPr>
          <p:cNvSpPr txBox="1"/>
          <p:nvPr/>
        </p:nvSpPr>
        <p:spPr>
          <a:xfrm>
            <a:off x="280416" y="1712372"/>
            <a:ext cx="5815584" cy="3785652"/>
          </a:xfrm>
          <a:prstGeom prst="rect">
            <a:avLst/>
          </a:prstGeom>
          <a:noFill/>
        </p:spPr>
        <p:txBody>
          <a:bodyPr wrap="square" lIns="91440" tIns="45720" rIns="91440" bIns="45720" anchor="t">
            <a:spAutoFit/>
          </a:bodyPr>
          <a:lstStyle/>
          <a:p>
            <a:pPr algn="ctr"/>
            <a:r>
              <a:rPr lang="en-US" sz="4800" dirty="0">
                <a:latin typeface="Avenir Next LT Pro"/>
              </a:rPr>
              <a:t>What </a:t>
            </a:r>
            <a:r>
              <a:rPr lang="en-US" sz="4800" b="1" dirty="0">
                <a:latin typeface="Avenir Next LT Pro"/>
              </a:rPr>
              <a:t>patterns </a:t>
            </a:r>
            <a:r>
              <a:rPr lang="en-US" sz="4800" dirty="0">
                <a:latin typeface="Avenir Next LT Pro"/>
              </a:rPr>
              <a:t>do you notice about the cloud cover over the last few weeks?</a:t>
            </a:r>
          </a:p>
        </p:txBody>
      </p:sp>
      <p:pic>
        <p:nvPicPr>
          <p:cNvPr id="9" name="Picture 8" descr="Chart, scatter chart&#10;&#10;AI-generated content may be incorrect.">
            <a:extLst>
              <a:ext uri="{FF2B5EF4-FFF2-40B4-BE49-F238E27FC236}">
                <a16:creationId xmlns:a16="http://schemas.microsoft.com/office/drawing/2014/main" id="{04086260-E538-7486-A54C-80EC324A58D9}"/>
              </a:ext>
            </a:extLst>
          </p:cNvPr>
          <p:cNvPicPr>
            <a:picLocks noChangeAspect="1"/>
          </p:cNvPicPr>
          <p:nvPr/>
        </p:nvPicPr>
        <p:blipFill>
          <a:blip r:embed="rId4">
            <a:extLst>
              <a:ext uri="{28A0092B-C50C-407E-A947-70E740481C1C}">
                <a14:useLocalDpi xmlns:a14="http://schemas.microsoft.com/office/drawing/2010/main" val="0"/>
              </a:ext>
            </a:extLst>
          </a:blip>
          <a:srcRect r="2033"/>
          <a:stretch/>
        </p:blipFill>
        <p:spPr>
          <a:xfrm>
            <a:off x="6376416" y="0"/>
            <a:ext cx="5815584" cy="6171292"/>
          </a:xfrm>
          <a:prstGeom prst="rect">
            <a:avLst/>
          </a:prstGeom>
        </p:spPr>
      </p:pic>
      <p:pic>
        <p:nvPicPr>
          <p:cNvPr id="10" name="Picture 9" descr="Text, letter&#10;&#10;AI-generated content may be incorrect.">
            <a:extLst>
              <a:ext uri="{FF2B5EF4-FFF2-40B4-BE49-F238E27FC236}">
                <a16:creationId xmlns:a16="http://schemas.microsoft.com/office/drawing/2014/main" id="{8C88CD82-0A57-EC17-1227-7D5B5402F3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3996" y="1712373"/>
            <a:ext cx="1226902" cy="817934"/>
          </a:xfrm>
          <a:prstGeom prst="rect">
            <a:avLst/>
          </a:prstGeom>
        </p:spPr>
      </p:pic>
      <p:pic>
        <p:nvPicPr>
          <p:cNvPr id="3" name="Picture 2" descr="Text, letter&#10;&#10;AI-generated content may be incorrect.">
            <a:extLst>
              <a:ext uri="{FF2B5EF4-FFF2-40B4-BE49-F238E27FC236}">
                <a16:creationId xmlns:a16="http://schemas.microsoft.com/office/drawing/2014/main" id="{70E45874-495C-27E4-CCF8-85B641A7DD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3995" y="2532987"/>
            <a:ext cx="1226902" cy="817934"/>
          </a:xfrm>
          <a:prstGeom prst="rect">
            <a:avLst/>
          </a:prstGeom>
        </p:spPr>
      </p:pic>
      <p:pic>
        <p:nvPicPr>
          <p:cNvPr id="6" name="Picture 5" descr="Text, letter&#10;&#10;AI-generated content may be incorrect.">
            <a:extLst>
              <a:ext uri="{FF2B5EF4-FFF2-40B4-BE49-F238E27FC236}">
                <a16:creationId xmlns:a16="http://schemas.microsoft.com/office/drawing/2014/main" id="{CEDAE760-5577-8C92-17F9-D8AA367F65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7657" y="1712372"/>
            <a:ext cx="1226902" cy="817934"/>
          </a:xfrm>
          <a:prstGeom prst="rect">
            <a:avLst/>
          </a:prstGeom>
        </p:spPr>
      </p:pic>
      <p:pic>
        <p:nvPicPr>
          <p:cNvPr id="11" name="Picture 10" descr="Text, letter&#10;&#10;AI-generated content may be incorrect.">
            <a:extLst>
              <a:ext uri="{FF2B5EF4-FFF2-40B4-BE49-F238E27FC236}">
                <a16:creationId xmlns:a16="http://schemas.microsoft.com/office/drawing/2014/main" id="{849744D9-6A89-3A1F-3877-B70557F9B9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3995" y="3423941"/>
            <a:ext cx="1226902" cy="817934"/>
          </a:xfrm>
          <a:prstGeom prst="rect">
            <a:avLst/>
          </a:prstGeom>
        </p:spPr>
      </p:pic>
      <p:pic>
        <p:nvPicPr>
          <p:cNvPr id="12" name="Picture 11" descr="Text, letter&#10;&#10;AI-generated content may be incorrect.">
            <a:extLst>
              <a:ext uri="{FF2B5EF4-FFF2-40B4-BE49-F238E27FC236}">
                <a16:creationId xmlns:a16="http://schemas.microsoft.com/office/drawing/2014/main" id="{A1B6E28E-7165-28C0-55B1-03114DF7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4088" y="1712372"/>
            <a:ext cx="1226902" cy="817934"/>
          </a:xfrm>
          <a:prstGeom prst="rect">
            <a:avLst/>
          </a:prstGeom>
        </p:spPr>
      </p:pic>
      <p:pic>
        <p:nvPicPr>
          <p:cNvPr id="14" name="Picture 13" descr="A picture containing graphical user interface&#10;&#10;AI-generated content may be incorrect.">
            <a:extLst>
              <a:ext uri="{FF2B5EF4-FFF2-40B4-BE49-F238E27FC236}">
                <a16:creationId xmlns:a16="http://schemas.microsoft.com/office/drawing/2014/main" id="{F314DDE5-560B-D720-61B8-016054BB4C50}"/>
              </a:ext>
            </a:extLst>
          </p:cNvPr>
          <p:cNvPicPr>
            <a:picLocks noChangeAspect="1"/>
          </p:cNvPicPr>
          <p:nvPr/>
        </p:nvPicPr>
        <p:blipFill>
          <a:blip r:embed="rId6">
            <a:extLst>
              <a:ext uri="{28A0092B-C50C-407E-A947-70E740481C1C}">
                <a14:useLocalDpi xmlns:a14="http://schemas.microsoft.com/office/drawing/2010/main" val="0"/>
              </a:ext>
            </a:extLst>
          </a:blip>
          <a:srcRect b="2914"/>
          <a:stretch/>
        </p:blipFill>
        <p:spPr>
          <a:xfrm>
            <a:off x="161513" y="157444"/>
            <a:ext cx="4427602" cy="1095997"/>
          </a:xfrm>
          <a:prstGeom prst="rect">
            <a:avLst/>
          </a:prstGeom>
        </p:spPr>
      </p:pic>
    </p:spTree>
    <p:extLst>
      <p:ext uri="{BB962C8B-B14F-4D97-AF65-F5344CB8AC3E}">
        <p14:creationId xmlns:p14="http://schemas.microsoft.com/office/powerpoint/2010/main" val="2153704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69006-6294-AC76-01EA-9D77C4D1C57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5A5163F-26D4-548E-3DD2-16667A8895A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4D98C08-CBAB-7D10-3143-676A524A293D}"/>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25</a:t>
            </a:r>
          </a:p>
        </p:txBody>
      </p:sp>
      <p:sp>
        <p:nvSpPr>
          <p:cNvPr id="5" name="TextBox 4">
            <a:extLst>
              <a:ext uri="{FF2B5EF4-FFF2-40B4-BE49-F238E27FC236}">
                <a16:creationId xmlns:a16="http://schemas.microsoft.com/office/drawing/2014/main" id="{4D0B245F-D15D-D2B6-56F2-AAAE37E8ED37}"/>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Explain</a:t>
            </a:r>
          </a:p>
        </p:txBody>
      </p:sp>
      <p:pic>
        <p:nvPicPr>
          <p:cNvPr id="8" name="Picture 7" descr="Icon&#10;&#10;AI-generated content may be incorrect.">
            <a:extLst>
              <a:ext uri="{FF2B5EF4-FFF2-40B4-BE49-F238E27FC236}">
                <a16:creationId xmlns:a16="http://schemas.microsoft.com/office/drawing/2014/main" id="{574898C8-C1CA-D84C-33B3-4CB26303F399}"/>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sp>
        <p:nvSpPr>
          <p:cNvPr id="7" name="TextBox 6">
            <a:extLst>
              <a:ext uri="{FF2B5EF4-FFF2-40B4-BE49-F238E27FC236}">
                <a16:creationId xmlns:a16="http://schemas.microsoft.com/office/drawing/2014/main" id="{2ABE7FB6-84BA-E58B-E3AD-4D8D71C0E64F}"/>
              </a:ext>
            </a:extLst>
          </p:cNvPr>
          <p:cNvSpPr txBox="1"/>
          <p:nvPr/>
        </p:nvSpPr>
        <p:spPr>
          <a:xfrm>
            <a:off x="5074259" y="847711"/>
            <a:ext cx="6961632" cy="4524315"/>
          </a:xfrm>
          <a:prstGeom prst="rect">
            <a:avLst/>
          </a:prstGeom>
          <a:noFill/>
        </p:spPr>
        <p:txBody>
          <a:bodyPr wrap="square">
            <a:spAutoFit/>
          </a:bodyPr>
          <a:lstStyle/>
          <a:p>
            <a:pPr marL="685800" indent="-685800">
              <a:buFont typeface="Arial" panose="020B0604020202020204" pitchFamily="34" charset="0"/>
              <a:buChar char="•"/>
            </a:pPr>
            <a:r>
              <a:rPr lang="en-US" sz="3200" dirty="0">
                <a:latin typeface="Avenir Next LT Pro" panose="020B0504020202020204" pitchFamily="34" charset="0"/>
              </a:rPr>
              <a:t>How do our observations in our student guides compare to summer?</a:t>
            </a:r>
          </a:p>
          <a:p>
            <a:pPr marL="685800" indent="-685800">
              <a:buFont typeface="Arial" panose="020B0604020202020204" pitchFamily="34" charset="0"/>
              <a:buChar char="•"/>
            </a:pPr>
            <a:endParaRPr lang="en-US" sz="3200" dirty="0">
              <a:latin typeface="Avenir Next LT Pro" panose="020B0504020202020204" pitchFamily="34" charset="0"/>
            </a:endParaRPr>
          </a:p>
          <a:p>
            <a:pPr marL="685800" indent="-685800">
              <a:buFont typeface="Arial" panose="020B0604020202020204" pitchFamily="34" charset="0"/>
              <a:buChar char="•"/>
            </a:pPr>
            <a:r>
              <a:rPr lang="en-US" sz="3200" dirty="0">
                <a:latin typeface="Avenir Next LT Pro" panose="020B0504020202020204" pitchFamily="34" charset="0"/>
              </a:rPr>
              <a:t>Do we have more sunny days? Cloudier days? Rainer days?</a:t>
            </a:r>
          </a:p>
          <a:p>
            <a:pPr marL="685800" indent="-685800">
              <a:buFont typeface="Arial" panose="020B0604020202020204" pitchFamily="34" charset="0"/>
              <a:buChar char="•"/>
            </a:pPr>
            <a:endParaRPr lang="en-US" sz="3200" dirty="0">
              <a:latin typeface="Avenir Next LT Pro" panose="020B0504020202020204" pitchFamily="34" charset="0"/>
            </a:endParaRPr>
          </a:p>
          <a:p>
            <a:pPr marL="685800" indent="-685800">
              <a:buFont typeface="Arial" panose="020B0604020202020204" pitchFamily="34" charset="0"/>
              <a:buChar char="•"/>
            </a:pPr>
            <a:r>
              <a:rPr lang="en-US" sz="3200" dirty="0">
                <a:latin typeface="Avenir Next LT Pro" panose="020B0504020202020204" pitchFamily="34" charset="0"/>
              </a:rPr>
              <a:t>What do you remember about the temperature in the summer?</a:t>
            </a:r>
          </a:p>
        </p:txBody>
      </p:sp>
      <p:pic>
        <p:nvPicPr>
          <p:cNvPr id="6" name="Picture 5" descr="Graphical user interface&#10;&#10;AI-generated content may be incorrect.">
            <a:extLst>
              <a:ext uri="{FF2B5EF4-FFF2-40B4-BE49-F238E27FC236}">
                <a16:creationId xmlns:a16="http://schemas.microsoft.com/office/drawing/2014/main" id="{33FCF9D2-B962-406C-C1F7-504AC98E9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09" y="122275"/>
            <a:ext cx="4617192" cy="5975189"/>
          </a:xfrm>
          <a:prstGeom prst="rect">
            <a:avLst/>
          </a:prstGeom>
          <a:ln>
            <a:solidFill>
              <a:schemeClr val="tx1"/>
            </a:solidFill>
          </a:ln>
        </p:spPr>
      </p:pic>
    </p:spTree>
    <p:extLst>
      <p:ext uri="{BB962C8B-B14F-4D97-AF65-F5344CB8AC3E}">
        <p14:creationId xmlns:p14="http://schemas.microsoft.com/office/powerpoint/2010/main" val="3786642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63139-A557-3300-5851-35BFF12022E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01388A7-C6B7-353D-C041-765F04DD279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F74A941-E725-F174-8B0B-2A626B3784F1}"/>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26</a:t>
            </a:r>
          </a:p>
        </p:txBody>
      </p:sp>
      <p:sp>
        <p:nvSpPr>
          <p:cNvPr id="5" name="TextBox 4">
            <a:extLst>
              <a:ext uri="{FF2B5EF4-FFF2-40B4-BE49-F238E27FC236}">
                <a16:creationId xmlns:a16="http://schemas.microsoft.com/office/drawing/2014/main" id="{7547E7A9-5CEF-66AB-D35B-04D3DFF445A8}"/>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Explain</a:t>
            </a:r>
          </a:p>
        </p:txBody>
      </p:sp>
      <p:pic>
        <p:nvPicPr>
          <p:cNvPr id="8" name="Picture 7" descr="Icon&#10;&#10;AI-generated content may be incorrect.">
            <a:extLst>
              <a:ext uri="{FF2B5EF4-FFF2-40B4-BE49-F238E27FC236}">
                <a16:creationId xmlns:a16="http://schemas.microsoft.com/office/drawing/2014/main" id="{B639EA70-B814-C44B-D667-DA57988D564C}"/>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sp>
        <p:nvSpPr>
          <p:cNvPr id="7" name="TextBox 6">
            <a:extLst>
              <a:ext uri="{FF2B5EF4-FFF2-40B4-BE49-F238E27FC236}">
                <a16:creationId xmlns:a16="http://schemas.microsoft.com/office/drawing/2014/main" id="{5679DCD7-205D-4038-3D10-9AB2881638BD}"/>
              </a:ext>
            </a:extLst>
          </p:cNvPr>
          <p:cNvSpPr txBox="1"/>
          <p:nvPr/>
        </p:nvSpPr>
        <p:spPr>
          <a:xfrm>
            <a:off x="522146" y="1763731"/>
            <a:ext cx="7223402" cy="3046988"/>
          </a:xfrm>
          <a:prstGeom prst="rect">
            <a:avLst/>
          </a:prstGeom>
          <a:noFill/>
        </p:spPr>
        <p:txBody>
          <a:bodyPr wrap="square">
            <a:spAutoFit/>
          </a:bodyPr>
          <a:lstStyle/>
          <a:p>
            <a:pPr algn="ctr"/>
            <a:r>
              <a:rPr lang="en-US" sz="4800" dirty="0">
                <a:latin typeface="Avenir Next LT Pro" panose="020B0504020202020204" pitchFamily="34" charset="0"/>
              </a:rPr>
              <a:t>Using your observations, how do you think the weather will change over the next few weeks?</a:t>
            </a:r>
          </a:p>
        </p:txBody>
      </p:sp>
      <p:pic>
        <p:nvPicPr>
          <p:cNvPr id="5122" name="Picture 2" descr="Frost&amp;#95;06">
            <a:extLst>
              <a:ext uri="{FF2B5EF4-FFF2-40B4-BE49-F238E27FC236}">
                <a16:creationId xmlns:a16="http://schemas.microsoft.com/office/drawing/2014/main" id="{04198C33-FABB-B6A9-5DA9-EE4FA66B4A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8154" y="0"/>
            <a:ext cx="4133846"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5" descr="A picture containing graphical user interface&#10;&#10;AI-generated content may be incorrect.">
            <a:extLst>
              <a:ext uri="{FF2B5EF4-FFF2-40B4-BE49-F238E27FC236}">
                <a16:creationId xmlns:a16="http://schemas.microsoft.com/office/drawing/2014/main" id="{C203FD1D-9B69-631A-DC54-5AEE44768A79}"/>
              </a:ext>
            </a:extLst>
          </p:cNvPr>
          <p:cNvPicPr>
            <a:picLocks noChangeAspect="1"/>
          </p:cNvPicPr>
          <p:nvPr/>
        </p:nvPicPr>
        <p:blipFill>
          <a:blip r:embed="rId5">
            <a:extLst>
              <a:ext uri="{28A0092B-C50C-407E-A947-70E740481C1C}">
                <a14:useLocalDpi xmlns:a14="http://schemas.microsoft.com/office/drawing/2010/main" val="0"/>
              </a:ext>
            </a:extLst>
          </a:blip>
          <a:srcRect b="2914"/>
          <a:stretch/>
        </p:blipFill>
        <p:spPr>
          <a:xfrm>
            <a:off x="161513" y="133998"/>
            <a:ext cx="4427602" cy="1095997"/>
          </a:xfrm>
          <a:prstGeom prst="rect">
            <a:avLst/>
          </a:prstGeom>
        </p:spPr>
      </p:pic>
    </p:spTree>
    <p:extLst>
      <p:ext uri="{BB962C8B-B14F-4D97-AF65-F5344CB8AC3E}">
        <p14:creationId xmlns:p14="http://schemas.microsoft.com/office/powerpoint/2010/main" val="2285246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9FF3F-DF80-F6BC-1BA3-90C31188410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34F45B2-C4FE-CABC-3311-F08DCBEF7FE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D081FCA-E09B-3F85-3FAE-BC11DC139DD1}"/>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27</a:t>
            </a:r>
          </a:p>
        </p:txBody>
      </p:sp>
      <p:sp>
        <p:nvSpPr>
          <p:cNvPr id="5" name="TextBox 4">
            <a:extLst>
              <a:ext uri="{FF2B5EF4-FFF2-40B4-BE49-F238E27FC236}">
                <a16:creationId xmlns:a16="http://schemas.microsoft.com/office/drawing/2014/main" id="{3E9FC7DF-C26C-641B-3CCC-E89DB0BB5D71}"/>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Explain</a:t>
            </a:r>
          </a:p>
        </p:txBody>
      </p:sp>
      <p:pic>
        <p:nvPicPr>
          <p:cNvPr id="8" name="Picture 7" descr="Icon&#10;&#10;AI-generated content may be incorrect.">
            <a:extLst>
              <a:ext uri="{FF2B5EF4-FFF2-40B4-BE49-F238E27FC236}">
                <a16:creationId xmlns:a16="http://schemas.microsoft.com/office/drawing/2014/main" id="{A785CBCE-1C54-49B8-39AF-00D402B77DA5}"/>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pic>
        <p:nvPicPr>
          <p:cNvPr id="3074" name="Picture 2" descr="Deer eating white oak acorns.">
            <a:extLst>
              <a:ext uri="{FF2B5EF4-FFF2-40B4-BE49-F238E27FC236}">
                <a16:creationId xmlns:a16="http://schemas.microsoft.com/office/drawing/2014/main" id="{9F77A071-92C0-32F4-CE95-B5B51DB5C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768" y="152291"/>
            <a:ext cx="3954463" cy="591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535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2F250-BAB3-AEAB-C1A9-62E9A6BC748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4D951E9-43C7-F8BA-30BF-1E8D8DB3B73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2776D62-8625-9DEB-ED85-F12BC4260826}"/>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28</a:t>
            </a:r>
          </a:p>
        </p:txBody>
      </p:sp>
      <p:sp>
        <p:nvSpPr>
          <p:cNvPr id="5" name="TextBox 4">
            <a:extLst>
              <a:ext uri="{FF2B5EF4-FFF2-40B4-BE49-F238E27FC236}">
                <a16:creationId xmlns:a16="http://schemas.microsoft.com/office/drawing/2014/main" id="{C4E06D61-191E-5409-03F2-868E19DBBCC1}"/>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Explain</a:t>
            </a:r>
          </a:p>
        </p:txBody>
      </p:sp>
      <p:pic>
        <p:nvPicPr>
          <p:cNvPr id="8" name="Picture 7" descr="Icon&#10;&#10;AI-generated content may be incorrect.">
            <a:extLst>
              <a:ext uri="{FF2B5EF4-FFF2-40B4-BE49-F238E27FC236}">
                <a16:creationId xmlns:a16="http://schemas.microsoft.com/office/drawing/2014/main" id="{280CB40E-453C-CA69-2C80-BCDE82FDF0EF}"/>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pic>
        <p:nvPicPr>
          <p:cNvPr id="4098" name="Picture 2" descr="Oak tree leaves on ground.">
            <a:extLst>
              <a:ext uri="{FF2B5EF4-FFF2-40B4-BE49-F238E27FC236}">
                <a16:creationId xmlns:a16="http://schemas.microsoft.com/office/drawing/2014/main" id="{A5DE15FE-B124-2A15-7048-6FD5A15676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953" y="146027"/>
            <a:ext cx="8878093" cy="5976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471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3D0E7-8E78-718C-1699-C4B5848B1A7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5CA65C9-24FE-8F27-43A4-E81D79F02A3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0287740-5FBE-7260-74B2-62BC1766EE12}"/>
              </a:ext>
            </a:extLst>
          </p:cNvPr>
          <p:cNvSpPr txBox="1"/>
          <p:nvPr/>
        </p:nvSpPr>
        <p:spPr>
          <a:xfrm>
            <a:off x="11594591" y="6366393"/>
            <a:ext cx="512066"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29</a:t>
            </a:r>
          </a:p>
        </p:txBody>
      </p:sp>
      <p:sp>
        <p:nvSpPr>
          <p:cNvPr id="5" name="TextBox 4">
            <a:extLst>
              <a:ext uri="{FF2B5EF4-FFF2-40B4-BE49-F238E27FC236}">
                <a16:creationId xmlns:a16="http://schemas.microsoft.com/office/drawing/2014/main" id="{B17ACE36-8F37-47CD-B4F0-E850DAA7AAA9}"/>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Explain</a:t>
            </a:r>
          </a:p>
        </p:txBody>
      </p:sp>
      <p:pic>
        <p:nvPicPr>
          <p:cNvPr id="8" name="Picture 7" descr="Icon&#10;&#10;AI-generated content may be incorrect.">
            <a:extLst>
              <a:ext uri="{FF2B5EF4-FFF2-40B4-BE49-F238E27FC236}">
                <a16:creationId xmlns:a16="http://schemas.microsoft.com/office/drawing/2014/main" id="{C5A79321-2C6B-DBBD-18D8-60EC99AD7175}"/>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sp>
        <p:nvSpPr>
          <p:cNvPr id="7" name="TextBox 6">
            <a:extLst>
              <a:ext uri="{FF2B5EF4-FFF2-40B4-BE49-F238E27FC236}">
                <a16:creationId xmlns:a16="http://schemas.microsoft.com/office/drawing/2014/main" id="{5501888D-2FA8-E372-BA49-9955A0466E71}"/>
              </a:ext>
            </a:extLst>
          </p:cNvPr>
          <p:cNvSpPr txBox="1"/>
          <p:nvPr/>
        </p:nvSpPr>
        <p:spPr>
          <a:xfrm>
            <a:off x="4475181" y="1905506"/>
            <a:ext cx="7223402" cy="3046988"/>
          </a:xfrm>
          <a:prstGeom prst="rect">
            <a:avLst/>
          </a:prstGeom>
          <a:noFill/>
        </p:spPr>
        <p:txBody>
          <a:bodyPr wrap="square" lIns="91440" tIns="45720" rIns="91440" bIns="45720" anchor="t">
            <a:spAutoFit/>
          </a:bodyPr>
          <a:lstStyle/>
          <a:p>
            <a:pPr algn="ctr"/>
            <a:r>
              <a:rPr lang="en-US" sz="4800" dirty="0">
                <a:latin typeface="Avenir Next LT Pro"/>
              </a:rPr>
              <a:t>What </a:t>
            </a:r>
            <a:r>
              <a:rPr lang="en-US" sz="4800" b="1" dirty="0">
                <a:latin typeface="Avenir Next LT Pro"/>
              </a:rPr>
              <a:t>patterns </a:t>
            </a:r>
            <a:r>
              <a:rPr lang="en-US" sz="4800" dirty="0">
                <a:latin typeface="Avenir Next LT Pro"/>
              </a:rPr>
              <a:t>in weather cause the white oak tree to drop its leaves and acorns?</a:t>
            </a:r>
          </a:p>
        </p:txBody>
      </p:sp>
      <p:pic>
        <p:nvPicPr>
          <p:cNvPr id="6" name="Picture 5" descr="A picture containing graphical user interface&#10;&#10;AI-generated content may be incorrect.">
            <a:extLst>
              <a:ext uri="{FF2B5EF4-FFF2-40B4-BE49-F238E27FC236}">
                <a16:creationId xmlns:a16="http://schemas.microsoft.com/office/drawing/2014/main" id="{73865B73-9AC2-6E1F-2683-70AA4862783F}"/>
              </a:ext>
            </a:extLst>
          </p:cNvPr>
          <p:cNvPicPr>
            <a:picLocks noChangeAspect="1"/>
          </p:cNvPicPr>
          <p:nvPr/>
        </p:nvPicPr>
        <p:blipFill>
          <a:blip r:embed="rId4">
            <a:extLst>
              <a:ext uri="{28A0092B-C50C-407E-A947-70E740481C1C}">
                <a14:useLocalDpi xmlns:a14="http://schemas.microsoft.com/office/drawing/2010/main" val="0"/>
              </a:ext>
            </a:extLst>
          </a:blip>
          <a:srcRect b="2914"/>
          <a:stretch/>
        </p:blipFill>
        <p:spPr>
          <a:xfrm>
            <a:off x="7687728" y="87106"/>
            <a:ext cx="4427602" cy="1095997"/>
          </a:xfrm>
          <a:prstGeom prst="rect">
            <a:avLst/>
          </a:prstGeom>
        </p:spPr>
      </p:pic>
      <p:pic>
        <p:nvPicPr>
          <p:cNvPr id="1026" name="Picture 2" descr="White&amp;#32;oak&amp;#32;acorn&amp;#95;14">
            <a:extLst>
              <a:ext uri="{FF2B5EF4-FFF2-40B4-BE49-F238E27FC236}">
                <a16:creationId xmlns:a16="http://schemas.microsoft.com/office/drawing/2014/main" id="{C66691A2-15DB-E14F-8A04-44EFFB9EC91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732" r="23796"/>
          <a:stretch>
            <a:fillRect/>
          </a:stretch>
        </p:blipFill>
        <p:spPr bwMode="auto">
          <a:xfrm>
            <a:off x="0" y="0"/>
            <a:ext cx="4475181" cy="623192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516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6CEE-146D-3776-8273-4ED6CCEACC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C8EF16-D794-E11E-5D33-849680CE302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A12FA52-9A8E-E263-4620-564AD9D905F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27534243-38EF-5DDB-CBAD-C14DF8BA27FA}"/>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Engage</a:t>
            </a:r>
          </a:p>
        </p:txBody>
      </p:sp>
      <p:pic>
        <p:nvPicPr>
          <p:cNvPr id="8" name="Picture 7" descr="Icon&#10;&#10;AI-generated content may be incorrect.">
            <a:extLst>
              <a:ext uri="{FF2B5EF4-FFF2-40B4-BE49-F238E27FC236}">
                <a16:creationId xmlns:a16="http://schemas.microsoft.com/office/drawing/2014/main" id="{2730287A-8FFF-E320-77F5-B602EF2D3222}"/>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sp>
        <p:nvSpPr>
          <p:cNvPr id="10" name="TextBox 9">
            <a:extLst>
              <a:ext uri="{FF2B5EF4-FFF2-40B4-BE49-F238E27FC236}">
                <a16:creationId xmlns:a16="http://schemas.microsoft.com/office/drawing/2014/main" id="{8DE5CE81-F27C-4A44-8053-1C8FAAD3E2E3}"/>
              </a:ext>
            </a:extLst>
          </p:cNvPr>
          <p:cNvSpPr txBox="1"/>
          <p:nvPr/>
        </p:nvSpPr>
        <p:spPr>
          <a:xfrm>
            <a:off x="819107" y="1053212"/>
            <a:ext cx="6658742" cy="1015663"/>
          </a:xfrm>
          <a:prstGeom prst="rect">
            <a:avLst/>
          </a:prstGeom>
          <a:noFill/>
        </p:spPr>
        <p:txBody>
          <a:bodyPr wrap="square">
            <a:spAutoFit/>
          </a:bodyPr>
          <a:lstStyle/>
          <a:p>
            <a:pPr algn="ctr"/>
            <a:r>
              <a:rPr lang="en-US" sz="6000" dirty="0">
                <a:latin typeface="Bitter SemiBold" pitchFamily="2" charset="0"/>
              </a:rPr>
              <a:t>Guiding Question: </a:t>
            </a:r>
          </a:p>
        </p:txBody>
      </p:sp>
      <p:sp>
        <p:nvSpPr>
          <p:cNvPr id="12" name="TextBox 11">
            <a:extLst>
              <a:ext uri="{FF2B5EF4-FFF2-40B4-BE49-F238E27FC236}">
                <a16:creationId xmlns:a16="http://schemas.microsoft.com/office/drawing/2014/main" id="{F2E65FFB-DC38-E92F-8CF3-0A2D2D5AF33A}"/>
              </a:ext>
            </a:extLst>
          </p:cNvPr>
          <p:cNvSpPr txBox="1"/>
          <p:nvPr/>
        </p:nvSpPr>
        <p:spPr>
          <a:xfrm>
            <a:off x="819107" y="2316787"/>
            <a:ext cx="6658742" cy="2862322"/>
          </a:xfrm>
          <a:prstGeom prst="rect">
            <a:avLst/>
          </a:prstGeom>
          <a:noFill/>
        </p:spPr>
        <p:txBody>
          <a:bodyPr wrap="square">
            <a:spAutoFit/>
          </a:bodyPr>
          <a:lstStyle/>
          <a:p>
            <a:pPr algn="ctr"/>
            <a:r>
              <a:rPr lang="en-US" sz="6000" dirty="0">
                <a:latin typeface="Avenir Next LT Pro" panose="020B0504020202020204" pitchFamily="34" charset="0"/>
              </a:rPr>
              <a:t>What do plants and animals do in the fall? Why?</a:t>
            </a:r>
          </a:p>
        </p:txBody>
      </p:sp>
      <p:pic>
        <p:nvPicPr>
          <p:cNvPr id="1026" name="Picture 2" descr="110118&amp;#32;fall&amp;#32;color&amp;#32;trees-34">
            <a:extLst>
              <a:ext uri="{FF2B5EF4-FFF2-40B4-BE49-F238E27FC236}">
                <a16:creationId xmlns:a16="http://schemas.microsoft.com/office/drawing/2014/main" id="{1092E108-20EF-D4FB-5316-34CB5FD150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3523"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21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C7C07-5832-8561-2088-B278485CC57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9241B9A-54C9-E3DC-646C-20721A2876D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1EC313B-258A-1377-8767-69493D450591}"/>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30</a:t>
            </a:r>
          </a:p>
        </p:txBody>
      </p:sp>
      <p:sp>
        <p:nvSpPr>
          <p:cNvPr id="5" name="TextBox 4">
            <a:extLst>
              <a:ext uri="{FF2B5EF4-FFF2-40B4-BE49-F238E27FC236}">
                <a16:creationId xmlns:a16="http://schemas.microsoft.com/office/drawing/2014/main" id="{A4C8A1FF-0458-3553-C645-9EA51506D843}"/>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Explain</a:t>
            </a:r>
          </a:p>
        </p:txBody>
      </p:sp>
      <p:pic>
        <p:nvPicPr>
          <p:cNvPr id="8" name="Picture 7" descr="Icon&#10;&#10;AI-generated content may be incorrect.">
            <a:extLst>
              <a:ext uri="{FF2B5EF4-FFF2-40B4-BE49-F238E27FC236}">
                <a16:creationId xmlns:a16="http://schemas.microsoft.com/office/drawing/2014/main" id="{2764D1FF-98F9-053B-1CE9-23AF0FAD420C}"/>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sp>
        <p:nvSpPr>
          <p:cNvPr id="7" name="TextBox 6">
            <a:extLst>
              <a:ext uri="{FF2B5EF4-FFF2-40B4-BE49-F238E27FC236}">
                <a16:creationId xmlns:a16="http://schemas.microsoft.com/office/drawing/2014/main" id="{80EB7C21-5A6B-2F31-A0B8-21EC85B7E218}"/>
              </a:ext>
            </a:extLst>
          </p:cNvPr>
          <p:cNvSpPr txBox="1"/>
          <p:nvPr/>
        </p:nvSpPr>
        <p:spPr>
          <a:xfrm>
            <a:off x="620181" y="2274838"/>
            <a:ext cx="7056974" cy="2308324"/>
          </a:xfrm>
          <a:prstGeom prst="rect">
            <a:avLst/>
          </a:prstGeom>
          <a:noFill/>
        </p:spPr>
        <p:txBody>
          <a:bodyPr wrap="square" lIns="91440" tIns="45720" rIns="91440" bIns="45720" anchor="t">
            <a:spAutoFit/>
          </a:bodyPr>
          <a:lstStyle/>
          <a:p>
            <a:pPr algn="ctr"/>
            <a:r>
              <a:rPr lang="en-US" sz="4800" dirty="0">
                <a:latin typeface="Avenir Next LT Pro"/>
              </a:rPr>
              <a:t>What </a:t>
            </a:r>
            <a:r>
              <a:rPr lang="en-US" sz="4800" b="1" dirty="0">
                <a:latin typeface="Avenir Next LT Pro"/>
              </a:rPr>
              <a:t>effect </a:t>
            </a:r>
            <a:r>
              <a:rPr lang="en-US" sz="4800" dirty="0">
                <a:latin typeface="Avenir Next LT Pro"/>
              </a:rPr>
              <a:t>would this have on bears who love to eat acorns?</a:t>
            </a:r>
          </a:p>
        </p:txBody>
      </p:sp>
      <p:pic>
        <p:nvPicPr>
          <p:cNvPr id="6148" name="Picture 4" descr="Black&amp;#95;Bear&amp;#95;0650-byn082323.dng">
            <a:extLst>
              <a:ext uri="{FF2B5EF4-FFF2-40B4-BE49-F238E27FC236}">
                <a16:creationId xmlns:a16="http://schemas.microsoft.com/office/drawing/2014/main" id="{9DE22FFE-3B16-0239-9A8B-596AEDB430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3333" y="0"/>
            <a:ext cx="4148667" cy="62273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5" descr="A picture containing graphical user interface&#10;&#10;AI-generated content may be incorrect.">
            <a:extLst>
              <a:ext uri="{FF2B5EF4-FFF2-40B4-BE49-F238E27FC236}">
                <a16:creationId xmlns:a16="http://schemas.microsoft.com/office/drawing/2014/main" id="{9DF57931-94FC-162D-FEC6-00B7A302D768}"/>
              </a:ext>
            </a:extLst>
          </p:cNvPr>
          <p:cNvPicPr>
            <a:picLocks noChangeAspect="1"/>
          </p:cNvPicPr>
          <p:nvPr/>
        </p:nvPicPr>
        <p:blipFill>
          <a:blip r:embed="rId5">
            <a:extLst>
              <a:ext uri="{28A0092B-C50C-407E-A947-70E740481C1C}">
                <a14:useLocalDpi xmlns:a14="http://schemas.microsoft.com/office/drawing/2010/main" val="0"/>
              </a:ext>
            </a:extLst>
          </a:blip>
          <a:srcRect b="2914"/>
          <a:stretch/>
        </p:blipFill>
        <p:spPr>
          <a:xfrm>
            <a:off x="161513" y="133998"/>
            <a:ext cx="4427602" cy="1095997"/>
          </a:xfrm>
          <a:prstGeom prst="rect">
            <a:avLst/>
          </a:prstGeom>
        </p:spPr>
      </p:pic>
    </p:spTree>
    <p:extLst>
      <p:ext uri="{BB962C8B-B14F-4D97-AF65-F5344CB8AC3E}">
        <p14:creationId xmlns:p14="http://schemas.microsoft.com/office/powerpoint/2010/main" val="3397726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64516-DFA1-9B76-89D7-0B7BA735D76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8965E14-19D0-A2AF-1BE7-CE2DD0D83BC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3C4583B-BC77-1E21-DC01-503AD4ED6840}"/>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31</a:t>
            </a:r>
          </a:p>
        </p:txBody>
      </p:sp>
      <p:sp>
        <p:nvSpPr>
          <p:cNvPr id="5" name="TextBox 4">
            <a:extLst>
              <a:ext uri="{FF2B5EF4-FFF2-40B4-BE49-F238E27FC236}">
                <a16:creationId xmlns:a16="http://schemas.microsoft.com/office/drawing/2014/main" id="{1D14EA49-0FCA-3CD8-FBDE-0327FCB06B39}"/>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Explain</a:t>
            </a:r>
          </a:p>
        </p:txBody>
      </p:sp>
      <p:pic>
        <p:nvPicPr>
          <p:cNvPr id="8" name="Picture 7" descr="Icon&#10;&#10;AI-generated content may be incorrect.">
            <a:extLst>
              <a:ext uri="{FF2B5EF4-FFF2-40B4-BE49-F238E27FC236}">
                <a16:creationId xmlns:a16="http://schemas.microsoft.com/office/drawing/2014/main" id="{77075CED-B109-BE62-8DD0-EAE627611D86}"/>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sp>
        <p:nvSpPr>
          <p:cNvPr id="7" name="TextBox 6">
            <a:extLst>
              <a:ext uri="{FF2B5EF4-FFF2-40B4-BE49-F238E27FC236}">
                <a16:creationId xmlns:a16="http://schemas.microsoft.com/office/drawing/2014/main" id="{ECC0C2D0-4AA7-5A0D-FDBD-C543033ACE1C}"/>
              </a:ext>
            </a:extLst>
          </p:cNvPr>
          <p:cNvSpPr txBox="1"/>
          <p:nvPr/>
        </p:nvSpPr>
        <p:spPr>
          <a:xfrm>
            <a:off x="4621554" y="826002"/>
            <a:ext cx="7056974" cy="4524315"/>
          </a:xfrm>
          <a:prstGeom prst="rect">
            <a:avLst/>
          </a:prstGeom>
          <a:noFill/>
        </p:spPr>
        <p:txBody>
          <a:bodyPr wrap="square" lIns="91440" tIns="45720" rIns="91440" bIns="45720" anchor="t">
            <a:spAutoFit/>
          </a:bodyPr>
          <a:lstStyle/>
          <a:p>
            <a:pPr algn="ctr"/>
            <a:r>
              <a:rPr lang="en-US" sz="4800" dirty="0">
                <a:latin typeface="Avenir Next LT Pro" panose="020B0504020202020204" pitchFamily="34" charset="0"/>
              </a:rPr>
              <a:t>Bears notice a lack of food and that tells them that it is time to prepare for winter.</a:t>
            </a:r>
          </a:p>
          <a:p>
            <a:pPr algn="ctr"/>
            <a:endParaRPr lang="en-US" sz="4800" dirty="0">
              <a:latin typeface="Avenir Next LT Pro" panose="020B0504020202020204" pitchFamily="34" charset="0"/>
            </a:endParaRPr>
          </a:p>
          <a:p>
            <a:pPr algn="ctr"/>
            <a:r>
              <a:rPr lang="en-US" sz="4800" dirty="0">
                <a:latin typeface="Avenir Next LT Pro"/>
              </a:rPr>
              <a:t>What else do bears eat?</a:t>
            </a:r>
            <a:endParaRPr lang="en-US" sz="4800" dirty="0">
              <a:latin typeface="Avenir Next LT Pro" panose="020B0504020202020204" pitchFamily="34" charset="0"/>
            </a:endParaRPr>
          </a:p>
        </p:txBody>
      </p:sp>
      <p:pic>
        <p:nvPicPr>
          <p:cNvPr id="1026" name="Picture 2" descr="big&amp;#32;creek&amp;#32;snow&amp;#32;011808022">
            <a:extLst>
              <a:ext uri="{FF2B5EF4-FFF2-40B4-BE49-F238E27FC236}">
                <a16:creationId xmlns:a16="http://schemas.microsoft.com/office/drawing/2014/main" id="{74691079-5AD8-5341-4EDA-0DD83075F5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57915"/>
            <a:ext cx="4190316" cy="628984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221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881B7-6BAF-E26E-EF36-41DD23510D0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16DF1B5-B006-F078-B7EF-6B8742D4FF2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F5DC3EB-2180-EAAC-FA8D-4630121AAD98}"/>
              </a:ext>
            </a:extLst>
          </p:cNvPr>
          <p:cNvSpPr txBox="1"/>
          <p:nvPr/>
        </p:nvSpPr>
        <p:spPr>
          <a:xfrm>
            <a:off x="11594593" y="6366393"/>
            <a:ext cx="51206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32</a:t>
            </a:r>
          </a:p>
        </p:txBody>
      </p:sp>
      <p:sp>
        <p:nvSpPr>
          <p:cNvPr id="5" name="TextBox 4">
            <a:extLst>
              <a:ext uri="{FF2B5EF4-FFF2-40B4-BE49-F238E27FC236}">
                <a16:creationId xmlns:a16="http://schemas.microsoft.com/office/drawing/2014/main" id="{0CA68269-0C55-EFAD-0786-DFA9639B9991}"/>
              </a:ext>
            </a:extLst>
          </p:cNvPr>
          <p:cNvSpPr txBox="1"/>
          <p:nvPr/>
        </p:nvSpPr>
        <p:spPr>
          <a:xfrm>
            <a:off x="597408" y="6366393"/>
            <a:ext cx="6819391"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Elaborate</a:t>
            </a:r>
          </a:p>
        </p:txBody>
      </p:sp>
      <p:pic>
        <p:nvPicPr>
          <p:cNvPr id="8" name="Picture 7" descr="Icon&#10;&#10;AI-generated content may be incorrect.">
            <a:extLst>
              <a:ext uri="{FF2B5EF4-FFF2-40B4-BE49-F238E27FC236}">
                <a16:creationId xmlns:a16="http://schemas.microsoft.com/office/drawing/2014/main" id="{ED7C6CF1-2845-567E-95DE-382A23CEAF84}"/>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pic>
        <p:nvPicPr>
          <p:cNvPr id="9218" name="Picture 2">
            <a:extLst>
              <a:ext uri="{FF2B5EF4-FFF2-40B4-BE49-F238E27FC236}">
                <a16:creationId xmlns:a16="http://schemas.microsoft.com/office/drawing/2014/main" id="{D0D1F05A-DC3D-EE3E-34C8-FA09B49222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0121" y="122275"/>
            <a:ext cx="3991758" cy="597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335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A9A85-FCA9-AB74-204F-10AC6C6B991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DED2706-7696-F8FE-9D23-2829AA2E652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83E7D9F-577B-F75A-7034-2F9979FFA461}"/>
              </a:ext>
            </a:extLst>
          </p:cNvPr>
          <p:cNvSpPr txBox="1"/>
          <p:nvPr/>
        </p:nvSpPr>
        <p:spPr>
          <a:xfrm>
            <a:off x="11594593" y="6366393"/>
            <a:ext cx="51206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33</a:t>
            </a:r>
          </a:p>
        </p:txBody>
      </p:sp>
      <p:sp>
        <p:nvSpPr>
          <p:cNvPr id="5" name="TextBox 4">
            <a:extLst>
              <a:ext uri="{FF2B5EF4-FFF2-40B4-BE49-F238E27FC236}">
                <a16:creationId xmlns:a16="http://schemas.microsoft.com/office/drawing/2014/main" id="{C1E2E667-E010-75BD-F7E6-BF48711A6AD1}"/>
              </a:ext>
            </a:extLst>
          </p:cNvPr>
          <p:cNvSpPr txBox="1"/>
          <p:nvPr/>
        </p:nvSpPr>
        <p:spPr>
          <a:xfrm>
            <a:off x="597408" y="6366393"/>
            <a:ext cx="6819391"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Elaborate</a:t>
            </a:r>
          </a:p>
        </p:txBody>
      </p:sp>
      <p:pic>
        <p:nvPicPr>
          <p:cNvPr id="8" name="Picture 7" descr="Icon&#10;&#10;AI-generated content may be incorrect.">
            <a:extLst>
              <a:ext uri="{FF2B5EF4-FFF2-40B4-BE49-F238E27FC236}">
                <a16:creationId xmlns:a16="http://schemas.microsoft.com/office/drawing/2014/main" id="{09BFC0E1-7C21-875C-B108-44C873FD81BC}"/>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pic>
        <p:nvPicPr>
          <p:cNvPr id="10242" name="Picture 2">
            <a:extLst>
              <a:ext uri="{FF2B5EF4-FFF2-40B4-BE49-F238E27FC236}">
                <a16:creationId xmlns:a16="http://schemas.microsoft.com/office/drawing/2014/main" id="{78097F24-7582-2B72-F629-9F8045B141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6658" y="122275"/>
            <a:ext cx="8938683" cy="5996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705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7F4FF-B6F1-81F4-63C3-CDE7DA05E7B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AA3431D-4F56-8510-4930-4EA8B806972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5210439-ABE3-239C-91F4-4B37879770E9}"/>
              </a:ext>
            </a:extLst>
          </p:cNvPr>
          <p:cNvSpPr txBox="1"/>
          <p:nvPr/>
        </p:nvSpPr>
        <p:spPr>
          <a:xfrm>
            <a:off x="11594593" y="6366393"/>
            <a:ext cx="51206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34</a:t>
            </a:r>
          </a:p>
        </p:txBody>
      </p:sp>
      <p:sp>
        <p:nvSpPr>
          <p:cNvPr id="5" name="TextBox 4">
            <a:extLst>
              <a:ext uri="{FF2B5EF4-FFF2-40B4-BE49-F238E27FC236}">
                <a16:creationId xmlns:a16="http://schemas.microsoft.com/office/drawing/2014/main" id="{31862490-C53C-71EC-FC77-D627BE74C3C2}"/>
              </a:ext>
            </a:extLst>
          </p:cNvPr>
          <p:cNvSpPr txBox="1"/>
          <p:nvPr/>
        </p:nvSpPr>
        <p:spPr>
          <a:xfrm>
            <a:off x="597408" y="6366393"/>
            <a:ext cx="6819391"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Elaborate</a:t>
            </a:r>
          </a:p>
        </p:txBody>
      </p:sp>
      <p:pic>
        <p:nvPicPr>
          <p:cNvPr id="8" name="Picture 7" descr="Icon&#10;&#10;AI-generated content may be incorrect.">
            <a:extLst>
              <a:ext uri="{FF2B5EF4-FFF2-40B4-BE49-F238E27FC236}">
                <a16:creationId xmlns:a16="http://schemas.microsoft.com/office/drawing/2014/main" id="{E9134B2B-055E-6E60-AF8F-BD30E28CEE0F}"/>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pic>
        <p:nvPicPr>
          <p:cNvPr id="11266" name="Picture 2">
            <a:extLst>
              <a:ext uri="{FF2B5EF4-FFF2-40B4-BE49-F238E27FC236}">
                <a16:creationId xmlns:a16="http://schemas.microsoft.com/office/drawing/2014/main" id="{B36EA189-B960-93E0-E645-E2304DDDE0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0121" y="122275"/>
            <a:ext cx="3991758" cy="597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699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71860-0118-6555-1CF5-B99509AEF23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CE4D843-0ACB-0610-2B5D-BBC14A2D2A4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DF396D7-D327-4CB2-ECDA-AE73BAA9673C}"/>
              </a:ext>
            </a:extLst>
          </p:cNvPr>
          <p:cNvSpPr txBox="1"/>
          <p:nvPr/>
        </p:nvSpPr>
        <p:spPr>
          <a:xfrm>
            <a:off x="11594593" y="6366393"/>
            <a:ext cx="51206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35</a:t>
            </a:r>
          </a:p>
        </p:txBody>
      </p:sp>
      <p:sp>
        <p:nvSpPr>
          <p:cNvPr id="5" name="TextBox 4">
            <a:extLst>
              <a:ext uri="{FF2B5EF4-FFF2-40B4-BE49-F238E27FC236}">
                <a16:creationId xmlns:a16="http://schemas.microsoft.com/office/drawing/2014/main" id="{1DE993E1-6CF1-97C5-24EB-76C1914A8B17}"/>
              </a:ext>
            </a:extLst>
          </p:cNvPr>
          <p:cNvSpPr txBox="1"/>
          <p:nvPr/>
        </p:nvSpPr>
        <p:spPr>
          <a:xfrm>
            <a:off x="597408" y="6366393"/>
            <a:ext cx="6819391"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Elaborate</a:t>
            </a:r>
          </a:p>
        </p:txBody>
      </p:sp>
      <p:pic>
        <p:nvPicPr>
          <p:cNvPr id="8" name="Picture 7" descr="Icon&#10;&#10;AI-generated content may be incorrect.">
            <a:extLst>
              <a:ext uri="{FF2B5EF4-FFF2-40B4-BE49-F238E27FC236}">
                <a16:creationId xmlns:a16="http://schemas.microsoft.com/office/drawing/2014/main" id="{35C2F6B3-FD87-2AE1-88B9-F7F3809BE6B4}"/>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pic>
        <p:nvPicPr>
          <p:cNvPr id="6" name="Picture 5" descr="Text, letter&#10;&#10;AI-generated content may be incorrect.">
            <a:extLst>
              <a:ext uri="{FF2B5EF4-FFF2-40B4-BE49-F238E27FC236}">
                <a16:creationId xmlns:a16="http://schemas.microsoft.com/office/drawing/2014/main" id="{66447B70-5B0F-9272-1F52-91C1A1462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6799" y="122275"/>
            <a:ext cx="4619092" cy="5977648"/>
          </a:xfrm>
          <a:prstGeom prst="rect">
            <a:avLst/>
          </a:prstGeom>
          <a:ln>
            <a:solidFill>
              <a:schemeClr val="tx1"/>
            </a:solidFill>
          </a:ln>
        </p:spPr>
      </p:pic>
      <p:sp>
        <p:nvSpPr>
          <p:cNvPr id="9" name="TextBox 8">
            <a:extLst>
              <a:ext uri="{FF2B5EF4-FFF2-40B4-BE49-F238E27FC236}">
                <a16:creationId xmlns:a16="http://schemas.microsoft.com/office/drawing/2014/main" id="{F4269B0F-DF38-A708-0550-EC2A71061A3F}"/>
              </a:ext>
            </a:extLst>
          </p:cNvPr>
          <p:cNvSpPr txBox="1"/>
          <p:nvPr/>
        </p:nvSpPr>
        <p:spPr>
          <a:xfrm>
            <a:off x="156109" y="1419253"/>
            <a:ext cx="7006691" cy="4154984"/>
          </a:xfrm>
          <a:prstGeom prst="rect">
            <a:avLst/>
          </a:prstGeom>
          <a:noFill/>
        </p:spPr>
        <p:txBody>
          <a:bodyPr wrap="square">
            <a:spAutoFit/>
          </a:bodyPr>
          <a:lstStyle/>
          <a:p>
            <a:pPr algn="ctr"/>
            <a:r>
              <a:rPr lang="en-US" sz="4400" dirty="0">
                <a:latin typeface="Avenir Next LT Pro" panose="020B0504020202020204" pitchFamily="34" charset="0"/>
              </a:rPr>
              <a:t>When the temperature starts to drop, what other animals in Missouri also prepare for the winter? In what way does that animal prepare for winter? </a:t>
            </a:r>
          </a:p>
        </p:txBody>
      </p:sp>
      <p:pic>
        <p:nvPicPr>
          <p:cNvPr id="3" name="Picture 2" descr="A picture containing text, silhouette&#10;&#10;AI-generated content may be incorrect.">
            <a:extLst>
              <a:ext uri="{FF2B5EF4-FFF2-40B4-BE49-F238E27FC236}">
                <a16:creationId xmlns:a16="http://schemas.microsoft.com/office/drawing/2014/main" id="{FC6FE23F-FD5E-FCE3-AD76-0B3DD345AE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09" y="125323"/>
            <a:ext cx="950409" cy="1293930"/>
          </a:xfrm>
          <a:prstGeom prst="rect">
            <a:avLst/>
          </a:prstGeom>
        </p:spPr>
      </p:pic>
      <p:sp>
        <p:nvSpPr>
          <p:cNvPr id="10" name="TextBox 9">
            <a:extLst>
              <a:ext uri="{FF2B5EF4-FFF2-40B4-BE49-F238E27FC236}">
                <a16:creationId xmlns:a16="http://schemas.microsoft.com/office/drawing/2014/main" id="{A0835045-26E4-70A7-C4FC-1A887750507C}"/>
              </a:ext>
            </a:extLst>
          </p:cNvPr>
          <p:cNvSpPr txBox="1"/>
          <p:nvPr/>
        </p:nvSpPr>
        <p:spPr>
          <a:xfrm>
            <a:off x="6959575" y="4177347"/>
            <a:ext cx="5524315" cy="1200329"/>
          </a:xfrm>
          <a:prstGeom prst="rect">
            <a:avLst/>
          </a:prstGeom>
          <a:noFill/>
        </p:spPr>
        <p:txBody>
          <a:bodyPr wrap="square" lIns="91440" tIns="45720" rIns="91440" bIns="45720" anchor="t">
            <a:spAutoFit/>
          </a:bodyPr>
          <a:lstStyle/>
          <a:p>
            <a:pPr algn="ctr"/>
            <a:r>
              <a:rPr lang="en-US" sz="3600" dirty="0">
                <a:latin typeface="Avenir Next LT Pro"/>
              </a:rPr>
              <a:t>Let's compare our drawings!</a:t>
            </a:r>
            <a:endParaRPr lang="en-US" sz="4400" dirty="0">
              <a:latin typeface="Avenir Next LT Pro" panose="020B0504020202020204" pitchFamily="34" charset="0"/>
            </a:endParaRPr>
          </a:p>
        </p:txBody>
      </p:sp>
    </p:spTree>
    <p:extLst>
      <p:ext uri="{BB962C8B-B14F-4D97-AF65-F5344CB8AC3E}">
        <p14:creationId xmlns:p14="http://schemas.microsoft.com/office/powerpoint/2010/main" val="1553731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30989-E576-8E10-0C1E-4EA27D43F45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F3121B8-33D1-F483-A7E9-EAE55B4DCD6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31DA96E-0036-5811-8261-4CF2DAC80142}"/>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36</a:t>
            </a:r>
          </a:p>
        </p:txBody>
      </p:sp>
      <p:sp>
        <p:nvSpPr>
          <p:cNvPr id="5" name="TextBox 4">
            <a:extLst>
              <a:ext uri="{FF2B5EF4-FFF2-40B4-BE49-F238E27FC236}">
                <a16:creationId xmlns:a16="http://schemas.microsoft.com/office/drawing/2014/main" id="{DF1B6C96-DC79-A335-CB3E-80DE0D8D4058}"/>
              </a:ext>
            </a:extLst>
          </p:cNvPr>
          <p:cNvSpPr txBox="1"/>
          <p:nvPr/>
        </p:nvSpPr>
        <p:spPr>
          <a:xfrm>
            <a:off x="597409" y="6366393"/>
            <a:ext cx="688712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Elaborate</a:t>
            </a:r>
          </a:p>
        </p:txBody>
      </p:sp>
      <p:pic>
        <p:nvPicPr>
          <p:cNvPr id="3" name="Picture 2">
            <a:extLst>
              <a:ext uri="{FF2B5EF4-FFF2-40B4-BE49-F238E27FC236}">
                <a16:creationId xmlns:a16="http://schemas.microsoft.com/office/drawing/2014/main" id="{224610B4-421B-99AE-C8BF-BBB23D5045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8" name="Picture 7" descr="Icon&#10;&#10;AI-generated content may be incorrect.">
            <a:extLst>
              <a:ext uri="{FF2B5EF4-FFF2-40B4-BE49-F238E27FC236}">
                <a16:creationId xmlns:a16="http://schemas.microsoft.com/office/drawing/2014/main" id="{71C604F8-CF3E-5EDA-4BB9-0AFB2AD29FDE}"/>
              </a:ext>
            </a:extLst>
          </p:cNvPr>
          <p:cNvPicPr>
            <a:picLocks noChangeAspect="1"/>
          </p:cNvPicPr>
          <p:nvPr/>
        </p:nvPicPr>
        <p:blipFill>
          <a:blip r:embed="rId5">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spTree>
    <p:extLst>
      <p:ext uri="{BB962C8B-B14F-4D97-AF65-F5344CB8AC3E}">
        <p14:creationId xmlns:p14="http://schemas.microsoft.com/office/powerpoint/2010/main" val="3586025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D0AEB-91F3-9E83-CBD0-C858846E210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587E268-6835-99AE-62B7-4FD3D3C17AE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FF91B9D-89C2-ADA0-1A92-4F20BE8E1BE2}"/>
              </a:ext>
            </a:extLst>
          </p:cNvPr>
          <p:cNvSpPr txBox="1"/>
          <p:nvPr/>
        </p:nvSpPr>
        <p:spPr>
          <a:xfrm>
            <a:off x="11557765" y="6366393"/>
            <a:ext cx="548891"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37</a:t>
            </a:r>
          </a:p>
        </p:txBody>
      </p:sp>
      <p:sp>
        <p:nvSpPr>
          <p:cNvPr id="5" name="TextBox 4">
            <a:extLst>
              <a:ext uri="{FF2B5EF4-FFF2-40B4-BE49-F238E27FC236}">
                <a16:creationId xmlns:a16="http://schemas.microsoft.com/office/drawing/2014/main" id="{E0C3262B-CC58-08E3-0B40-44E172CB2180}"/>
              </a:ext>
            </a:extLst>
          </p:cNvPr>
          <p:cNvSpPr txBox="1"/>
          <p:nvPr/>
        </p:nvSpPr>
        <p:spPr>
          <a:xfrm>
            <a:off x="597409" y="6366393"/>
            <a:ext cx="688712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Evaluate</a:t>
            </a:r>
          </a:p>
        </p:txBody>
      </p:sp>
      <p:pic>
        <p:nvPicPr>
          <p:cNvPr id="8" name="Picture 7" descr="Icon&#10;&#10;AI-generated content may be incorrect.">
            <a:extLst>
              <a:ext uri="{FF2B5EF4-FFF2-40B4-BE49-F238E27FC236}">
                <a16:creationId xmlns:a16="http://schemas.microsoft.com/office/drawing/2014/main" id="{06616210-E849-439E-21F2-139A689A2FA1}"/>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pic>
        <p:nvPicPr>
          <p:cNvPr id="6" name="Picture 5" descr="Calendar&#10;&#10;AI-generated content may be incorrect.">
            <a:extLst>
              <a:ext uri="{FF2B5EF4-FFF2-40B4-BE49-F238E27FC236}">
                <a16:creationId xmlns:a16="http://schemas.microsoft.com/office/drawing/2014/main" id="{913FA0AC-F23B-4B4A-0CB9-EB78BDDFECB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6852"/>
          <a:stretch/>
        </p:blipFill>
        <p:spPr>
          <a:xfrm>
            <a:off x="156109" y="57915"/>
            <a:ext cx="4253334" cy="5975189"/>
          </a:xfrm>
          <a:prstGeom prst="rect">
            <a:avLst/>
          </a:prstGeom>
        </p:spPr>
      </p:pic>
      <p:sp>
        <p:nvSpPr>
          <p:cNvPr id="9" name="TextBox 8">
            <a:extLst>
              <a:ext uri="{FF2B5EF4-FFF2-40B4-BE49-F238E27FC236}">
                <a16:creationId xmlns:a16="http://schemas.microsoft.com/office/drawing/2014/main" id="{BEF84E12-737D-6FB6-FB77-8E826A1AA375}"/>
              </a:ext>
            </a:extLst>
          </p:cNvPr>
          <p:cNvSpPr txBox="1"/>
          <p:nvPr/>
        </p:nvSpPr>
        <p:spPr>
          <a:xfrm>
            <a:off x="5013543" y="1527932"/>
            <a:ext cx="6544222" cy="3046988"/>
          </a:xfrm>
          <a:prstGeom prst="rect">
            <a:avLst/>
          </a:prstGeom>
          <a:noFill/>
        </p:spPr>
        <p:txBody>
          <a:bodyPr wrap="square" lIns="91440" tIns="45720" rIns="91440" bIns="45720" anchor="t">
            <a:spAutoFit/>
          </a:bodyPr>
          <a:lstStyle/>
          <a:p>
            <a:pPr algn="ctr"/>
            <a:r>
              <a:rPr lang="en-US" sz="4800" dirty="0">
                <a:latin typeface="Avenir Next LT Pro"/>
              </a:rPr>
              <a:t>Which day is showing the warmest and coldest temperatures? How do you know?</a:t>
            </a:r>
            <a:endParaRPr lang="en-US" sz="4800" dirty="0">
              <a:latin typeface="Avenir Next LT Pro" panose="020B0504020202020204" pitchFamily="34" charset="0"/>
            </a:endParaRPr>
          </a:p>
        </p:txBody>
      </p:sp>
    </p:spTree>
    <p:extLst>
      <p:ext uri="{BB962C8B-B14F-4D97-AF65-F5344CB8AC3E}">
        <p14:creationId xmlns:p14="http://schemas.microsoft.com/office/powerpoint/2010/main" val="1503232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7E47F-5CFA-FC44-D39D-263CFA79C33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7CB61B4-14FB-D3B0-96E5-D743612D032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C1D7117-BFAC-C6B2-D119-66C794CE4F50}"/>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38</a:t>
            </a:r>
          </a:p>
        </p:txBody>
      </p:sp>
      <p:sp>
        <p:nvSpPr>
          <p:cNvPr id="5" name="TextBox 4">
            <a:extLst>
              <a:ext uri="{FF2B5EF4-FFF2-40B4-BE49-F238E27FC236}">
                <a16:creationId xmlns:a16="http://schemas.microsoft.com/office/drawing/2014/main" id="{87DCECB8-AD54-8F0B-2030-A5310FF1BFE8}"/>
              </a:ext>
            </a:extLst>
          </p:cNvPr>
          <p:cNvSpPr txBox="1"/>
          <p:nvPr/>
        </p:nvSpPr>
        <p:spPr>
          <a:xfrm>
            <a:off x="597409" y="6366393"/>
            <a:ext cx="688712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Extend</a:t>
            </a:r>
          </a:p>
        </p:txBody>
      </p:sp>
      <p:pic>
        <p:nvPicPr>
          <p:cNvPr id="3" name="Picture 2">
            <a:extLst>
              <a:ext uri="{FF2B5EF4-FFF2-40B4-BE49-F238E27FC236}">
                <a16:creationId xmlns:a16="http://schemas.microsoft.com/office/drawing/2014/main" id="{FF50D613-97DF-88BE-9EDF-2414E240F14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8" name="Picture 7" descr="Icon&#10;&#10;AI-generated content may be incorrect.">
            <a:extLst>
              <a:ext uri="{FF2B5EF4-FFF2-40B4-BE49-F238E27FC236}">
                <a16:creationId xmlns:a16="http://schemas.microsoft.com/office/drawing/2014/main" id="{3623BDBA-032A-1727-B130-207F542B540D}"/>
              </a:ext>
            </a:extLst>
          </p:cNvPr>
          <p:cNvPicPr>
            <a:picLocks noChangeAspect="1"/>
          </p:cNvPicPr>
          <p:nvPr/>
        </p:nvPicPr>
        <p:blipFill>
          <a:blip r:embed="rId5">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spTree>
    <p:extLst>
      <p:ext uri="{BB962C8B-B14F-4D97-AF65-F5344CB8AC3E}">
        <p14:creationId xmlns:p14="http://schemas.microsoft.com/office/powerpoint/2010/main" val="176328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39A04-8ABF-6B9C-CD41-9759B4539D2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11245B7-7ED0-0107-7849-7F1CA7BADE8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A4ABF65-31C2-86D8-F7F4-683D81FF01E6}"/>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39</a:t>
            </a:r>
          </a:p>
        </p:txBody>
      </p:sp>
      <p:sp>
        <p:nvSpPr>
          <p:cNvPr id="5" name="TextBox 4">
            <a:extLst>
              <a:ext uri="{FF2B5EF4-FFF2-40B4-BE49-F238E27FC236}">
                <a16:creationId xmlns:a16="http://schemas.microsoft.com/office/drawing/2014/main" id="{57CEBAC4-3B45-2C94-0F32-4F62C6D89A8C}"/>
              </a:ext>
            </a:extLst>
          </p:cNvPr>
          <p:cNvSpPr txBox="1"/>
          <p:nvPr/>
        </p:nvSpPr>
        <p:spPr>
          <a:xfrm>
            <a:off x="597409" y="6366393"/>
            <a:ext cx="8809638"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Cross-Curricular Extensions</a:t>
            </a:r>
          </a:p>
        </p:txBody>
      </p:sp>
      <p:pic>
        <p:nvPicPr>
          <p:cNvPr id="8" name="Picture 7" descr="Icon&#10;&#10;AI-generated content may be incorrect.">
            <a:extLst>
              <a:ext uri="{FF2B5EF4-FFF2-40B4-BE49-F238E27FC236}">
                <a16:creationId xmlns:a16="http://schemas.microsoft.com/office/drawing/2014/main" id="{C34F0A6F-6E7A-60BD-6BB6-E47A84AF1305}"/>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sp>
        <p:nvSpPr>
          <p:cNvPr id="7" name="TextBox 6">
            <a:extLst>
              <a:ext uri="{FF2B5EF4-FFF2-40B4-BE49-F238E27FC236}">
                <a16:creationId xmlns:a16="http://schemas.microsoft.com/office/drawing/2014/main" id="{CC12DBEF-6CF2-67AA-26E9-1767C013605A}"/>
              </a:ext>
            </a:extLst>
          </p:cNvPr>
          <p:cNvSpPr txBox="1"/>
          <p:nvPr/>
        </p:nvSpPr>
        <p:spPr>
          <a:xfrm>
            <a:off x="1792266" y="216429"/>
            <a:ext cx="7727515" cy="584775"/>
          </a:xfrm>
          <a:prstGeom prst="rect">
            <a:avLst/>
          </a:prstGeom>
          <a:noFill/>
        </p:spPr>
        <p:txBody>
          <a:bodyPr wrap="square">
            <a:spAutoFit/>
          </a:bodyPr>
          <a:lstStyle/>
          <a:p>
            <a:r>
              <a:rPr lang="en-US" sz="3200" b="1" dirty="0">
                <a:latin typeface="Avenir Next LT Pro" panose="020B0504020202020204" pitchFamily="34" charset="0"/>
              </a:rPr>
              <a:t>Optional: Cross-Curricular Extension </a:t>
            </a:r>
            <a:endParaRPr lang="en-US" sz="3200" b="1" dirty="0"/>
          </a:p>
        </p:txBody>
      </p:sp>
      <p:pic>
        <p:nvPicPr>
          <p:cNvPr id="9" name="Picture 8" descr="A picture containing clipart&#10;&#10;AI-generated content may be incorrect.">
            <a:extLst>
              <a:ext uri="{FF2B5EF4-FFF2-40B4-BE49-F238E27FC236}">
                <a16:creationId xmlns:a16="http://schemas.microsoft.com/office/drawing/2014/main" id="{E508D0F4-C954-92F9-1C27-CE1288186001}"/>
              </a:ext>
            </a:extLst>
          </p:cNvPr>
          <p:cNvPicPr>
            <a:picLocks noChangeAspect="1"/>
          </p:cNvPicPr>
          <p:nvPr/>
        </p:nvPicPr>
        <p:blipFill>
          <a:blip r:embed="rId4"/>
          <a:stretch>
            <a:fillRect/>
          </a:stretch>
        </p:blipFill>
        <p:spPr>
          <a:xfrm>
            <a:off x="9293455" y="200089"/>
            <a:ext cx="733425" cy="657225"/>
          </a:xfrm>
          <a:prstGeom prst="rect">
            <a:avLst/>
          </a:prstGeom>
        </p:spPr>
      </p:pic>
      <p:sp>
        <p:nvSpPr>
          <p:cNvPr id="6" name="TextBox 5">
            <a:extLst>
              <a:ext uri="{FF2B5EF4-FFF2-40B4-BE49-F238E27FC236}">
                <a16:creationId xmlns:a16="http://schemas.microsoft.com/office/drawing/2014/main" id="{17C96975-1E95-6005-3FAF-AE459D511230}"/>
              </a:ext>
            </a:extLst>
          </p:cNvPr>
          <p:cNvSpPr txBox="1"/>
          <p:nvPr/>
        </p:nvSpPr>
        <p:spPr>
          <a:xfrm>
            <a:off x="597409" y="1171489"/>
            <a:ext cx="11255329" cy="4524315"/>
          </a:xfrm>
          <a:prstGeom prst="rect">
            <a:avLst/>
          </a:prstGeom>
          <a:noFill/>
        </p:spPr>
        <p:txBody>
          <a:bodyPr wrap="square" lIns="91440" tIns="45720" rIns="91440" bIns="45720" anchor="t">
            <a:spAutoFit/>
          </a:bodyPr>
          <a:lstStyle/>
          <a:p>
            <a:pPr algn="ctr"/>
            <a:r>
              <a:rPr lang="en-US" sz="4800" b="1" dirty="0">
                <a:latin typeface="Avenir Next LT Pro"/>
              </a:rPr>
              <a:t>Directions</a:t>
            </a:r>
            <a:r>
              <a:rPr lang="en-US" sz="4800" dirty="0">
                <a:latin typeface="Avenir Next LT Pro"/>
              </a:rPr>
              <a:t>:</a:t>
            </a:r>
            <a:endParaRPr lang="en-US" dirty="0"/>
          </a:p>
          <a:p>
            <a:pPr marL="914400" indent="-914400">
              <a:buAutoNum type="arabicPeriod"/>
            </a:pPr>
            <a:r>
              <a:rPr lang="en-US" sz="4800" dirty="0">
                <a:latin typeface="Avenir Next LT Pro"/>
              </a:rPr>
              <a:t>Go outside.</a:t>
            </a:r>
          </a:p>
          <a:p>
            <a:pPr marL="914400" indent="-914400">
              <a:buAutoNum type="arabicPeriod"/>
            </a:pPr>
            <a:r>
              <a:rPr lang="en-US" sz="4800" dirty="0">
                <a:latin typeface="Avenir Next LT Pro"/>
              </a:rPr>
              <a:t>Stand shoulder-to-shoulder.</a:t>
            </a:r>
          </a:p>
          <a:p>
            <a:pPr marL="914400" indent="-914400">
              <a:buAutoNum type="arabicPeriod"/>
            </a:pPr>
            <a:r>
              <a:rPr lang="en-US" sz="4800" dirty="0">
                <a:latin typeface="Avenir Next LT Pro"/>
              </a:rPr>
              <a:t>Act out the different actions that show how animals prepare for winter after I call them out. </a:t>
            </a:r>
          </a:p>
        </p:txBody>
      </p:sp>
    </p:spTree>
    <p:extLst>
      <p:ext uri="{BB962C8B-B14F-4D97-AF65-F5344CB8AC3E}">
        <p14:creationId xmlns:p14="http://schemas.microsoft.com/office/powerpoint/2010/main" val="1190259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ED7BF-4956-22AC-1FEA-512BB1E8529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A25EFE4-9715-FE80-CDA8-4E0B744DE15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B376A29-1E7E-535D-04CD-D8ED216A28FD}"/>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27E93AC1-110C-8080-D4D1-57CADDF3502B}"/>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Engage</a:t>
            </a:r>
          </a:p>
        </p:txBody>
      </p:sp>
      <p:pic>
        <p:nvPicPr>
          <p:cNvPr id="3" name="Picture 2">
            <a:extLst>
              <a:ext uri="{FF2B5EF4-FFF2-40B4-BE49-F238E27FC236}">
                <a16:creationId xmlns:a16="http://schemas.microsoft.com/office/drawing/2014/main" id="{0EFBA823-D959-7E0F-4C50-401D3A10290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8" name="Picture 7" descr="Icon&#10;&#10;AI-generated content may be incorrect.">
            <a:extLst>
              <a:ext uri="{FF2B5EF4-FFF2-40B4-BE49-F238E27FC236}">
                <a16:creationId xmlns:a16="http://schemas.microsoft.com/office/drawing/2014/main" id="{30D1644F-83EC-20C3-8F16-B10158B274EA}"/>
              </a:ext>
            </a:extLst>
          </p:cNvPr>
          <p:cNvPicPr>
            <a:picLocks noChangeAspect="1"/>
          </p:cNvPicPr>
          <p:nvPr/>
        </p:nvPicPr>
        <p:blipFill>
          <a:blip r:embed="rId5">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spTree>
    <p:extLst>
      <p:ext uri="{BB962C8B-B14F-4D97-AF65-F5344CB8AC3E}">
        <p14:creationId xmlns:p14="http://schemas.microsoft.com/office/powerpoint/2010/main" val="299297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DEBC6-7E90-8C08-F257-5842E108C66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E6103BA-C05B-A894-C7EB-D24760A4654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661E267-3147-2048-DCB4-44F98D635344}"/>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5017C503-26D4-A781-5F03-33BF097798BB}"/>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Engage</a:t>
            </a:r>
          </a:p>
        </p:txBody>
      </p:sp>
      <p:pic>
        <p:nvPicPr>
          <p:cNvPr id="8" name="Picture 7" descr="Icon&#10;&#10;AI-generated content may be incorrect.">
            <a:extLst>
              <a:ext uri="{FF2B5EF4-FFF2-40B4-BE49-F238E27FC236}">
                <a16:creationId xmlns:a16="http://schemas.microsoft.com/office/drawing/2014/main" id="{58A6B03E-FEA0-1951-C653-F86E818142DA}"/>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pic>
        <p:nvPicPr>
          <p:cNvPr id="6" name="Picture 5" descr="Text&#10;&#10;AI-generated content may be incorrect.">
            <a:extLst>
              <a:ext uri="{FF2B5EF4-FFF2-40B4-BE49-F238E27FC236}">
                <a16:creationId xmlns:a16="http://schemas.microsoft.com/office/drawing/2014/main" id="{FB4404F4-70CB-CB56-42EC-F5ADAC7593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09" y="122275"/>
            <a:ext cx="4617192" cy="5975189"/>
          </a:xfrm>
          <a:prstGeom prst="rect">
            <a:avLst/>
          </a:prstGeom>
        </p:spPr>
      </p:pic>
      <p:pic>
        <p:nvPicPr>
          <p:cNvPr id="7" name="Picture 6" descr="A picture containing text&#10;&#10;AI-generated content may be incorrect.">
            <a:extLst>
              <a:ext uri="{FF2B5EF4-FFF2-40B4-BE49-F238E27FC236}">
                <a16:creationId xmlns:a16="http://schemas.microsoft.com/office/drawing/2014/main" id="{56473226-77AA-6D63-1AA9-FC4DB517DDD3}"/>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10911840" y="86962"/>
            <a:ext cx="1194816" cy="1205896"/>
          </a:xfrm>
          <a:prstGeom prst="rect">
            <a:avLst/>
          </a:prstGeom>
        </p:spPr>
      </p:pic>
      <p:sp>
        <p:nvSpPr>
          <p:cNvPr id="11" name="TextBox 10">
            <a:extLst>
              <a:ext uri="{FF2B5EF4-FFF2-40B4-BE49-F238E27FC236}">
                <a16:creationId xmlns:a16="http://schemas.microsoft.com/office/drawing/2014/main" id="{A7602D50-81AF-1E28-F05A-644D7D876C2E}"/>
              </a:ext>
            </a:extLst>
          </p:cNvPr>
          <p:cNvSpPr txBox="1"/>
          <p:nvPr/>
        </p:nvSpPr>
        <p:spPr>
          <a:xfrm>
            <a:off x="4922963" y="1073753"/>
            <a:ext cx="6779259" cy="5016758"/>
          </a:xfrm>
          <a:prstGeom prst="rect">
            <a:avLst/>
          </a:prstGeom>
          <a:noFill/>
        </p:spPr>
        <p:txBody>
          <a:bodyPr wrap="square">
            <a:spAutoFit/>
          </a:bodyPr>
          <a:lstStyle/>
          <a:p>
            <a:r>
              <a:rPr lang="en-US" sz="3200" dirty="0">
                <a:latin typeface="Avenir Next LT Pro" panose="020B0504020202020204" pitchFamily="34" charset="0"/>
              </a:rPr>
              <a:t>Sing to the tune of </a:t>
            </a:r>
            <a:r>
              <a:rPr lang="en-US" sz="3200" i="1" dirty="0">
                <a:latin typeface="Avenir Next LT Pro" panose="020B0504020202020204" pitchFamily="34" charset="0"/>
              </a:rPr>
              <a:t>Three Blind Mice.</a:t>
            </a:r>
          </a:p>
          <a:p>
            <a:r>
              <a:rPr lang="en-US" sz="3200" dirty="0">
                <a:latin typeface="Avenir Next LT Pro" panose="020B0504020202020204" pitchFamily="34" charset="0"/>
              </a:rPr>
              <a:t>Winter is coming</a:t>
            </a:r>
          </a:p>
          <a:p>
            <a:r>
              <a:rPr lang="en-US" sz="3200" dirty="0">
                <a:latin typeface="Avenir Next LT Pro" panose="020B0504020202020204" pitchFamily="34" charset="0"/>
              </a:rPr>
              <a:t>Winter is coming</a:t>
            </a:r>
          </a:p>
          <a:p>
            <a:r>
              <a:rPr lang="en-US" sz="3200" dirty="0">
                <a:latin typeface="Avenir Next LT Pro" panose="020B0504020202020204" pitchFamily="34" charset="0"/>
              </a:rPr>
              <a:t>It is getting cold</a:t>
            </a:r>
          </a:p>
          <a:p>
            <a:r>
              <a:rPr lang="en-US" sz="3200" dirty="0">
                <a:latin typeface="Avenir Next LT Pro" panose="020B0504020202020204" pitchFamily="34" charset="0"/>
              </a:rPr>
              <a:t>It is getting cold</a:t>
            </a:r>
          </a:p>
          <a:p>
            <a:r>
              <a:rPr lang="en-US" sz="3200" dirty="0">
                <a:latin typeface="Avenir Next LT Pro" panose="020B0504020202020204" pitchFamily="34" charset="0"/>
              </a:rPr>
              <a:t>Acorns will start falling</a:t>
            </a:r>
          </a:p>
          <a:p>
            <a:r>
              <a:rPr lang="en-US" sz="3200" dirty="0">
                <a:latin typeface="Avenir Next LT Pro" panose="020B0504020202020204" pitchFamily="34" charset="0"/>
              </a:rPr>
              <a:t>Bears will eat them up</a:t>
            </a:r>
          </a:p>
          <a:p>
            <a:r>
              <a:rPr lang="en-US" sz="3200" dirty="0">
                <a:latin typeface="Avenir Next LT Pro" panose="020B0504020202020204" pitchFamily="34" charset="0"/>
              </a:rPr>
              <a:t>It’s getting cold</a:t>
            </a:r>
          </a:p>
          <a:p>
            <a:r>
              <a:rPr lang="en-US" sz="3200" dirty="0">
                <a:latin typeface="Avenir Next LT Pro" panose="020B0504020202020204" pitchFamily="34" charset="0"/>
              </a:rPr>
              <a:t>It’s getting cold</a:t>
            </a:r>
          </a:p>
        </p:txBody>
      </p:sp>
      <p:sp>
        <p:nvSpPr>
          <p:cNvPr id="14" name="TextBox 13">
            <a:extLst>
              <a:ext uri="{FF2B5EF4-FFF2-40B4-BE49-F238E27FC236}">
                <a16:creationId xmlns:a16="http://schemas.microsoft.com/office/drawing/2014/main" id="{8BDB98FF-EC88-394A-ABAF-78A6958C46F7}"/>
              </a:ext>
            </a:extLst>
          </p:cNvPr>
          <p:cNvSpPr txBox="1"/>
          <p:nvPr/>
        </p:nvSpPr>
        <p:spPr>
          <a:xfrm>
            <a:off x="3695401" y="386726"/>
            <a:ext cx="6096000" cy="707886"/>
          </a:xfrm>
          <a:prstGeom prst="rect">
            <a:avLst/>
          </a:prstGeom>
          <a:noFill/>
        </p:spPr>
        <p:txBody>
          <a:bodyPr wrap="square">
            <a:spAutoFit/>
          </a:bodyPr>
          <a:lstStyle/>
          <a:p>
            <a:pPr algn="ctr"/>
            <a:r>
              <a:rPr lang="en-US" sz="4000" dirty="0">
                <a:solidFill>
                  <a:schemeClr val="accent2"/>
                </a:solidFill>
                <a:latin typeface="Shadows Into Light Two" panose="02000506000000020004" pitchFamily="2" charset="0"/>
              </a:rPr>
              <a:t>Winter is Coming</a:t>
            </a:r>
          </a:p>
        </p:txBody>
      </p:sp>
    </p:spTree>
    <p:extLst>
      <p:ext uri="{BB962C8B-B14F-4D97-AF65-F5344CB8AC3E}">
        <p14:creationId xmlns:p14="http://schemas.microsoft.com/office/powerpoint/2010/main" val="1789575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9CFDC-1614-B7FB-1D25-C82CD76937B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B6B94C8-FD64-364E-9700-8DDB0D7CE55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543AB93-7F3B-76B7-DE6F-76B29C034C88}"/>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18389257-5878-8F16-03C7-C056130ACBD1}"/>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Engage</a:t>
            </a:r>
          </a:p>
        </p:txBody>
      </p:sp>
      <p:pic>
        <p:nvPicPr>
          <p:cNvPr id="8" name="Picture 7" descr="Icon&#10;&#10;AI-generated content may be incorrect.">
            <a:extLst>
              <a:ext uri="{FF2B5EF4-FFF2-40B4-BE49-F238E27FC236}">
                <a16:creationId xmlns:a16="http://schemas.microsoft.com/office/drawing/2014/main" id="{1FB114DA-1F18-6DD1-0F66-60E97F1ACC5F}"/>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pic>
        <p:nvPicPr>
          <p:cNvPr id="6" name="Picture 5" descr="Text&#10;&#10;AI-generated content may be incorrect.">
            <a:extLst>
              <a:ext uri="{FF2B5EF4-FFF2-40B4-BE49-F238E27FC236}">
                <a16:creationId xmlns:a16="http://schemas.microsoft.com/office/drawing/2014/main" id="{51638F0C-D058-57DC-42F8-4BE726699684}"/>
              </a:ext>
            </a:extLst>
          </p:cNvPr>
          <p:cNvPicPr>
            <a:picLocks noChangeAspect="1"/>
          </p:cNvPicPr>
          <p:nvPr/>
        </p:nvPicPr>
        <p:blipFill>
          <a:blip r:embed="rId4">
            <a:extLst>
              <a:ext uri="{28A0092B-C50C-407E-A947-70E740481C1C}">
                <a14:useLocalDpi xmlns:a14="http://schemas.microsoft.com/office/drawing/2010/main" val="0"/>
              </a:ext>
            </a:extLst>
          </a:blip>
          <a:srcRect l="5421" t="75107" r="4360" b="5976"/>
          <a:stretch/>
        </p:blipFill>
        <p:spPr>
          <a:xfrm>
            <a:off x="4735312" y="2140048"/>
            <a:ext cx="7371344" cy="2000151"/>
          </a:xfrm>
          <a:prstGeom prst="rect">
            <a:avLst/>
          </a:prstGeom>
        </p:spPr>
      </p:pic>
      <p:grpSp>
        <p:nvGrpSpPr>
          <p:cNvPr id="7" name="Group 6">
            <a:extLst>
              <a:ext uri="{FF2B5EF4-FFF2-40B4-BE49-F238E27FC236}">
                <a16:creationId xmlns:a16="http://schemas.microsoft.com/office/drawing/2014/main" id="{CE3FF202-4F4C-4278-E037-36E8D68F79E4}"/>
              </a:ext>
            </a:extLst>
          </p:cNvPr>
          <p:cNvGrpSpPr/>
          <p:nvPr/>
        </p:nvGrpSpPr>
        <p:grpSpPr>
          <a:xfrm>
            <a:off x="326797" y="292963"/>
            <a:ext cx="3836732" cy="5697876"/>
            <a:chOff x="156109" y="122275"/>
            <a:chExt cx="3836732" cy="5697876"/>
          </a:xfrm>
        </p:grpSpPr>
        <p:pic>
          <p:nvPicPr>
            <p:cNvPr id="1026" name="Picture 2" descr="Fox&amp;#95;Squirrel&amp;#95;0029">
              <a:extLst>
                <a:ext uri="{FF2B5EF4-FFF2-40B4-BE49-F238E27FC236}">
                  <a16:creationId xmlns:a16="http://schemas.microsoft.com/office/drawing/2014/main" id="{7F9DC4EB-D93C-6D9F-FD51-148908E5AC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109" y="122275"/>
              <a:ext cx="1853183" cy="2781706"/>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Picture 2" descr="20060410-Raccoon-003">
              <a:extLst>
                <a:ext uri="{FF2B5EF4-FFF2-40B4-BE49-F238E27FC236}">
                  <a16:creationId xmlns:a16="http://schemas.microsoft.com/office/drawing/2014/main" id="{9BC16A40-7592-69A7-7B41-C8F000E46C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8370" y="122275"/>
              <a:ext cx="1854471" cy="27817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d-bellied&amp;#95;Woodpecker&amp;#95;0089-byn082223.dng">
              <a:extLst>
                <a:ext uri="{FF2B5EF4-FFF2-40B4-BE49-F238E27FC236}">
                  <a16:creationId xmlns:a16="http://schemas.microsoft.com/office/drawing/2014/main" id="{D97E650A-05AA-D307-386D-2D6D954889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109" y="3038445"/>
              <a:ext cx="1853183" cy="27817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urkey&amp;#95;0893">
              <a:extLst>
                <a:ext uri="{FF2B5EF4-FFF2-40B4-BE49-F238E27FC236}">
                  <a16:creationId xmlns:a16="http://schemas.microsoft.com/office/drawing/2014/main" id="{227AF2D6-CC07-D748-CD63-A492B46B72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8371" y="3038443"/>
              <a:ext cx="1853184" cy="27817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6397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31DA2-E17C-BB36-EC45-23727C7AA75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BBC44A9-FD69-ECCF-BE59-B45DADC7E42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3E6D124-5849-D8D1-FF34-7812C60CCE8E}"/>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E7ED4471-5300-55C2-CA48-667882E70DAE}"/>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Engage</a:t>
            </a:r>
          </a:p>
        </p:txBody>
      </p:sp>
      <p:pic>
        <p:nvPicPr>
          <p:cNvPr id="8" name="Picture 7" descr="Icon&#10;&#10;AI-generated content may be incorrect.">
            <a:extLst>
              <a:ext uri="{FF2B5EF4-FFF2-40B4-BE49-F238E27FC236}">
                <a16:creationId xmlns:a16="http://schemas.microsoft.com/office/drawing/2014/main" id="{F01131FD-3A78-303B-1CB3-F688CAA549D7}"/>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pic>
        <p:nvPicPr>
          <p:cNvPr id="3074" name="Picture 2" descr="Deer eating white oak acorns.">
            <a:extLst>
              <a:ext uri="{FF2B5EF4-FFF2-40B4-BE49-F238E27FC236}">
                <a16:creationId xmlns:a16="http://schemas.microsoft.com/office/drawing/2014/main" id="{5DF50D5D-DA04-A309-69EA-F62958B024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768" y="152291"/>
            <a:ext cx="3954463" cy="591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983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E2DE5-BD9E-1229-7034-6CF551F0010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2718E6D-23BA-A863-8ECE-6E989252B0E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56F28EE-D383-8ADE-561E-3C1EDA20B4CE}"/>
              </a:ext>
            </a:extLst>
          </p:cNvPr>
          <p:cNvSpPr txBox="1"/>
          <p:nvPr/>
        </p:nvSpPr>
        <p:spPr>
          <a:xfrm>
            <a:off x="11777472" y="6366393"/>
            <a:ext cx="32918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A96152E9-3FFB-71BB-8907-578DADA95D20}"/>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Engage</a:t>
            </a:r>
          </a:p>
        </p:txBody>
      </p:sp>
      <p:pic>
        <p:nvPicPr>
          <p:cNvPr id="8" name="Picture 7" descr="Icon&#10;&#10;AI-generated content may be incorrect.">
            <a:extLst>
              <a:ext uri="{FF2B5EF4-FFF2-40B4-BE49-F238E27FC236}">
                <a16:creationId xmlns:a16="http://schemas.microsoft.com/office/drawing/2014/main" id="{6224D7D8-A66D-882B-B661-1DC84D474375}"/>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sp>
        <p:nvSpPr>
          <p:cNvPr id="12" name="TextBox 11">
            <a:extLst>
              <a:ext uri="{FF2B5EF4-FFF2-40B4-BE49-F238E27FC236}">
                <a16:creationId xmlns:a16="http://schemas.microsoft.com/office/drawing/2014/main" id="{BB863E62-BC79-8A05-1EE6-63789387B50A}"/>
              </a:ext>
            </a:extLst>
          </p:cNvPr>
          <p:cNvSpPr txBox="1"/>
          <p:nvPr/>
        </p:nvSpPr>
        <p:spPr>
          <a:xfrm>
            <a:off x="717507" y="1871214"/>
            <a:ext cx="6658742" cy="2862322"/>
          </a:xfrm>
          <a:prstGeom prst="rect">
            <a:avLst/>
          </a:prstGeom>
          <a:noFill/>
        </p:spPr>
        <p:txBody>
          <a:bodyPr wrap="square">
            <a:spAutoFit/>
          </a:bodyPr>
          <a:lstStyle/>
          <a:p>
            <a:pPr algn="ctr"/>
            <a:r>
              <a:rPr lang="en-US" sz="6000" dirty="0">
                <a:latin typeface="Avenir Next LT Pro" panose="020B0504020202020204" pitchFamily="34" charset="0"/>
              </a:rPr>
              <a:t>Why do you think we are observing an oak tree?</a:t>
            </a:r>
          </a:p>
        </p:txBody>
      </p:sp>
      <p:pic>
        <p:nvPicPr>
          <p:cNvPr id="8194" name="Picture 2" descr="White&amp;#32;oak&amp;#32;foliage&amp;#95;4">
            <a:extLst>
              <a:ext uri="{FF2B5EF4-FFF2-40B4-BE49-F238E27FC236}">
                <a16:creationId xmlns:a16="http://schemas.microsoft.com/office/drawing/2014/main" id="{EADF83E4-BC70-A954-FD1F-A0C544009A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7381" y="0"/>
            <a:ext cx="4154619"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033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D9970-021F-9EBE-74F0-93F36A3E0B9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A967D1F-AAFF-C855-3916-8534083101A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EB47268-3EF5-74C6-ACE7-F3D521AF610C}"/>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DEEF3A61-FA8E-56A9-6D9D-9EF0733C525D}"/>
              </a:ext>
            </a:extLst>
          </p:cNvPr>
          <p:cNvSpPr txBox="1"/>
          <p:nvPr/>
        </p:nvSpPr>
        <p:spPr>
          <a:xfrm>
            <a:off x="597409" y="6366393"/>
            <a:ext cx="64380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2A Bear Observations: Engage</a:t>
            </a:r>
          </a:p>
        </p:txBody>
      </p:sp>
      <p:pic>
        <p:nvPicPr>
          <p:cNvPr id="8" name="Picture 7" descr="Icon&#10;&#10;AI-generated content may be incorrect.">
            <a:extLst>
              <a:ext uri="{FF2B5EF4-FFF2-40B4-BE49-F238E27FC236}">
                <a16:creationId xmlns:a16="http://schemas.microsoft.com/office/drawing/2014/main" id="{8F697B69-B06E-D4A2-6679-F920BBF0FF19}"/>
              </a:ext>
            </a:extLst>
          </p:cNvPr>
          <p:cNvPicPr>
            <a:picLocks noChangeAspect="1"/>
          </p:cNvPicPr>
          <p:nvPr/>
        </p:nvPicPr>
        <p:blipFill>
          <a:blip r:embed="rId3">
            <a:extLst>
              <a:ext uri="{28A0092B-C50C-407E-A947-70E740481C1C}">
                <a14:useLocalDpi xmlns:a14="http://schemas.microsoft.com/office/drawing/2010/main" val="0"/>
              </a:ext>
            </a:extLst>
          </a:blip>
          <a:srcRect l="17070" t="6569" r="1923" b="2252"/>
          <a:stretch/>
        </p:blipFill>
        <p:spPr>
          <a:xfrm>
            <a:off x="156109" y="6302032"/>
            <a:ext cx="441300" cy="498053"/>
          </a:xfrm>
          <a:prstGeom prst="rect">
            <a:avLst/>
          </a:prstGeom>
        </p:spPr>
      </p:pic>
      <p:pic>
        <p:nvPicPr>
          <p:cNvPr id="4098" name="Picture 2" descr="Oak tree leaves on ground.">
            <a:extLst>
              <a:ext uri="{FF2B5EF4-FFF2-40B4-BE49-F238E27FC236}">
                <a16:creationId xmlns:a16="http://schemas.microsoft.com/office/drawing/2014/main" id="{A032EDCC-76E9-9EF3-1258-3C685E0316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953" y="146027"/>
            <a:ext cx="8878093" cy="5976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6266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328</TotalTime>
  <Words>2629</Words>
  <Application>Microsoft Office PowerPoint</Application>
  <PresentationFormat>Widescreen</PresentationFormat>
  <Paragraphs>268</Paragraphs>
  <Slides>39</Slides>
  <Notes>38</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lastModifiedBy>Lydia Princ</cp:lastModifiedBy>
  <cp:revision>315</cp:revision>
  <dcterms:created xsi:type="dcterms:W3CDTF">2025-06-02T13:07:08Z</dcterms:created>
  <dcterms:modified xsi:type="dcterms:W3CDTF">2025-07-18T15:06:20Z</dcterms:modified>
</cp:coreProperties>
</file>