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8" r:id="rId3"/>
    <p:sldId id="275" r:id="rId4"/>
    <p:sldId id="266" r:id="rId5"/>
    <p:sldId id="263" r:id="rId6"/>
    <p:sldId id="273" r:id="rId7"/>
    <p:sldId id="259" r:id="rId8"/>
    <p:sldId id="264" r:id="rId9"/>
    <p:sldId id="265" r:id="rId10"/>
    <p:sldId id="268" r:id="rId11"/>
    <p:sldId id="269" r:id="rId12"/>
    <p:sldId id="270" r:id="rId13"/>
    <p:sldId id="271" r:id="rId14"/>
    <p:sldId id="274"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 id="{40CCD274-B1B9-B04C-E0C9-ED2328D641AB}" name="Lydia Princ" initials="LP" userId="S::Lydia.Princ@mdc.mo.gov::6511114d-fd8d-4baf-9aa2-9edcd1d3a70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D04"/>
    <a:srgbClr val="F690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B2CEA5-803A-40D9-AD32-88F57E71BBD2}" v="20" dt="2025-06-20T19:40:50.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801" autoAdjust="0"/>
  </p:normalViewPr>
  <p:slideViewPr>
    <p:cSldViewPr snapToGrid="0">
      <p:cViewPr varScale="1">
        <p:scale>
          <a:sx n="70" d="100"/>
          <a:sy n="70" d="100"/>
        </p:scale>
        <p:origin x="21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9FC90-0F10-438D-B0A5-3174479F410F}"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19E1B-9841-4947-956E-4E7489943B16}" type="slidenum">
              <a:rPr lang="en-US" smtClean="0"/>
              <a:t>‹#›</a:t>
            </a:fld>
            <a:endParaRPr lang="en-US"/>
          </a:p>
        </p:txBody>
      </p:sp>
    </p:spTree>
    <p:extLst>
      <p:ext uri="{BB962C8B-B14F-4D97-AF65-F5344CB8AC3E}">
        <p14:creationId xmlns:p14="http://schemas.microsoft.com/office/powerpoint/2010/main" val="3126263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Have a class discussion about bears to elicit what background knowledge students have about them.</a:t>
            </a:r>
          </a:p>
          <a:p>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2864903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rPr>
              <a:t>Use the pre-cut 3-inch by 4-inch pieces of black paper, students will cut the rounded ear portion from each rectangle.</a:t>
            </a:r>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1733056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rPr>
              <a:t>Draw a mouth and teeth on the headband using white or metallic colored pencils</a:t>
            </a:r>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2173645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rPr>
              <a:t>You may prefer to use a hot glue gun to adhere the puff ball nose to ensure it sticks well. If this is the case, please ensure that students do not touch the hot glue as it may burn their skin.</a:t>
            </a:r>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3116597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3D6D-A656-029A-66BB-38524CC30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F47C8-1067-A8B2-4CC1-5019E2625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DF43A-DB37-87A4-04A8-BE75F9E75D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E22B7D-F655-80B7-2323-88650CCC0F39}"/>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2846268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Fit headbands on each students head and tape to fit. </a:t>
            </a:r>
            <a:r>
              <a:rPr lang="en-US" sz="1800">
                <a:effectLst/>
                <a:latin typeface="Segoe UI" panose="020B0502040204020203" pitchFamily="34" charset="0"/>
              </a:rPr>
              <a:t>Take care of your bear headband because we will use it throughout the entire year! </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4087353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293B3-7C3B-E3F4-02B3-FB71873CF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EBBCD-D149-D89A-68EF-B0C2DC753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6F0209-7AFA-27B3-5930-E5D1B8ECA5D4}"/>
              </a:ext>
            </a:extLst>
          </p:cNvPr>
          <p:cNvSpPr>
            <a:spLocks noGrp="1"/>
          </p:cNvSpPr>
          <p:nvPr>
            <p:ph type="body" idx="1"/>
          </p:nvPr>
        </p:nvSpPr>
        <p:spPr/>
        <p:txBody>
          <a:bodyPr/>
          <a:lstStyle/>
          <a:p>
            <a:r>
              <a:rPr lang="en-US"/>
              <a:t>Make </a:t>
            </a:r>
            <a:r>
              <a:rPr lang="en-US" b="1"/>
              <a:t>a </a:t>
            </a:r>
            <a:r>
              <a:rPr lang="en-US" b="1" err="1"/>
              <a:t>Noticings</a:t>
            </a:r>
            <a:r>
              <a:rPr lang="en-US" b="1"/>
              <a:t> and Wonderings </a:t>
            </a:r>
            <a:r>
              <a:rPr lang="en-US"/>
              <a:t>T-Chart that allows students to share </a:t>
            </a:r>
            <a:r>
              <a:rPr lang="en-US" err="1"/>
              <a:t>noticings</a:t>
            </a:r>
            <a:r>
              <a:rPr lang="en-US"/>
              <a:t> and wonderings on the topic. Ask students what they notice in the images on the map and from the book. Can ask students to share facts they know about bears. This may or may not be indicative of actual facts but starts the discussion of prior knowledge and/or misconceptions. Also record questions students have in the What I Wonder column.</a:t>
            </a:r>
          </a:p>
        </p:txBody>
      </p:sp>
      <p:sp>
        <p:nvSpPr>
          <p:cNvPr id="4" name="Slide Number Placeholder 3">
            <a:extLst>
              <a:ext uri="{FF2B5EF4-FFF2-40B4-BE49-F238E27FC236}">
                <a16:creationId xmlns:a16="http://schemas.microsoft.com/office/drawing/2014/main" id="{551C8ACE-FE79-4F32-4A8F-F173D61C05D7}"/>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37781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a class discussion about where bears live to elicit what background knowledge students have about them. Students that live in different parts of Missouri that have bears will have different knowledge than students that do not live in bear country.</a:t>
            </a:r>
          </a:p>
          <a:p>
            <a:endParaRPr lang="en-US" dirty="0"/>
          </a:p>
        </p:txBody>
      </p:sp>
      <p:sp>
        <p:nvSpPr>
          <p:cNvPr id="4" name="Slide Number Placeholder 3"/>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381608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on the link that will take you to the Black Bear Interactive Story Map. Show students the map of Missouri with locations of black bear habitat. Keep scrolling through Story Map and show them a variety of images of black bears in Missouri in different seasons. You will need to help them analyze the map – mark the location the town or area where the school is to show where students live in comparison to where black bears live.</a:t>
            </a:r>
          </a:p>
        </p:txBody>
      </p:sp>
      <p:sp>
        <p:nvSpPr>
          <p:cNvPr id="4" name="Slide Number Placeholder 3"/>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2415163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F0A4A-CF63-C505-5B45-34B492642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F70F2-034E-DC14-D65A-AF6F9AEAF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557F6-58B0-2CFB-3F0A-EF9F56C230BB}"/>
              </a:ext>
            </a:extLst>
          </p:cNvPr>
          <p:cNvSpPr>
            <a:spLocks noGrp="1"/>
          </p:cNvSpPr>
          <p:nvPr>
            <p:ph type="body" idx="1"/>
          </p:nvPr>
        </p:nvSpPr>
        <p:spPr/>
        <p:txBody>
          <a:bodyPr/>
          <a:lstStyle/>
          <a:p>
            <a:r>
              <a:rPr lang="en-US" b="1"/>
              <a:t>Read: </a:t>
            </a:r>
            <a:r>
              <a:rPr lang="en-US" i="1"/>
              <a:t>Black Bears</a:t>
            </a:r>
            <a:r>
              <a:rPr lang="en-US"/>
              <a:t> by Jenna Lee Gleisner</a:t>
            </a:r>
          </a:p>
        </p:txBody>
      </p:sp>
      <p:sp>
        <p:nvSpPr>
          <p:cNvPr id="4" name="Slide Number Placeholder 3">
            <a:extLst>
              <a:ext uri="{FF2B5EF4-FFF2-40B4-BE49-F238E27FC236}">
                <a16:creationId xmlns:a16="http://schemas.microsoft.com/office/drawing/2014/main" id="{FA238371-BA28-B5F2-5963-956C9A61254F}"/>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893427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 to add to your</a:t>
            </a:r>
            <a:r>
              <a:rPr lang="en-US" b="1"/>
              <a:t> </a:t>
            </a:r>
            <a:r>
              <a:rPr lang="en-US" b="1" err="1"/>
              <a:t>Noticings</a:t>
            </a:r>
            <a:r>
              <a:rPr lang="en-US" b="1"/>
              <a:t> and Wonderings </a:t>
            </a:r>
            <a:r>
              <a:rPr lang="en-US"/>
              <a:t>T-Chart that allows students to share </a:t>
            </a:r>
            <a:r>
              <a:rPr lang="en-US" err="1"/>
              <a:t>noticings</a:t>
            </a:r>
            <a:r>
              <a:rPr lang="en-US"/>
              <a:t> and wonderings on the topic. Ask students what they notice in the images on the map and from the book. Can ask students to share facts they know about bears. This may or may not be indicative of actual facts but starts the discussion of prior knowledge and/or misconceptions. Also record questions students have in the What I Wonder column.</a:t>
            </a:r>
          </a:p>
        </p:txBody>
      </p:sp>
      <p:sp>
        <p:nvSpPr>
          <p:cNvPr id="4" name="Slide Number Placeholder 3"/>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3936138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Tell students they are going to experience the world around them throughout these lessons as Missouri Black Bear cubs. </a:t>
            </a:r>
          </a:p>
        </p:txBody>
      </p:sp>
      <p:sp>
        <p:nvSpPr>
          <p:cNvPr id="4" name="Slide Number Placeholder 3"/>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3366702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rPr>
              <a:t>Prepare bear headband materials ahead of time. Cut black construction paper into 4-inch strips giving each student enough pieces to circle their head when taped or glued together. Cut ear pieces into 3-inch x 4-inch rectangles, each student will need two rectangular pieces. Note, 2 pieces of black construction paper, 2 stick-on eyes and 1 black puff ball is required for each student’s headband.</a:t>
            </a:r>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318220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rPr>
              <a:t>Use the pre-cut 4-inch strips of black construction paper.</a:t>
            </a:r>
            <a:endParaRPr lang="en-US"/>
          </a:p>
        </p:txBody>
      </p:sp>
      <p:sp>
        <p:nvSpPr>
          <p:cNvPr id="4" name="Slide Number Placeholder 3"/>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318757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B347-E996-4052-A73A-40D343779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FB5F46-2BC8-42A3-F446-6E89AC4BC0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8FE2AC-F780-4BBF-4A01-127A6990FF77}"/>
              </a:ext>
            </a:extLst>
          </p:cNvPr>
          <p:cNvSpPr>
            <a:spLocks noGrp="1"/>
          </p:cNvSpPr>
          <p:nvPr>
            <p:ph type="dt" sz="half" idx="10"/>
          </p:nvPr>
        </p:nvSpPr>
        <p:spPr/>
        <p:txBody>
          <a:bodyPr/>
          <a:lstStyle/>
          <a:p>
            <a:fld id="{8C3BCF53-FC69-480C-9DA8-6A04A678E73C}" type="datetimeFigureOut">
              <a:rPr lang="en-US" smtClean="0"/>
              <a:t>7/18/2025</a:t>
            </a:fld>
            <a:endParaRPr lang="en-US"/>
          </a:p>
        </p:txBody>
      </p:sp>
      <p:sp>
        <p:nvSpPr>
          <p:cNvPr id="5" name="Footer Placeholder 4">
            <a:extLst>
              <a:ext uri="{FF2B5EF4-FFF2-40B4-BE49-F238E27FC236}">
                <a16:creationId xmlns:a16="http://schemas.microsoft.com/office/drawing/2014/main" id="{3820C683-7379-0F08-03DF-2F1A9AD86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E015C-5DB3-5B92-03E5-3549EBCA8594}"/>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2968206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181E3-E26F-877C-4381-320BF9DF02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AB22D8-1FB4-15EB-038E-ADF558D61B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CA09A-D65D-B97E-02AD-C165173B801B}"/>
              </a:ext>
            </a:extLst>
          </p:cNvPr>
          <p:cNvSpPr>
            <a:spLocks noGrp="1"/>
          </p:cNvSpPr>
          <p:nvPr>
            <p:ph type="dt" sz="half" idx="10"/>
          </p:nvPr>
        </p:nvSpPr>
        <p:spPr/>
        <p:txBody>
          <a:bodyPr/>
          <a:lstStyle/>
          <a:p>
            <a:fld id="{8C3BCF53-FC69-480C-9DA8-6A04A678E73C}" type="datetimeFigureOut">
              <a:rPr lang="en-US" smtClean="0"/>
              <a:t>7/18/2025</a:t>
            </a:fld>
            <a:endParaRPr lang="en-US"/>
          </a:p>
        </p:txBody>
      </p:sp>
      <p:sp>
        <p:nvSpPr>
          <p:cNvPr id="5" name="Footer Placeholder 4">
            <a:extLst>
              <a:ext uri="{FF2B5EF4-FFF2-40B4-BE49-F238E27FC236}">
                <a16:creationId xmlns:a16="http://schemas.microsoft.com/office/drawing/2014/main" id="{D8C844B6-D84A-6B59-05DD-D3A489A1B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5E375-1444-DEEC-E635-69D7F265AD6D}"/>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78740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C285A-E784-0CA7-AB3B-F80D93132B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E83EBF-E8D1-FC27-0D9E-8DA4A8A846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4D418-88A1-1B59-07B8-A41BC7A97C50}"/>
              </a:ext>
            </a:extLst>
          </p:cNvPr>
          <p:cNvSpPr>
            <a:spLocks noGrp="1"/>
          </p:cNvSpPr>
          <p:nvPr>
            <p:ph type="dt" sz="half" idx="10"/>
          </p:nvPr>
        </p:nvSpPr>
        <p:spPr/>
        <p:txBody>
          <a:bodyPr/>
          <a:lstStyle/>
          <a:p>
            <a:fld id="{8C3BCF53-FC69-480C-9DA8-6A04A678E73C}" type="datetimeFigureOut">
              <a:rPr lang="en-US" smtClean="0"/>
              <a:t>7/18/2025</a:t>
            </a:fld>
            <a:endParaRPr lang="en-US"/>
          </a:p>
        </p:txBody>
      </p:sp>
      <p:sp>
        <p:nvSpPr>
          <p:cNvPr id="5" name="Footer Placeholder 4">
            <a:extLst>
              <a:ext uri="{FF2B5EF4-FFF2-40B4-BE49-F238E27FC236}">
                <a16:creationId xmlns:a16="http://schemas.microsoft.com/office/drawing/2014/main" id="{1B071D2C-6676-EC8C-677E-56C494026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C81BB-00E0-0237-6457-E396BE15E527}"/>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88430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569-200F-147B-5B8B-85FF7FBAE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444A2C-1EED-ABD4-9A67-3F954787DB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63CA7-C185-F9C1-76F9-F1D4A7C9C6BF}"/>
              </a:ext>
            </a:extLst>
          </p:cNvPr>
          <p:cNvSpPr>
            <a:spLocks noGrp="1"/>
          </p:cNvSpPr>
          <p:nvPr>
            <p:ph type="dt" sz="half" idx="10"/>
          </p:nvPr>
        </p:nvSpPr>
        <p:spPr/>
        <p:txBody>
          <a:bodyPr/>
          <a:lstStyle/>
          <a:p>
            <a:fld id="{8C3BCF53-FC69-480C-9DA8-6A04A678E73C}" type="datetimeFigureOut">
              <a:rPr lang="en-US" smtClean="0"/>
              <a:t>7/18/2025</a:t>
            </a:fld>
            <a:endParaRPr lang="en-US"/>
          </a:p>
        </p:txBody>
      </p:sp>
      <p:sp>
        <p:nvSpPr>
          <p:cNvPr id="5" name="Footer Placeholder 4">
            <a:extLst>
              <a:ext uri="{FF2B5EF4-FFF2-40B4-BE49-F238E27FC236}">
                <a16:creationId xmlns:a16="http://schemas.microsoft.com/office/drawing/2014/main" id="{1EDBF301-8A30-0D21-1E52-8CD963A5E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5411E-82E0-9E44-7326-ABAB15736881}"/>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244179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BEE24-2F75-5022-ADA0-C52B9DDA7A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17628E-ED4D-0218-DF3C-C27F2E312AD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83F9F-9708-AFFF-ED16-542BDD9D5C97}"/>
              </a:ext>
            </a:extLst>
          </p:cNvPr>
          <p:cNvSpPr>
            <a:spLocks noGrp="1"/>
          </p:cNvSpPr>
          <p:nvPr>
            <p:ph type="dt" sz="half" idx="10"/>
          </p:nvPr>
        </p:nvSpPr>
        <p:spPr/>
        <p:txBody>
          <a:bodyPr/>
          <a:lstStyle/>
          <a:p>
            <a:fld id="{8C3BCF53-FC69-480C-9DA8-6A04A678E73C}" type="datetimeFigureOut">
              <a:rPr lang="en-US" smtClean="0"/>
              <a:t>7/18/2025</a:t>
            </a:fld>
            <a:endParaRPr lang="en-US"/>
          </a:p>
        </p:txBody>
      </p:sp>
      <p:sp>
        <p:nvSpPr>
          <p:cNvPr id="5" name="Footer Placeholder 4">
            <a:extLst>
              <a:ext uri="{FF2B5EF4-FFF2-40B4-BE49-F238E27FC236}">
                <a16:creationId xmlns:a16="http://schemas.microsoft.com/office/drawing/2014/main" id="{4DEFDFE0-E9FF-75A9-AA9C-D60CBDA33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B37CB-2253-5273-2B92-1BBAC6468218}"/>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337618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E2A5-B5A4-1CC4-4FEA-D3AE43D260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9634B-2B5C-50EF-16C1-583F9AF66B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D65229-373C-B69F-D5D6-3A781EAB0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A753FF-C5C8-8EDF-77B0-0026FBC4B2B0}"/>
              </a:ext>
            </a:extLst>
          </p:cNvPr>
          <p:cNvSpPr>
            <a:spLocks noGrp="1"/>
          </p:cNvSpPr>
          <p:nvPr>
            <p:ph type="dt" sz="half" idx="10"/>
          </p:nvPr>
        </p:nvSpPr>
        <p:spPr/>
        <p:txBody>
          <a:bodyPr/>
          <a:lstStyle/>
          <a:p>
            <a:fld id="{8C3BCF53-FC69-480C-9DA8-6A04A678E73C}" type="datetimeFigureOut">
              <a:rPr lang="en-US" smtClean="0"/>
              <a:t>7/18/2025</a:t>
            </a:fld>
            <a:endParaRPr lang="en-US"/>
          </a:p>
        </p:txBody>
      </p:sp>
      <p:sp>
        <p:nvSpPr>
          <p:cNvPr id="6" name="Footer Placeholder 5">
            <a:extLst>
              <a:ext uri="{FF2B5EF4-FFF2-40B4-BE49-F238E27FC236}">
                <a16:creationId xmlns:a16="http://schemas.microsoft.com/office/drawing/2014/main" id="{7EA6D2DF-9730-D948-7C0E-A36686D42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F463B-DB2D-3FC7-36F4-35D60886813C}"/>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1943479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7763-5EFA-93C3-6BF6-B682AB2018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0103AE-B82C-DB97-D71F-34F5556143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D0973C-5303-1DEA-BEAF-5440B573BA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8F039-8D8E-C8CA-8A53-D2C59A1362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75E8E7-5B7F-D277-2AAC-E760D91816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DDF63E-46BE-09C9-C8D0-889CE16E3D4F}"/>
              </a:ext>
            </a:extLst>
          </p:cNvPr>
          <p:cNvSpPr>
            <a:spLocks noGrp="1"/>
          </p:cNvSpPr>
          <p:nvPr>
            <p:ph type="dt" sz="half" idx="10"/>
          </p:nvPr>
        </p:nvSpPr>
        <p:spPr/>
        <p:txBody>
          <a:bodyPr/>
          <a:lstStyle/>
          <a:p>
            <a:fld id="{8C3BCF53-FC69-480C-9DA8-6A04A678E73C}" type="datetimeFigureOut">
              <a:rPr lang="en-US" smtClean="0"/>
              <a:t>7/18/2025</a:t>
            </a:fld>
            <a:endParaRPr lang="en-US"/>
          </a:p>
        </p:txBody>
      </p:sp>
      <p:sp>
        <p:nvSpPr>
          <p:cNvPr id="8" name="Footer Placeholder 7">
            <a:extLst>
              <a:ext uri="{FF2B5EF4-FFF2-40B4-BE49-F238E27FC236}">
                <a16:creationId xmlns:a16="http://schemas.microsoft.com/office/drawing/2014/main" id="{4836EAC7-C811-3CBC-7536-831F4128E9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448412-9767-4493-2394-9D3FD1F5C3A5}"/>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4069497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9D0E-E115-D0FD-D372-6160D731D9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4A7867-387D-4E24-ACBE-ACF5774FE5DC}"/>
              </a:ext>
            </a:extLst>
          </p:cNvPr>
          <p:cNvSpPr>
            <a:spLocks noGrp="1"/>
          </p:cNvSpPr>
          <p:nvPr>
            <p:ph type="dt" sz="half" idx="10"/>
          </p:nvPr>
        </p:nvSpPr>
        <p:spPr/>
        <p:txBody>
          <a:bodyPr/>
          <a:lstStyle/>
          <a:p>
            <a:fld id="{8C3BCF53-FC69-480C-9DA8-6A04A678E73C}" type="datetimeFigureOut">
              <a:rPr lang="en-US" smtClean="0"/>
              <a:t>7/18/2025</a:t>
            </a:fld>
            <a:endParaRPr lang="en-US"/>
          </a:p>
        </p:txBody>
      </p:sp>
      <p:sp>
        <p:nvSpPr>
          <p:cNvPr id="4" name="Footer Placeholder 3">
            <a:extLst>
              <a:ext uri="{FF2B5EF4-FFF2-40B4-BE49-F238E27FC236}">
                <a16:creationId xmlns:a16="http://schemas.microsoft.com/office/drawing/2014/main" id="{F9C39224-123C-F0F5-BF04-0CB4A82F70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50B342-C150-29FB-7D56-BDC56F2F69E0}"/>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193330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56FCCA-F2F8-302B-5C11-1E6C42AFA009}"/>
              </a:ext>
            </a:extLst>
          </p:cNvPr>
          <p:cNvSpPr>
            <a:spLocks noGrp="1"/>
          </p:cNvSpPr>
          <p:nvPr>
            <p:ph type="dt" sz="half" idx="10"/>
          </p:nvPr>
        </p:nvSpPr>
        <p:spPr/>
        <p:txBody>
          <a:bodyPr/>
          <a:lstStyle/>
          <a:p>
            <a:fld id="{8C3BCF53-FC69-480C-9DA8-6A04A678E73C}" type="datetimeFigureOut">
              <a:rPr lang="en-US" smtClean="0"/>
              <a:t>7/18/2025</a:t>
            </a:fld>
            <a:endParaRPr lang="en-US"/>
          </a:p>
        </p:txBody>
      </p:sp>
      <p:sp>
        <p:nvSpPr>
          <p:cNvPr id="3" name="Footer Placeholder 2">
            <a:extLst>
              <a:ext uri="{FF2B5EF4-FFF2-40B4-BE49-F238E27FC236}">
                <a16:creationId xmlns:a16="http://schemas.microsoft.com/office/drawing/2014/main" id="{AC8356DA-A8B7-5EC8-C3AC-EC9081DC2A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C2DE25-5873-0D96-1CE4-2953228C03F8}"/>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225436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6882-CB4A-41B3-2964-76AF9FC935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BC930-3899-AFE3-6F4D-9CEABAF343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8990C4-0E1D-F1AD-A62A-AE1150B80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CE9897-E6A4-6629-4359-F04D2D49CDF0}"/>
              </a:ext>
            </a:extLst>
          </p:cNvPr>
          <p:cNvSpPr>
            <a:spLocks noGrp="1"/>
          </p:cNvSpPr>
          <p:nvPr>
            <p:ph type="dt" sz="half" idx="10"/>
          </p:nvPr>
        </p:nvSpPr>
        <p:spPr/>
        <p:txBody>
          <a:bodyPr/>
          <a:lstStyle/>
          <a:p>
            <a:fld id="{8C3BCF53-FC69-480C-9DA8-6A04A678E73C}" type="datetimeFigureOut">
              <a:rPr lang="en-US" smtClean="0"/>
              <a:t>7/18/2025</a:t>
            </a:fld>
            <a:endParaRPr lang="en-US"/>
          </a:p>
        </p:txBody>
      </p:sp>
      <p:sp>
        <p:nvSpPr>
          <p:cNvPr id="6" name="Footer Placeholder 5">
            <a:extLst>
              <a:ext uri="{FF2B5EF4-FFF2-40B4-BE49-F238E27FC236}">
                <a16:creationId xmlns:a16="http://schemas.microsoft.com/office/drawing/2014/main" id="{BBA4F9B0-4B0C-3910-9948-63140731E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4A924E-E899-8F4E-0C96-6E8E69976915}"/>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368626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17DE-0A9D-FAC3-CB2D-7FD2DBB3A3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DD36D0-9CA8-6A0E-8E85-33FA4ED390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AD03B7-AEF7-CF69-274C-F7975B29E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ACE0E-1BFE-FA28-B42F-A6BBBBF3C4B6}"/>
              </a:ext>
            </a:extLst>
          </p:cNvPr>
          <p:cNvSpPr>
            <a:spLocks noGrp="1"/>
          </p:cNvSpPr>
          <p:nvPr>
            <p:ph type="dt" sz="half" idx="10"/>
          </p:nvPr>
        </p:nvSpPr>
        <p:spPr/>
        <p:txBody>
          <a:bodyPr/>
          <a:lstStyle/>
          <a:p>
            <a:fld id="{8C3BCF53-FC69-480C-9DA8-6A04A678E73C}" type="datetimeFigureOut">
              <a:rPr lang="en-US" smtClean="0"/>
              <a:t>7/18/2025</a:t>
            </a:fld>
            <a:endParaRPr lang="en-US"/>
          </a:p>
        </p:txBody>
      </p:sp>
      <p:sp>
        <p:nvSpPr>
          <p:cNvPr id="6" name="Footer Placeholder 5">
            <a:extLst>
              <a:ext uri="{FF2B5EF4-FFF2-40B4-BE49-F238E27FC236}">
                <a16:creationId xmlns:a16="http://schemas.microsoft.com/office/drawing/2014/main" id="{664D09DC-568E-2B53-8969-4858D23BD0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ED150D-39AF-91A0-50F8-9C7966281620}"/>
              </a:ext>
            </a:extLst>
          </p:cNvPr>
          <p:cNvSpPr>
            <a:spLocks noGrp="1"/>
          </p:cNvSpPr>
          <p:nvPr>
            <p:ph type="sldNum" sz="quarter" idx="12"/>
          </p:nvPr>
        </p:nvSpPr>
        <p:spPr/>
        <p:txBody>
          <a:bodyPr/>
          <a:lstStyle/>
          <a:p>
            <a:fld id="{C4E22EFE-A0E1-4E43-86EB-2F2973152F7A}" type="slidenum">
              <a:rPr lang="en-US" smtClean="0"/>
              <a:t>‹#›</a:t>
            </a:fld>
            <a:endParaRPr lang="en-US"/>
          </a:p>
        </p:txBody>
      </p:sp>
    </p:spTree>
    <p:extLst>
      <p:ext uri="{BB962C8B-B14F-4D97-AF65-F5344CB8AC3E}">
        <p14:creationId xmlns:p14="http://schemas.microsoft.com/office/powerpoint/2010/main" val="2477585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1F04C6-BCA1-D3E3-1D27-534306164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4D556A-2035-38BE-2976-30F657F87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6A419-1A60-8331-B7E6-A4D37C1CA7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3BCF53-FC69-480C-9DA8-6A04A678E73C}" type="datetimeFigureOut">
              <a:rPr lang="en-US" smtClean="0"/>
              <a:t>7/18/2025</a:t>
            </a:fld>
            <a:endParaRPr lang="en-US"/>
          </a:p>
        </p:txBody>
      </p:sp>
      <p:sp>
        <p:nvSpPr>
          <p:cNvPr id="5" name="Footer Placeholder 4">
            <a:extLst>
              <a:ext uri="{FF2B5EF4-FFF2-40B4-BE49-F238E27FC236}">
                <a16:creationId xmlns:a16="http://schemas.microsoft.com/office/drawing/2014/main" id="{A7966D9B-D5CD-73D4-2116-F3B5270C7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211D3B3-F6AA-C29F-6E6C-893A4E8CFB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E22EFE-A0E1-4E43-86EB-2F2973152F7A}" type="slidenum">
              <a:rPr lang="en-US" smtClean="0"/>
              <a:t>‹#›</a:t>
            </a:fld>
            <a:endParaRPr lang="en-US"/>
          </a:p>
        </p:txBody>
      </p:sp>
    </p:spTree>
    <p:extLst>
      <p:ext uri="{BB962C8B-B14F-4D97-AF65-F5344CB8AC3E}">
        <p14:creationId xmlns:p14="http://schemas.microsoft.com/office/powerpoint/2010/main" val="1558540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svg"/><Relationship Id="rId10" Type="http://schemas.openxmlformats.org/officeDocument/2006/relationships/hyperlink" Target="https://pixabay.com/ko/%ED%85%8C%EC%9D%B4%ED%94%84-%EB%94%94%EC%8A%A4%ED%8E%9C%EC%84%9C-%EB%A1%A4-%EC%A0%90%EC%B0%A9%EC%84%B1%EC%9D%98-%EC%8A%A4%ED%8B%B0%EC%BB%A4-%EC%82%AC%EB%AC%B4%EC%8B%A4-2202307/" TargetMode="External"/><Relationship Id="rId4" Type="http://schemas.openxmlformats.org/officeDocument/2006/relationships/image" Target="../media/image14.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svg"/><Relationship Id="rId10" Type="http://schemas.openxmlformats.org/officeDocument/2006/relationships/hyperlink" Target="https://pixabay.com/ko/%ED%85%8C%EC%9D%B4%ED%94%84-%EB%94%94%EC%8A%A4%ED%8E%9C%EC%84%9C-%EB%A1%A4-%EC%A0%90%EC%B0%A9%EC%84%B1%EC%9D%98-%EC%8A%A4%ED%8B%B0%EC%BB%A4-%EC%82%AC%EB%AC%B4%EC%8B%A4-2202307/" TargetMode="External"/><Relationship Id="rId4" Type="http://schemas.openxmlformats.org/officeDocument/2006/relationships/image" Target="../media/image14.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19.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hyperlink" Target="https://pixabay.com/ko/%ED%85%8C%EC%9D%B4%ED%94%84-%EB%94%94%EC%8A%A4%ED%8E%9C%EC%84%9C-%EB%A1%A4-%EC%A0%90%EC%B0%A9%EC%84%B1%EC%9D%98-%EC%8A%A4%ED%8B%B0%EC%BB%A4-%EC%82%AC%EB%AC%B4%EC%8B%A4-2202307/" TargetMode="External"/><Relationship Id="rId3" Type="http://schemas.openxmlformats.org/officeDocument/2006/relationships/image" Target="../media/image3.png"/><Relationship Id="rId7" Type="http://schemas.microsoft.com/office/2007/relationships/hdphoto" Target="../media/hdphoto3.wdp"/><Relationship Id="rId12"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2.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s://mdcgis.maps.arcgis.com/apps/Cascade/index.html?appid=712cc83bff5145808936d38a3822ebb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getepic.com/educators" TargetMode="External"/><Relationship Id="rId5" Type="http://schemas.openxmlformats.org/officeDocument/2006/relationships/hyperlink" Target="https://www.getepic.com/app/read/57668"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grpSp>
        <p:nvGrpSpPr>
          <p:cNvPr id="10" name="Group 9">
            <a:extLst>
              <a:ext uri="{FF2B5EF4-FFF2-40B4-BE49-F238E27FC236}">
                <a16:creationId xmlns:a16="http://schemas.microsoft.com/office/drawing/2014/main" id="{4D2BCACF-8681-4464-0A46-7F0C1CC8CA1B}"/>
              </a:ext>
            </a:extLst>
          </p:cNvPr>
          <p:cNvGrpSpPr/>
          <p:nvPr/>
        </p:nvGrpSpPr>
        <p:grpSpPr>
          <a:xfrm>
            <a:off x="-49134" y="5013382"/>
            <a:ext cx="12278442" cy="2064074"/>
            <a:chOff x="-49134" y="5013382"/>
            <a:chExt cx="12278442" cy="1853762"/>
          </a:xfrm>
        </p:grpSpPr>
        <p:sp>
          <p:nvSpPr>
            <p:cNvPr id="7" name="Freeform: Shape 6">
              <a:extLst>
                <a:ext uri="{FF2B5EF4-FFF2-40B4-BE49-F238E27FC236}">
                  <a16:creationId xmlns:a16="http://schemas.microsoft.com/office/drawing/2014/main" id="{FC17D903-3FAE-0388-4F47-883814A00F4C}"/>
                </a:ext>
              </a:extLst>
            </p:cNvPr>
            <p:cNvSpPr/>
            <p:nvPr/>
          </p:nvSpPr>
          <p:spPr>
            <a:xfrm>
              <a:off x="-18288" y="5038344"/>
              <a:ext cx="12247596" cy="182880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6576" y="5013383"/>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FCD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49134" y="5013382"/>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690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8428455" y="1739580"/>
            <a:ext cx="753762" cy="6822829"/>
          </a:xfrm>
          <a:prstGeom prst="snip2SameRect">
            <a:avLst/>
          </a:prstGeom>
          <a:solidFill>
            <a:srgbClr val="FFC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1581229" y="4889384"/>
            <a:ext cx="10654358" cy="523220"/>
          </a:xfrm>
          <a:prstGeom prst="rect">
            <a:avLst/>
          </a:prstGeom>
          <a:noFill/>
        </p:spPr>
        <p:txBody>
          <a:bodyPr wrap="square">
            <a:spAutoFit/>
          </a:bodyPr>
          <a:lstStyle/>
          <a:p>
            <a:pPr algn="r"/>
            <a:r>
              <a:rPr lang="en-US" sz="2800" b="1" dirty="0">
                <a:latin typeface="Bitter" pitchFamily="2" charset="0"/>
              </a:rPr>
              <a:t>Introduction Lesson – Bears in Missouri</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212143" y="0"/>
            <a:ext cx="8449639"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25547" y="107013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5AD40-BCF9-B542-B30E-21EC3099542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66D5BB-FB92-ED49-2DB8-AA02FA727E1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4A0FB9B1-2D04-6DBC-D48D-066786C9AEFA}"/>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AF2EF735-78CB-D642-2A62-B97965B1C831}"/>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7A38687E-0027-C468-2B6A-B685E24AA2C4}"/>
              </a:ext>
            </a:extLst>
          </p:cNvPr>
          <p:cNvSpPr txBox="1"/>
          <p:nvPr/>
        </p:nvSpPr>
        <p:spPr>
          <a:xfrm>
            <a:off x="597409" y="6366393"/>
            <a:ext cx="813397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D2D744E5-5751-4BA9-7D96-33CD9A3EB95E}"/>
              </a:ext>
            </a:extLst>
          </p:cNvPr>
          <p:cNvSpPr txBox="1"/>
          <p:nvPr/>
        </p:nvSpPr>
        <p:spPr>
          <a:xfrm>
            <a:off x="4665604" y="122275"/>
            <a:ext cx="2857701" cy="1015663"/>
          </a:xfrm>
          <a:prstGeom prst="rect">
            <a:avLst/>
          </a:prstGeom>
          <a:noFill/>
        </p:spPr>
        <p:txBody>
          <a:bodyPr wrap="square">
            <a:spAutoFit/>
          </a:bodyPr>
          <a:lstStyle/>
          <a:p>
            <a:pPr algn="ctr"/>
            <a:r>
              <a:rPr lang="en-US" sz="6000" b="1">
                <a:latin typeface="Avenir Next LT Pro" panose="020B0504020202020204" pitchFamily="34" charset="0"/>
              </a:rPr>
              <a:t>Step 1</a:t>
            </a:r>
          </a:p>
        </p:txBody>
      </p:sp>
      <p:sp>
        <p:nvSpPr>
          <p:cNvPr id="9" name="TextBox 8">
            <a:extLst>
              <a:ext uri="{FF2B5EF4-FFF2-40B4-BE49-F238E27FC236}">
                <a16:creationId xmlns:a16="http://schemas.microsoft.com/office/drawing/2014/main" id="{AB694580-FE99-887B-981E-5E97DE3ACCB4}"/>
              </a:ext>
            </a:extLst>
          </p:cNvPr>
          <p:cNvSpPr txBox="1"/>
          <p:nvPr/>
        </p:nvSpPr>
        <p:spPr>
          <a:xfrm>
            <a:off x="2628006" y="1262373"/>
            <a:ext cx="7298880" cy="400110"/>
          </a:xfrm>
          <a:prstGeom prst="rect">
            <a:avLst/>
          </a:prstGeom>
          <a:noFill/>
        </p:spPr>
        <p:txBody>
          <a:bodyPr wrap="square">
            <a:spAutoFit/>
          </a:bodyPr>
          <a:lstStyle/>
          <a:p>
            <a:r>
              <a:rPr lang="en-US" sz="2000">
                <a:latin typeface="Avenir Next LT Pro" panose="020B0504020202020204" pitchFamily="34" charset="0"/>
              </a:rPr>
              <a:t>Cut 2 paper headband pieces from black construction paper</a:t>
            </a:r>
          </a:p>
        </p:txBody>
      </p:sp>
      <p:pic>
        <p:nvPicPr>
          <p:cNvPr id="11" name="Graphic 10" descr="Scissors with solid fill">
            <a:extLst>
              <a:ext uri="{FF2B5EF4-FFF2-40B4-BE49-F238E27FC236}">
                <a16:creationId xmlns:a16="http://schemas.microsoft.com/office/drawing/2014/main" id="{A6EEF8BD-E003-58D0-4346-691C0E6F1A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487767">
            <a:off x="360926" y="2552499"/>
            <a:ext cx="914400" cy="914400"/>
          </a:xfrm>
          <a:prstGeom prst="rect">
            <a:avLst/>
          </a:prstGeom>
        </p:spPr>
      </p:pic>
      <p:sp>
        <p:nvSpPr>
          <p:cNvPr id="15" name="TextBox 14">
            <a:extLst>
              <a:ext uri="{FF2B5EF4-FFF2-40B4-BE49-F238E27FC236}">
                <a16:creationId xmlns:a16="http://schemas.microsoft.com/office/drawing/2014/main" id="{67BE46B0-2A64-8097-649A-19D1A068472F}"/>
              </a:ext>
            </a:extLst>
          </p:cNvPr>
          <p:cNvSpPr txBox="1"/>
          <p:nvPr/>
        </p:nvSpPr>
        <p:spPr>
          <a:xfrm>
            <a:off x="3457526" y="4356778"/>
            <a:ext cx="5273859" cy="400110"/>
          </a:xfrm>
          <a:prstGeom prst="rect">
            <a:avLst/>
          </a:prstGeom>
          <a:noFill/>
        </p:spPr>
        <p:txBody>
          <a:bodyPr wrap="square">
            <a:spAutoFit/>
          </a:bodyPr>
          <a:lstStyle/>
          <a:p>
            <a:pPr algn="ctr"/>
            <a:r>
              <a:rPr lang="en-US" sz="2000">
                <a:latin typeface="Avenir Next LT Pro" panose="020B0504020202020204" pitchFamily="34" charset="0"/>
              </a:rPr>
              <a:t>Tape or glue two headband pieces together</a:t>
            </a:r>
          </a:p>
        </p:txBody>
      </p:sp>
      <p:grpSp>
        <p:nvGrpSpPr>
          <p:cNvPr id="10" name="Group 9">
            <a:extLst>
              <a:ext uri="{FF2B5EF4-FFF2-40B4-BE49-F238E27FC236}">
                <a16:creationId xmlns:a16="http://schemas.microsoft.com/office/drawing/2014/main" id="{42046C1A-42D1-EE51-1AC3-1D11E3E1DDD6}"/>
              </a:ext>
            </a:extLst>
          </p:cNvPr>
          <p:cNvGrpSpPr/>
          <p:nvPr/>
        </p:nvGrpSpPr>
        <p:grpSpPr>
          <a:xfrm>
            <a:off x="1154324" y="1858027"/>
            <a:ext cx="9880261" cy="2299968"/>
            <a:chOff x="1210467" y="1507137"/>
            <a:chExt cx="9880261" cy="2299968"/>
          </a:xfrm>
        </p:grpSpPr>
        <p:pic>
          <p:nvPicPr>
            <p:cNvPr id="7" name="Picture 6" descr="Lots of googly eyes on black background">
              <a:extLst>
                <a:ext uri="{FF2B5EF4-FFF2-40B4-BE49-F238E27FC236}">
                  <a16:creationId xmlns:a16="http://schemas.microsoft.com/office/drawing/2014/main" id="{1C21F30A-6A9A-B0B0-C627-299C8C93907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sp>
          <p:nvSpPr>
            <p:cNvPr id="16" name="Rectangle 15">
              <a:extLst>
                <a:ext uri="{FF2B5EF4-FFF2-40B4-BE49-F238E27FC236}">
                  <a16:creationId xmlns:a16="http://schemas.microsoft.com/office/drawing/2014/main" id="{0D62CA6D-A845-0373-8650-F5E19D959C93}"/>
                </a:ext>
              </a:extLst>
            </p:cNvPr>
            <p:cNvSpPr/>
            <p:nvPr/>
          </p:nvSpPr>
          <p:spPr>
            <a:xfrm>
              <a:off x="1526520" y="1516787"/>
              <a:ext cx="3329822" cy="229031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469B7C4-ACF0-A153-3F05-B41F69D8D961}"/>
                </a:ext>
              </a:extLst>
            </p:cNvPr>
            <p:cNvSpPr/>
            <p:nvPr/>
          </p:nvSpPr>
          <p:spPr>
            <a:xfrm>
              <a:off x="7760906" y="1508113"/>
              <a:ext cx="3329822" cy="103416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AD1BA41-831A-E6B3-C449-92079C1660D0}"/>
                </a:ext>
              </a:extLst>
            </p:cNvPr>
            <p:cNvSpPr/>
            <p:nvPr/>
          </p:nvSpPr>
          <p:spPr>
            <a:xfrm>
              <a:off x="7760906" y="2725783"/>
              <a:ext cx="3329822" cy="103416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44034B39-8CF1-8D43-C1E0-5763D3F88065}"/>
                </a:ext>
              </a:extLst>
            </p:cNvPr>
            <p:cNvGrpSpPr/>
            <p:nvPr/>
          </p:nvGrpSpPr>
          <p:grpSpPr>
            <a:xfrm>
              <a:off x="1210467" y="2680845"/>
              <a:ext cx="3836609" cy="0"/>
              <a:chOff x="184875" y="2800684"/>
              <a:chExt cx="3836609" cy="0"/>
            </a:xfrm>
          </p:grpSpPr>
          <p:cxnSp>
            <p:nvCxnSpPr>
              <p:cNvPr id="20" name="Straight Connector 19">
                <a:extLst>
                  <a:ext uri="{FF2B5EF4-FFF2-40B4-BE49-F238E27FC236}">
                    <a16:creationId xmlns:a16="http://schemas.microsoft.com/office/drawing/2014/main" id="{CBCFA763-8740-C62E-8F51-7F401D62146F}"/>
                  </a:ext>
                </a:extLst>
              </p:cNvPr>
              <p:cNvCxnSpPr>
                <a:cxnSpLocks/>
              </p:cNvCxnSpPr>
              <p:nvPr/>
            </p:nvCxnSpPr>
            <p:spPr>
              <a:xfrm>
                <a:off x="184875"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983C5E7-A6B8-2591-B9C2-6725C5585353}"/>
                  </a:ext>
                </a:extLst>
              </p:cNvPr>
              <p:cNvCxnSpPr>
                <a:cxnSpLocks/>
              </p:cNvCxnSpPr>
              <p:nvPr/>
            </p:nvCxnSpPr>
            <p:spPr>
              <a:xfrm>
                <a:off x="660687"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FFFC9B1-4FC8-A65A-9FE0-D850F98AA9BC}"/>
                  </a:ext>
                </a:extLst>
              </p:cNvPr>
              <p:cNvCxnSpPr>
                <a:cxnSpLocks/>
              </p:cNvCxnSpPr>
              <p:nvPr/>
            </p:nvCxnSpPr>
            <p:spPr>
              <a:xfrm>
                <a:off x="1156406"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9C1B374-6DD0-7753-2634-C10C4E47DA91}"/>
                  </a:ext>
                </a:extLst>
              </p:cNvPr>
              <p:cNvCxnSpPr>
                <a:cxnSpLocks/>
              </p:cNvCxnSpPr>
              <p:nvPr/>
            </p:nvCxnSpPr>
            <p:spPr>
              <a:xfrm>
                <a:off x="1651999"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72F3CAF-CBF6-8559-8495-DE2335A9557E}"/>
                  </a:ext>
                </a:extLst>
              </p:cNvPr>
              <p:cNvCxnSpPr>
                <a:cxnSpLocks/>
              </p:cNvCxnSpPr>
              <p:nvPr/>
            </p:nvCxnSpPr>
            <p:spPr>
              <a:xfrm>
                <a:off x="2154701"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38ED207-E797-4621-5E0D-16B5C11D1E38}"/>
                  </a:ext>
                </a:extLst>
              </p:cNvPr>
              <p:cNvCxnSpPr>
                <a:cxnSpLocks/>
              </p:cNvCxnSpPr>
              <p:nvPr/>
            </p:nvCxnSpPr>
            <p:spPr>
              <a:xfrm>
                <a:off x="2647264"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1DA5EFD-9E9C-4524-11C5-2D9A53FC80FC}"/>
                  </a:ext>
                </a:extLst>
              </p:cNvPr>
              <p:cNvCxnSpPr>
                <a:cxnSpLocks/>
              </p:cNvCxnSpPr>
              <p:nvPr/>
            </p:nvCxnSpPr>
            <p:spPr>
              <a:xfrm>
                <a:off x="3152801"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41E4924-2D49-71E5-8172-5F681C15668A}"/>
                  </a:ext>
                </a:extLst>
              </p:cNvPr>
              <p:cNvCxnSpPr>
                <a:cxnSpLocks/>
              </p:cNvCxnSpPr>
              <p:nvPr/>
            </p:nvCxnSpPr>
            <p:spPr>
              <a:xfrm>
                <a:off x="3640016" y="2800684"/>
                <a:ext cx="38146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3F1A1B20-A983-97F4-CBFF-9D5C8FFAC56D}"/>
                </a:ext>
              </a:extLst>
            </p:cNvPr>
            <p:cNvCxnSpPr/>
            <p:nvPr/>
          </p:nvCxnSpPr>
          <p:spPr>
            <a:xfrm>
              <a:off x="5295735" y="2658811"/>
              <a:ext cx="1597446"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6F040FD4-9BC0-1732-E033-48B66BBB9E65}"/>
              </a:ext>
            </a:extLst>
          </p:cNvPr>
          <p:cNvGrpSpPr/>
          <p:nvPr/>
        </p:nvGrpSpPr>
        <p:grpSpPr>
          <a:xfrm>
            <a:off x="2764638" y="5024175"/>
            <a:ext cx="6659640" cy="1034163"/>
            <a:chOff x="2764640" y="4769514"/>
            <a:chExt cx="6659640" cy="1034163"/>
          </a:xfrm>
        </p:grpSpPr>
        <p:sp>
          <p:nvSpPr>
            <p:cNvPr id="33" name="Rectangle 32">
              <a:extLst>
                <a:ext uri="{FF2B5EF4-FFF2-40B4-BE49-F238E27FC236}">
                  <a16:creationId xmlns:a16="http://schemas.microsoft.com/office/drawing/2014/main" id="{5194A5E7-FD23-1D68-300C-865126BCC18E}"/>
                </a:ext>
              </a:extLst>
            </p:cNvPr>
            <p:cNvSpPr/>
            <p:nvPr/>
          </p:nvSpPr>
          <p:spPr>
            <a:xfrm>
              <a:off x="2764640" y="4769514"/>
              <a:ext cx="3329822" cy="1034163"/>
            </a:xfrm>
            <a:prstGeom prst="rect">
              <a:avLst/>
            </a:prstGeom>
            <a:solidFill>
              <a:schemeClr val="tx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AB5C12E-EC4F-1B97-4FF4-892D6443E15D}"/>
                </a:ext>
              </a:extLst>
            </p:cNvPr>
            <p:cNvSpPr/>
            <p:nvPr/>
          </p:nvSpPr>
          <p:spPr>
            <a:xfrm>
              <a:off x="6094458" y="4769514"/>
              <a:ext cx="3329822" cy="1034163"/>
            </a:xfrm>
            <a:prstGeom prst="rect">
              <a:avLst/>
            </a:prstGeom>
            <a:solidFill>
              <a:schemeClr val="tx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A50B317-608E-BE74-1C77-9F98681DC4D6}"/>
                </a:ext>
              </a:extLst>
            </p:cNvPr>
            <p:cNvSpPr/>
            <p:nvPr/>
          </p:nvSpPr>
          <p:spPr>
            <a:xfrm rot="16200000">
              <a:off x="5677569" y="5114639"/>
              <a:ext cx="833778" cy="36597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a:extLst>
              <a:ext uri="{FF2B5EF4-FFF2-40B4-BE49-F238E27FC236}">
                <a16:creationId xmlns:a16="http://schemas.microsoft.com/office/drawing/2014/main" id="{C5C5AD00-20A2-EDFF-C3D2-671EA548C90F}"/>
              </a:ext>
            </a:extLst>
          </p:cNvPr>
          <p:cNvPicPr>
            <a:picLocks noChangeAspect="1"/>
          </p:cNvPicPr>
          <p:nvPr/>
        </p:nvPicPr>
        <p:blipFill>
          <a:blip r:embed="rId8">
            <a:extLst>
              <a:ext uri="{BEBA8EAE-BF5A-486C-A8C5-ECC9F3942E4B}">
                <a14:imgProps xmlns:a14="http://schemas.microsoft.com/office/drawing/2010/main">
                  <a14:imgLayer r:embed="rId9">
                    <a14:imgEffect>
                      <a14:artisticPaintStrokes/>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20539535" flipH="1">
            <a:off x="1505588" y="5114428"/>
            <a:ext cx="956263" cy="818053"/>
          </a:xfrm>
          <a:prstGeom prst="rect">
            <a:avLst/>
          </a:prstGeom>
        </p:spPr>
      </p:pic>
    </p:spTree>
    <p:extLst>
      <p:ext uri="{BB962C8B-B14F-4D97-AF65-F5344CB8AC3E}">
        <p14:creationId xmlns:p14="http://schemas.microsoft.com/office/powerpoint/2010/main" val="2154572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EF67-E2B6-F58C-E21C-B9A5598C507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A820A5-CC38-1202-B32B-62F01A01D0F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F814D91F-73F8-3B1F-8243-3657EFFAB3C1}"/>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92D6A896-8675-3956-CD2F-96A71EF0A9F2}"/>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1F59F36F-FA84-C2F9-B2F3-CC1BEFC5F691}"/>
              </a:ext>
            </a:extLst>
          </p:cNvPr>
          <p:cNvSpPr txBox="1"/>
          <p:nvPr/>
        </p:nvSpPr>
        <p:spPr>
          <a:xfrm>
            <a:off x="597409" y="6366393"/>
            <a:ext cx="8131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8EF7EE85-F73E-1A29-DFEA-91E94B9EE8B9}"/>
              </a:ext>
            </a:extLst>
          </p:cNvPr>
          <p:cNvSpPr txBox="1"/>
          <p:nvPr/>
        </p:nvSpPr>
        <p:spPr>
          <a:xfrm>
            <a:off x="2087291" y="132040"/>
            <a:ext cx="8006862" cy="1015663"/>
          </a:xfrm>
          <a:prstGeom prst="rect">
            <a:avLst/>
          </a:prstGeom>
          <a:noFill/>
        </p:spPr>
        <p:txBody>
          <a:bodyPr wrap="square">
            <a:spAutoFit/>
          </a:bodyPr>
          <a:lstStyle/>
          <a:p>
            <a:pPr algn="ctr"/>
            <a:r>
              <a:rPr lang="en-US" sz="6000" b="1">
                <a:latin typeface="Avenir Next LT Pro" panose="020B0504020202020204" pitchFamily="34" charset="0"/>
              </a:rPr>
              <a:t>Step 2</a:t>
            </a:r>
          </a:p>
        </p:txBody>
      </p:sp>
      <p:sp>
        <p:nvSpPr>
          <p:cNvPr id="9" name="TextBox 8">
            <a:extLst>
              <a:ext uri="{FF2B5EF4-FFF2-40B4-BE49-F238E27FC236}">
                <a16:creationId xmlns:a16="http://schemas.microsoft.com/office/drawing/2014/main" id="{7AA92D45-414B-05A5-9BEF-38F54C623F64}"/>
              </a:ext>
            </a:extLst>
          </p:cNvPr>
          <p:cNvSpPr txBox="1"/>
          <p:nvPr/>
        </p:nvSpPr>
        <p:spPr>
          <a:xfrm>
            <a:off x="491547" y="1196861"/>
            <a:ext cx="11198350" cy="400110"/>
          </a:xfrm>
          <a:prstGeom prst="rect">
            <a:avLst/>
          </a:prstGeom>
          <a:noFill/>
        </p:spPr>
        <p:txBody>
          <a:bodyPr wrap="square">
            <a:spAutoFit/>
          </a:bodyPr>
          <a:lstStyle/>
          <a:p>
            <a:pPr algn="ctr"/>
            <a:r>
              <a:rPr lang="en-US" sz="2000">
                <a:latin typeface="Avenir Next LT Pro" panose="020B0504020202020204" pitchFamily="34" charset="0"/>
              </a:rPr>
              <a:t>Cut 2 bear ears from black construction paper</a:t>
            </a:r>
          </a:p>
        </p:txBody>
      </p:sp>
      <p:sp>
        <p:nvSpPr>
          <p:cNvPr id="10" name="TextBox 9">
            <a:extLst>
              <a:ext uri="{FF2B5EF4-FFF2-40B4-BE49-F238E27FC236}">
                <a16:creationId xmlns:a16="http://schemas.microsoft.com/office/drawing/2014/main" id="{4CECB474-6CD2-F0D0-6370-00819042C552}"/>
              </a:ext>
            </a:extLst>
          </p:cNvPr>
          <p:cNvSpPr txBox="1"/>
          <p:nvPr/>
        </p:nvSpPr>
        <p:spPr>
          <a:xfrm>
            <a:off x="3045738" y="4024560"/>
            <a:ext cx="6096000" cy="400110"/>
          </a:xfrm>
          <a:prstGeom prst="rect">
            <a:avLst/>
          </a:prstGeom>
          <a:noFill/>
        </p:spPr>
        <p:txBody>
          <a:bodyPr wrap="square">
            <a:spAutoFit/>
          </a:bodyPr>
          <a:lstStyle/>
          <a:p>
            <a:pPr algn="ctr"/>
            <a:r>
              <a:rPr lang="en-US" sz="2000">
                <a:latin typeface="Avenir Next LT Pro" panose="020B0504020202020204" pitchFamily="34" charset="0"/>
              </a:rPr>
              <a:t>Tape or glue two ears onto the headband</a:t>
            </a:r>
          </a:p>
        </p:txBody>
      </p:sp>
      <p:pic>
        <p:nvPicPr>
          <p:cNvPr id="14" name="Graphic 13" descr="Scissors with solid fill">
            <a:extLst>
              <a:ext uri="{FF2B5EF4-FFF2-40B4-BE49-F238E27FC236}">
                <a16:creationId xmlns:a16="http://schemas.microsoft.com/office/drawing/2014/main" id="{1C52F086-07AE-F995-6830-78519C3A4B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487767">
            <a:off x="346888" y="2220024"/>
            <a:ext cx="914400" cy="914400"/>
          </a:xfrm>
          <a:prstGeom prst="rect">
            <a:avLst/>
          </a:prstGeom>
        </p:spPr>
      </p:pic>
      <p:sp>
        <p:nvSpPr>
          <p:cNvPr id="20" name="Rectangle 19">
            <a:extLst>
              <a:ext uri="{FF2B5EF4-FFF2-40B4-BE49-F238E27FC236}">
                <a16:creationId xmlns:a16="http://schemas.microsoft.com/office/drawing/2014/main" id="{3CB829EA-FD3D-8B5F-B96F-CD5A61A86351}"/>
              </a:ext>
            </a:extLst>
          </p:cNvPr>
          <p:cNvSpPr/>
          <p:nvPr/>
        </p:nvSpPr>
        <p:spPr>
          <a:xfrm>
            <a:off x="2766180" y="5122554"/>
            <a:ext cx="3329822" cy="1034163"/>
          </a:xfrm>
          <a:prstGeom prst="rect">
            <a:avLst/>
          </a:prstGeom>
          <a:solidFill>
            <a:schemeClr val="tx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43162F-5BCA-FB0D-A14D-D378E58AA69A}"/>
              </a:ext>
            </a:extLst>
          </p:cNvPr>
          <p:cNvSpPr/>
          <p:nvPr/>
        </p:nvSpPr>
        <p:spPr>
          <a:xfrm>
            <a:off x="6096002" y="5120158"/>
            <a:ext cx="3329822" cy="1034163"/>
          </a:xfrm>
          <a:prstGeom prst="rect">
            <a:avLst/>
          </a:prstGeom>
          <a:solidFill>
            <a:schemeClr val="tx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elay 14">
            <a:extLst>
              <a:ext uri="{FF2B5EF4-FFF2-40B4-BE49-F238E27FC236}">
                <a16:creationId xmlns:a16="http://schemas.microsoft.com/office/drawing/2014/main" id="{FAD2BFC2-A81C-E646-8D72-BDD640F14F34}"/>
              </a:ext>
            </a:extLst>
          </p:cNvPr>
          <p:cNvSpPr/>
          <p:nvPr/>
        </p:nvSpPr>
        <p:spPr>
          <a:xfrm rot="16200000">
            <a:off x="4368724" y="4504553"/>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A73883D-0996-E7D1-20C9-AB93CEC8B923}"/>
              </a:ext>
            </a:extLst>
          </p:cNvPr>
          <p:cNvGrpSpPr/>
          <p:nvPr/>
        </p:nvGrpSpPr>
        <p:grpSpPr>
          <a:xfrm>
            <a:off x="1458583" y="1666798"/>
            <a:ext cx="9063454" cy="2290318"/>
            <a:chOff x="1463861" y="1506574"/>
            <a:chExt cx="9063454" cy="2290318"/>
          </a:xfrm>
        </p:grpSpPr>
        <p:pic>
          <p:nvPicPr>
            <p:cNvPr id="7" name="Picture 6" descr="Lots of googly eyes on black background">
              <a:extLst>
                <a:ext uri="{FF2B5EF4-FFF2-40B4-BE49-F238E27FC236}">
                  <a16:creationId xmlns:a16="http://schemas.microsoft.com/office/drawing/2014/main" id="{F0817FDF-4FAB-1A71-8E75-55ADCDD0136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sp>
          <p:nvSpPr>
            <p:cNvPr id="12" name="Rectangle 11">
              <a:extLst>
                <a:ext uri="{FF2B5EF4-FFF2-40B4-BE49-F238E27FC236}">
                  <a16:creationId xmlns:a16="http://schemas.microsoft.com/office/drawing/2014/main" id="{9DAD055F-AA5F-EA88-4DA4-3C9E876D22EB}"/>
                </a:ext>
              </a:extLst>
            </p:cNvPr>
            <p:cNvSpPr/>
            <p:nvPr/>
          </p:nvSpPr>
          <p:spPr>
            <a:xfrm>
              <a:off x="1463861" y="1506574"/>
              <a:ext cx="3329822" cy="229031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a:extLst>
                <a:ext uri="{FF2B5EF4-FFF2-40B4-BE49-F238E27FC236}">
                  <a16:creationId xmlns:a16="http://schemas.microsoft.com/office/drawing/2014/main" id="{A5940E42-C63B-8D1C-7F3B-387BE7489EAE}"/>
                </a:ext>
              </a:extLst>
            </p:cNvPr>
            <p:cNvSpPr/>
            <p:nvPr/>
          </p:nvSpPr>
          <p:spPr>
            <a:xfrm rot="16200000">
              <a:off x="1811064" y="2084301"/>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E0F48D31-F18D-486B-392E-F4E42D080A1D}"/>
                </a:ext>
              </a:extLst>
            </p:cNvPr>
            <p:cNvSpPr/>
            <p:nvPr/>
          </p:nvSpPr>
          <p:spPr>
            <a:xfrm rot="16200000">
              <a:off x="3387227" y="2072153"/>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D30C9A3F-1FB9-3182-9B38-F0076688F45D}"/>
                </a:ext>
              </a:extLst>
            </p:cNvPr>
            <p:cNvSpPr/>
            <p:nvPr/>
          </p:nvSpPr>
          <p:spPr>
            <a:xfrm rot="16200000">
              <a:off x="9609181" y="2089117"/>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0B46FE6-F574-700B-71CF-C7F46FD743A6}"/>
                </a:ext>
              </a:extLst>
            </p:cNvPr>
            <p:cNvCxnSpPr/>
            <p:nvPr/>
          </p:nvCxnSpPr>
          <p:spPr>
            <a:xfrm>
              <a:off x="5596013" y="2508711"/>
              <a:ext cx="1597446"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Flowchart: Delay 22">
              <a:extLst>
                <a:ext uri="{FF2B5EF4-FFF2-40B4-BE49-F238E27FC236}">
                  <a16:creationId xmlns:a16="http://schemas.microsoft.com/office/drawing/2014/main" id="{8263312D-EF58-AA3A-0A76-A01EADC83601}"/>
                </a:ext>
              </a:extLst>
            </p:cNvPr>
            <p:cNvSpPr/>
            <p:nvPr/>
          </p:nvSpPr>
          <p:spPr>
            <a:xfrm rot="16200000">
              <a:off x="8399505" y="2080827"/>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lowchart: Delay 23">
            <a:extLst>
              <a:ext uri="{FF2B5EF4-FFF2-40B4-BE49-F238E27FC236}">
                <a16:creationId xmlns:a16="http://schemas.microsoft.com/office/drawing/2014/main" id="{488AC2AB-877E-5BBA-A8E0-94BE207F507E}"/>
              </a:ext>
            </a:extLst>
          </p:cNvPr>
          <p:cNvSpPr/>
          <p:nvPr/>
        </p:nvSpPr>
        <p:spPr>
          <a:xfrm rot="16200000">
            <a:off x="6889401" y="4493682"/>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96E0E7C-874A-414A-E36E-8AFFA41A0718}"/>
              </a:ext>
            </a:extLst>
          </p:cNvPr>
          <p:cNvSpPr/>
          <p:nvPr/>
        </p:nvSpPr>
        <p:spPr>
          <a:xfrm>
            <a:off x="4616067" y="5255046"/>
            <a:ext cx="539827" cy="30210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D86FD9F-5F76-EE2C-079A-24B8909D5C6E}"/>
              </a:ext>
            </a:extLst>
          </p:cNvPr>
          <p:cNvSpPr/>
          <p:nvPr/>
        </p:nvSpPr>
        <p:spPr>
          <a:xfrm>
            <a:off x="7136745" y="5274961"/>
            <a:ext cx="539827" cy="30210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FC83506-6254-B39D-1C5D-9EB55FE54E1A}"/>
              </a:ext>
            </a:extLst>
          </p:cNvPr>
          <p:cNvPicPr>
            <a:picLocks noChangeAspect="1"/>
          </p:cNvPicPr>
          <p:nvPr/>
        </p:nvPicPr>
        <p:blipFill>
          <a:blip r:embed="rId8">
            <a:extLst>
              <a:ext uri="{BEBA8EAE-BF5A-486C-A8C5-ECC9F3942E4B}">
                <a14:imgProps xmlns:a14="http://schemas.microsoft.com/office/drawing/2010/main">
                  <a14:imgLayer r:embed="rId9">
                    <a14:imgEffect>
                      <a14:artisticPaintStrokes/>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20539535" flipH="1">
            <a:off x="1487888" y="5185778"/>
            <a:ext cx="956263" cy="818053"/>
          </a:xfrm>
          <a:prstGeom prst="rect">
            <a:avLst/>
          </a:prstGeom>
        </p:spPr>
      </p:pic>
      <p:sp>
        <p:nvSpPr>
          <p:cNvPr id="6" name="Rectangle 5">
            <a:extLst>
              <a:ext uri="{FF2B5EF4-FFF2-40B4-BE49-F238E27FC236}">
                <a16:creationId xmlns:a16="http://schemas.microsoft.com/office/drawing/2014/main" id="{F2598135-7BA3-BF71-9831-A5B56E35F66F}"/>
              </a:ext>
            </a:extLst>
          </p:cNvPr>
          <p:cNvSpPr/>
          <p:nvPr/>
        </p:nvSpPr>
        <p:spPr>
          <a:xfrm rot="5400000">
            <a:off x="5709398" y="5456397"/>
            <a:ext cx="768681" cy="36597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95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B68D1-F6B3-F4AC-322B-E834B52E82F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332B43-56E5-A064-B449-16285F089C0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2A76C59F-6D58-1B5D-A6EA-844F497B76E9}"/>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4807FE61-2347-6CB8-F0FE-18A7470339C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23270F94-5921-80A8-3B32-558B2E39E4C9}"/>
              </a:ext>
            </a:extLst>
          </p:cNvPr>
          <p:cNvSpPr txBox="1"/>
          <p:nvPr/>
        </p:nvSpPr>
        <p:spPr>
          <a:xfrm>
            <a:off x="597409" y="6366393"/>
            <a:ext cx="84402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D2D5AF00-DDF8-B5EA-E365-C54B635BDDAC}"/>
              </a:ext>
            </a:extLst>
          </p:cNvPr>
          <p:cNvSpPr txBox="1"/>
          <p:nvPr/>
        </p:nvSpPr>
        <p:spPr>
          <a:xfrm>
            <a:off x="2092569" y="122275"/>
            <a:ext cx="8006862" cy="1015663"/>
          </a:xfrm>
          <a:prstGeom prst="rect">
            <a:avLst/>
          </a:prstGeom>
          <a:noFill/>
        </p:spPr>
        <p:txBody>
          <a:bodyPr wrap="square">
            <a:spAutoFit/>
          </a:bodyPr>
          <a:lstStyle/>
          <a:p>
            <a:pPr algn="ctr"/>
            <a:r>
              <a:rPr lang="en-US" sz="6000" b="1">
                <a:latin typeface="Avenir Next LT Pro" panose="020B0504020202020204" pitchFamily="34" charset="0"/>
              </a:rPr>
              <a:t>Step 3</a:t>
            </a:r>
          </a:p>
        </p:txBody>
      </p:sp>
      <p:pic>
        <p:nvPicPr>
          <p:cNvPr id="7" name="Picture 6" descr="Lots of googly eyes on black background">
            <a:extLst>
              <a:ext uri="{FF2B5EF4-FFF2-40B4-BE49-F238E27FC236}">
                <a16:creationId xmlns:a16="http://schemas.microsoft.com/office/drawing/2014/main" id="{AFC64238-D29D-9D54-6875-DE6B80977B4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sp>
        <p:nvSpPr>
          <p:cNvPr id="9" name="TextBox 8">
            <a:extLst>
              <a:ext uri="{FF2B5EF4-FFF2-40B4-BE49-F238E27FC236}">
                <a16:creationId xmlns:a16="http://schemas.microsoft.com/office/drawing/2014/main" id="{4F3FBCE0-714F-878D-AFD2-15D62D504888}"/>
              </a:ext>
            </a:extLst>
          </p:cNvPr>
          <p:cNvSpPr txBox="1"/>
          <p:nvPr/>
        </p:nvSpPr>
        <p:spPr>
          <a:xfrm>
            <a:off x="496825" y="1521229"/>
            <a:ext cx="11198350" cy="400110"/>
          </a:xfrm>
          <a:prstGeom prst="rect">
            <a:avLst/>
          </a:prstGeom>
          <a:noFill/>
        </p:spPr>
        <p:txBody>
          <a:bodyPr wrap="square">
            <a:spAutoFit/>
          </a:bodyPr>
          <a:lstStyle/>
          <a:p>
            <a:pPr algn="ctr"/>
            <a:r>
              <a:rPr lang="en-US" sz="2000">
                <a:latin typeface="Avenir Next LT Pro" panose="020B0504020202020204" pitchFamily="34" charset="0"/>
              </a:rPr>
              <a:t>Stick or glue on two eyes between the ears</a:t>
            </a:r>
          </a:p>
        </p:txBody>
      </p:sp>
      <p:grpSp>
        <p:nvGrpSpPr>
          <p:cNvPr id="19" name="Group 18">
            <a:extLst>
              <a:ext uri="{FF2B5EF4-FFF2-40B4-BE49-F238E27FC236}">
                <a16:creationId xmlns:a16="http://schemas.microsoft.com/office/drawing/2014/main" id="{C61059A8-E1D7-E3B4-A2A6-28FB15D54250}"/>
              </a:ext>
            </a:extLst>
          </p:cNvPr>
          <p:cNvGrpSpPr/>
          <p:nvPr/>
        </p:nvGrpSpPr>
        <p:grpSpPr>
          <a:xfrm>
            <a:off x="863892" y="2819823"/>
            <a:ext cx="9235540" cy="1762265"/>
            <a:chOff x="863892" y="2819823"/>
            <a:chExt cx="9235540" cy="1762265"/>
          </a:xfrm>
        </p:grpSpPr>
        <p:sp>
          <p:nvSpPr>
            <p:cNvPr id="10" name="Flowchart: Delay 9">
              <a:extLst>
                <a:ext uri="{FF2B5EF4-FFF2-40B4-BE49-F238E27FC236}">
                  <a16:creationId xmlns:a16="http://schemas.microsoft.com/office/drawing/2014/main" id="{1D089C2A-3D8D-7B2D-E564-5256DE7609DE}"/>
                </a:ext>
              </a:extLst>
            </p:cNvPr>
            <p:cNvSpPr/>
            <p:nvPr/>
          </p:nvSpPr>
          <p:spPr>
            <a:xfrm rot="16200000">
              <a:off x="4522059" y="2882191"/>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10">
              <a:extLst>
                <a:ext uri="{FF2B5EF4-FFF2-40B4-BE49-F238E27FC236}">
                  <a16:creationId xmlns:a16="http://schemas.microsoft.com/office/drawing/2014/main" id="{C9C4B3D0-287D-9529-2DE3-FC6B47997AE3}"/>
                </a:ext>
              </a:extLst>
            </p:cNvPr>
            <p:cNvSpPr/>
            <p:nvPr/>
          </p:nvSpPr>
          <p:spPr>
            <a:xfrm rot="16200000">
              <a:off x="6857162" y="2882191"/>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3AC15E-E4AE-0EE4-7BA9-2526917DA5A3}"/>
                </a:ext>
              </a:extLst>
            </p:cNvPr>
            <p:cNvSpPr/>
            <p:nvPr/>
          </p:nvSpPr>
          <p:spPr>
            <a:xfrm>
              <a:off x="2092570" y="3547925"/>
              <a:ext cx="8006862" cy="103416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ts of googly eyes on yellow background">
              <a:extLst>
                <a:ext uri="{FF2B5EF4-FFF2-40B4-BE49-F238E27FC236}">
                  <a16:creationId xmlns:a16="http://schemas.microsoft.com/office/drawing/2014/main" id="{8CCA12C7-E6A4-89E7-8D80-3091273DB6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724" t="40803" r="55497" b="37769"/>
            <a:stretch/>
          </p:blipFill>
          <p:spPr>
            <a:xfrm rot="6302710">
              <a:off x="5737546" y="3713553"/>
              <a:ext cx="275228" cy="266029"/>
            </a:xfrm>
            <a:prstGeom prst="rect">
              <a:avLst/>
            </a:prstGeom>
          </p:spPr>
        </p:pic>
        <p:pic>
          <p:nvPicPr>
            <p:cNvPr id="14" name="Picture 13" descr="Lots of googly eyes on yellow background">
              <a:extLst>
                <a:ext uri="{FF2B5EF4-FFF2-40B4-BE49-F238E27FC236}">
                  <a16:creationId xmlns:a16="http://schemas.microsoft.com/office/drawing/2014/main" id="{B1347804-25A8-1455-2486-6053BBF4913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724" t="40803" r="55497" b="37769"/>
            <a:stretch/>
          </p:blipFill>
          <p:spPr>
            <a:xfrm rot="6302710">
              <a:off x="6341109" y="3713553"/>
              <a:ext cx="275228" cy="266029"/>
            </a:xfrm>
            <a:prstGeom prst="rect">
              <a:avLst/>
            </a:prstGeom>
          </p:spPr>
        </p:pic>
        <p:pic>
          <p:nvPicPr>
            <p:cNvPr id="17" name="Graphic 16" descr="Glue with solid fill">
              <a:extLst>
                <a:ext uri="{FF2B5EF4-FFF2-40B4-BE49-F238E27FC236}">
                  <a16:creationId xmlns:a16="http://schemas.microsoft.com/office/drawing/2014/main" id="{8272109D-5F11-8BC9-8004-0E1293C92E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3892" y="3556792"/>
              <a:ext cx="914400" cy="914400"/>
            </a:xfrm>
            <a:prstGeom prst="rect">
              <a:avLst/>
            </a:prstGeom>
          </p:spPr>
        </p:pic>
      </p:grpSp>
    </p:spTree>
    <p:extLst>
      <p:ext uri="{BB962C8B-B14F-4D97-AF65-F5344CB8AC3E}">
        <p14:creationId xmlns:p14="http://schemas.microsoft.com/office/powerpoint/2010/main" val="397140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289ED-9A6C-1E00-D905-818EBA4691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CD6E5D-F0E1-DCF3-940A-837E3F3BCCE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92DD0742-D84F-6387-AD75-60A9086B6C02}"/>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0CDC7B51-EF4C-33B5-05CF-BD8B608B6818}"/>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8D668DA0-2BA3-1EDC-DDA7-9E0B7088C397}"/>
              </a:ext>
            </a:extLst>
          </p:cNvPr>
          <p:cNvSpPr txBox="1"/>
          <p:nvPr/>
        </p:nvSpPr>
        <p:spPr>
          <a:xfrm>
            <a:off x="597409" y="6366393"/>
            <a:ext cx="799369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C83077B0-E49B-2ABE-06DA-627398C60BBD}"/>
              </a:ext>
            </a:extLst>
          </p:cNvPr>
          <p:cNvSpPr txBox="1"/>
          <p:nvPr/>
        </p:nvSpPr>
        <p:spPr>
          <a:xfrm>
            <a:off x="2092569" y="122275"/>
            <a:ext cx="8006862" cy="1015663"/>
          </a:xfrm>
          <a:prstGeom prst="rect">
            <a:avLst/>
          </a:prstGeom>
          <a:noFill/>
        </p:spPr>
        <p:txBody>
          <a:bodyPr wrap="square">
            <a:spAutoFit/>
          </a:bodyPr>
          <a:lstStyle/>
          <a:p>
            <a:pPr algn="ctr"/>
            <a:r>
              <a:rPr lang="en-US" sz="6000" b="1">
                <a:latin typeface="Avenir Next LT Pro" panose="020B0504020202020204" pitchFamily="34" charset="0"/>
              </a:rPr>
              <a:t>Step 4</a:t>
            </a:r>
          </a:p>
        </p:txBody>
      </p:sp>
      <p:pic>
        <p:nvPicPr>
          <p:cNvPr id="7" name="Picture 6" descr="Lots of googly eyes on black background">
            <a:extLst>
              <a:ext uri="{FF2B5EF4-FFF2-40B4-BE49-F238E27FC236}">
                <a16:creationId xmlns:a16="http://schemas.microsoft.com/office/drawing/2014/main" id="{F09D44BF-E87D-9840-D98B-BEC4D989EBE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sp>
        <p:nvSpPr>
          <p:cNvPr id="10" name="TextBox 9">
            <a:extLst>
              <a:ext uri="{FF2B5EF4-FFF2-40B4-BE49-F238E27FC236}">
                <a16:creationId xmlns:a16="http://schemas.microsoft.com/office/drawing/2014/main" id="{11091B74-E5B2-C230-C3F5-AF8BC2E49277}"/>
              </a:ext>
            </a:extLst>
          </p:cNvPr>
          <p:cNvSpPr txBox="1"/>
          <p:nvPr/>
        </p:nvSpPr>
        <p:spPr>
          <a:xfrm>
            <a:off x="3048000" y="1481896"/>
            <a:ext cx="6096000" cy="400110"/>
          </a:xfrm>
          <a:prstGeom prst="rect">
            <a:avLst/>
          </a:prstGeom>
          <a:noFill/>
        </p:spPr>
        <p:txBody>
          <a:bodyPr wrap="square">
            <a:spAutoFit/>
          </a:bodyPr>
          <a:lstStyle/>
          <a:p>
            <a:pPr algn="ctr"/>
            <a:r>
              <a:rPr lang="en-US" sz="2000">
                <a:latin typeface="Avenir Next LT Pro" panose="020B0504020202020204" pitchFamily="34" charset="0"/>
              </a:rPr>
              <a:t>Glue on pom-pom nose beneath the eyes</a:t>
            </a:r>
          </a:p>
        </p:txBody>
      </p:sp>
      <p:grpSp>
        <p:nvGrpSpPr>
          <p:cNvPr id="6" name="Group 5">
            <a:extLst>
              <a:ext uri="{FF2B5EF4-FFF2-40B4-BE49-F238E27FC236}">
                <a16:creationId xmlns:a16="http://schemas.microsoft.com/office/drawing/2014/main" id="{8274A611-01A5-F8DC-CF57-91B8503DA3EF}"/>
              </a:ext>
            </a:extLst>
          </p:cNvPr>
          <p:cNvGrpSpPr/>
          <p:nvPr/>
        </p:nvGrpSpPr>
        <p:grpSpPr>
          <a:xfrm>
            <a:off x="863891" y="2800640"/>
            <a:ext cx="9235540" cy="1762265"/>
            <a:chOff x="863892" y="2819823"/>
            <a:chExt cx="9235540" cy="1762265"/>
          </a:xfrm>
        </p:grpSpPr>
        <p:sp>
          <p:nvSpPr>
            <p:cNvPr id="9" name="Flowchart: Delay 8">
              <a:extLst>
                <a:ext uri="{FF2B5EF4-FFF2-40B4-BE49-F238E27FC236}">
                  <a16:creationId xmlns:a16="http://schemas.microsoft.com/office/drawing/2014/main" id="{CDF6D436-5A5A-CB99-FBFF-B18ACD152CF9}"/>
                </a:ext>
              </a:extLst>
            </p:cNvPr>
            <p:cNvSpPr/>
            <p:nvPr/>
          </p:nvSpPr>
          <p:spPr>
            <a:xfrm rot="16200000">
              <a:off x="4522059" y="2882191"/>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a:extLst>
                <a:ext uri="{FF2B5EF4-FFF2-40B4-BE49-F238E27FC236}">
                  <a16:creationId xmlns:a16="http://schemas.microsoft.com/office/drawing/2014/main" id="{0ABA1E8B-03A0-7367-5F6C-E763D785BAD0}"/>
                </a:ext>
              </a:extLst>
            </p:cNvPr>
            <p:cNvSpPr/>
            <p:nvPr/>
          </p:nvSpPr>
          <p:spPr>
            <a:xfrm rot="16200000">
              <a:off x="6857162" y="2882191"/>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EE35182-FA14-6049-77BB-952F935FCEA4}"/>
                </a:ext>
              </a:extLst>
            </p:cNvPr>
            <p:cNvSpPr/>
            <p:nvPr/>
          </p:nvSpPr>
          <p:spPr>
            <a:xfrm>
              <a:off x="2092570" y="3547925"/>
              <a:ext cx="8006862" cy="103416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ts of googly eyes on yellow background">
              <a:extLst>
                <a:ext uri="{FF2B5EF4-FFF2-40B4-BE49-F238E27FC236}">
                  <a16:creationId xmlns:a16="http://schemas.microsoft.com/office/drawing/2014/main" id="{3799242D-410D-F7D6-0EE6-6F628F1568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724" t="40803" r="55497" b="37769"/>
            <a:stretch/>
          </p:blipFill>
          <p:spPr>
            <a:xfrm rot="6302710">
              <a:off x="5737546" y="3713553"/>
              <a:ext cx="275228" cy="266029"/>
            </a:xfrm>
            <a:prstGeom prst="rect">
              <a:avLst/>
            </a:prstGeom>
          </p:spPr>
        </p:pic>
        <p:pic>
          <p:nvPicPr>
            <p:cNvPr id="22" name="Picture 21" descr="Lots of googly eyes on yellow background">
              <a:extLst>
                <a:ext uri="{FF2B5EF4-FFF2-40B4-BE49-F238E27FC236}">
                  <a16:creationId xmlns:a16="http://schemas.microsoft.com/office/drawing/2014/main" id="{3E5171F7-6C32-D1E8-FC80-4DD87629DFA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724" t="40803" r="55497" b="37769"/>
            <a:stretch/>
          </p:blipFill>
          <p:spPr>
            <a:xfrm rot="6302710">
              <a:off x="6341109" y="3713553"/>
              <a:ext cx="275228" cy="266029"/>
            </a:xfrm>
            <a:prstGeom prst="rect">
              <a:avLst/>
            </a:prstGeom>
          </p:spPr>
        </p:pic>
        <p:pic>
          <p:nvPicPr>
            <p:cNvPr id="23" name="Graphic 22" descr="Glue with solid fill">
              <a:extLst>
                <a:ext uri="{FF2B5EF4-FFF2-40B4-BE49-F238E27FC236}">
                  <a16:creationId xmlns:a16="http://schemas.microsoft.com/office/drawing/2014/main" id="{C3D6B06B-458D-2D14-31D1-3583D7A40B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3892" y="3556792"/>
              <a:ext cx="914400" cy="914400"/>
            </a:xfrm>
            <a:prstGeom prst="rect">
              <a:avLst/>
            </a:prstGeom>
          </p:spPr>
        </p:pic>
      </p:grpSp>
      <p:sp>
        <p:nvSpPr>
          <p:cNvPr id="17" name="Flowchart: Connector 16">
            <a:extLst>
              <a:ext uri="{FF2B5EF4-FFF2-40B4-BE49-F238E27FC236}">
                <a16:creationId xmlns:a16="http://schemas.microsoft.com/office/drawing/2014/main" id="{D53BA9B4-32EF-F66E-7444-EDDC69964F44}"/>
              </a:ext>
            </a:extLst>
          </p:cNvPr>
          <p:cNvSpPr/>
          <p:nvPr/>
        </p:nvSpPr>
        <p:spPr>
          <a:xfrm>
            <a:off x="6039336" y="4045823"/>
            <a:ext cx="328354" cy="334851"/>
          </a:xfrm>
          <a:prstGeom prst="flowChartConnector">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450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EDD90-319F-21C4-6AFA-15C1018DCED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F4F61F0-DD73-6D16-4A32-B4DA3AB1FF2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E897B87B-DDF0-1607-3DFB-32DD0415BAD3}"/>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70482A65-AD24-27C5-A2A1-2867908B891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0EF8DD04-8C7C-240E-1E93-1C56CF6C8258}"/>
              </a:ext>
            </a:extLst>
          </p:cNvPr>
          <p:cNvSpPr txBox="1"/>
          <p:nvPr/>
        </p:nvSpPr>
        <p:spPr>
          <a:xfrm>
            <a:off x="597409" y="6366393"/>
            <a:ext cx="819571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4DEDC452-00B9-3CA7-89C7-178B77A90DAA}"/>
              </a:ext>
            </a:extLst>
          </p:cNvPr>
          <p:cNvSpPr txBox="1"/>
          <p:nvPr/>
        </p:nvSpPr>
        <p:spPr>
          <a:xfrm>
            <a:off x="2092569" y="122275"/>
            <a:ext cx="8006862" cy="1015663"/>
          </a:xfrm>
          <a:prstGeom prst="rect">
            <a:avLst/>
          </a:prstGeom>
          <a:noFill/>
        </p:spPr>
        <p:txBody>
          <a:bodyPr wrap="square">
            <a:spAutoFit/>
          </a:bodyPr>
          <a:lstStyle/>
          <a:p>
            <a:pPr algn="ctr"/>
            <a:r>
              <a:rPr lang="en-US" sz="6000" b="1">
                <a:latin typeface="Avenir Next LT Pro" panose="020B0504020202020204" pitchFamily="34" charset="0"/>
              </a:rPr>
              <a:t>Step 5</a:t>
            </a:r>
          </a:p>
        </p:txBody>
      </p:sp>
      <p:pic>
        <p:nvPicPr>
          <p:cNvPr id="7" name="Picture 6" descr="Lots of googly eyes on black background">
            <a:extLst>
              <a:ext uri="{FF2B5EF4-FFF2-40B4-BE49-F238E27FC236}">
                <a16:creationId xmlns:a16="http://schemas.microsoft.com/office/drawing/2014/main" id="{FE3B3969-895E-525F-DE6F-567A9E7B4B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sp>
        <p:nvSpPr>
          <p:cNvPr id="10" name="TextBox 9">
            <a:extLst>
              <a:ext uri="{FF2B5EF4-FFF2-40B4-BE49-F238E27FC236}">
                <a16:creationId xmlns:a16="http://schemas.microsoft.com/office/drawing/2014/main" id="{D7E9C0E1-C1B8-6D53-2BB8-CAEC18A46DA6}"/>
              </a:ext>
            </a:extLst>
          </p:cNvPr>
          <p:cNvSpPr txBox="1"/>
          <p:nvPr/>
        </p:nvSpPr>
        <p:spPr>
          <a:xfrm>
            <a:off x="3048000" y="1426158"/>
            <a:ext cx="6096000" cy="400110"/>
          </a:xfrm>
          <a:prstGeom prst="rect">
            <a:avLst/>
          </a:prstGeom>
          <a:noFill/>
        </p:spPr>
        <p:txBody>
          <a:bodyPr wrap="square">
            <a:spAutoFit/>
          </a:bodyPr>
          <a:lstStyle/>
          <a:p>
            <a:pPr algn="ctr"/>
            <a:r>
              <a:rPr lang="en-US" sz="2000">
                <a:latin typeface="Avenir Next LT Pro" panose="020B0504020202020204" pitchFamily="34" charset="0"/>
              </a:rPr>
              <a:t>Write name on inside of headband</a:t>
            </a:r>
          </a:p>
        </p:txBody>
      </p:sp>
      <p:sp>
        <p:nvSpPr>
          <p:cNvPr id="12" name="Flowchart: Delay 11">
            <a:extLst>
              <a:ext uri="{FF2B5EF4-FFF2-40B4-BE49-F238E27FC236}">
                <a16:creationId xmlns:a16="http://schemas.microsoft.com/office/drawing/2014/main" id="{A9FE1549-03E4-552E-7F87-47500B628E8B}"/>
              </a:ext>
            </a:extLst>
          </p:cNvPr>
          <p:cNvSpPr/>
          <p:nvPr/>
        </p:nvSpPr>
        <p:spPr>
          <a:xfrm rot="16200000">
            <a:off x="6756033" y="2538139"/>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2">
            <a:extLst>
              <a:ext uri="{FF2B5EF4-FFF2-40B4-BE49-F238E27FC236}">
                <a16:creationId xmlns:a16="http://schemas.microsoft.com/office/drawing/2014/main" id="{7F2A0C7E-1067-F637-867F-40F3FE4B4CA1}"/>
              </a:ext>
            </a:extLst>
          </p:cNvPr>
          <p:cNvSpPr/>
          <p:nvPr/>
        </p:nvSpPr>
        <p:spPr>
          <a:xfrm rot="16200000">
            <a:off x="4455468" y="2551910"/>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F5C1657-56FB-EDF0-2096-ACCDB306EF11}"/>
              </a:ext>
            </a:extLst>
          </p:cNvPr>
          <p:cNvSpPr/>
          <p:nvPr/>
        </p:nvSpPr>
        <p:spPr>
          <a:xfrm>
            <a:off x="2092569" y="3233635"/>
            <a:ext cx="8006862" cy="103416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latin typeface="Avenir Next LT Pro Demi" panose="020B0704020202020204" pitchFamily="34" charset="0"/>
              </a:rPr>
              <a:t>Name</a:t>
            </a:r>
          </a:p>
        </p:txBody>
      </p:sp>
      <p:pic>
        <p:nvPicPr>
          <p:cNvPr id="9" name="Graphic 8" descr="Pencil with solid fill">
            <a:extLst>
              <a:ext uri="{FF2B5EF4-FFF2-40B4-BE49-F238E27FC236}">
                <a16:creationId xmlns:a16="http://schemas.microsoft.com/office/drawing/2014/main" id="{62393F3E-9564-5B67-D4FA-30F349B727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970" y="3293516"/>
            <a:ext cx="914400" cy="914400"/>
          </a:xfrm>
          <a:prstGeom prst="rect">
            <a:avLst/>
          </a:prstGeom>
        </p:spPr>
      </p:pic>
    </p:spTree>
    <p:extLst>
      <p:ext uri="{BB962C8B-B14F-4D97-AF65-F5344CB8AC3E}">
        <p14:creationId xmlns:p14="http://schemas.microsoft.com/office/powerpoint/2010/main" val="979527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F0E48-75BF-67B8-CC3D-D492044704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88977D0-4F28-A24C-554F-A1F2BCCF4C8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6FCBDE62-CB14-EE5E-ED8F-0EE8E22B64CA}"/>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E54E73F4-8AF7-ABB1-5C4F-67127BE3B44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62370784-9B29-68D1-49A2-FE040C2F4096}"/>
              </a:ext>
            </a:extLst>
          </p:cNvPr>
          <p:cNvSpPr txBox="1"/>
          <p:nvPr/>
        </p:nvSpPr>
        <p:spPr>
          <a:xfrm>
            <a:off x="597409" y="6366393"/>
            <a:ext cx="795116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4076CEA2-1C46-5F6E-8CBB-2787488CDADF}"/>
              </a:ext>
            </a:extLst>
          </p:cNvPr>
          <p:cNvSpPr txBox="1"/>
          <p:nvPr/>
        </p:nvSpPr>
        <p:spPr>
          <a:xfrm>
            <a:off x="2092569" y="122275"/>
            <a:ext cx="8006862" cy="1015663"/>
          </a:xfrm>
          <a:prstGeom prst="rect">
            <a:avLst/>
          </a:prstGeom>
          <a:noFill/>
        </p:spPr>
        <p:txBody>
          <a:bodyPr wrap="square">
            <a:spAutoFit/>
          </a:bodyPr>
          <a:lstStyle/>
          <a:p>
            <a:pPr algn="ctr"/>
            <a:r>
              <a:rPr lang="en-US" sz="6000" b="1">
                <a:latin typeface="Avenir Next LT Pro" panose="020B0504020202020204" pitchFamily="34" charset="0"/>
              </a:rPr>
              <a:t>Step 6</a:t>
            </a:r>
          </a:p>
        </p:txBody>
      </p:sp>
      <p:pic>
        <p:nvPicPr>
          <p:cNvPr id="7" name="Picture 6" descr="Lots of googly eyes on black background">
            <a:extLst>
              <a:ext uri="{FF2B5EF4-FFF2-40B4-BE49-F238E27FC236}">
                <a16:creationId xmlns:a16="http://schemas.microsoft.com/office/drawing/2014/main" id="{72DCE41A-5620-0206-A07F-9A58D7E8FD9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sp>
        <p:nvSpPr>
          <p:cNvPr id="10" name="TextBox 9">
            <a:extLst>
              <a:ext uri="{FF2B5EF4-FFF2-40B4-BE49-F238E27FC236}">
                <a16:creationId xmlns:a16="http://schemas.microsoft.com/office/drawing/2014/main" id="{70A09682-2D19-B62C-311D-D4C4B03261AF}"/>
              </a:ext>
            </a:extLst>
          </p:cNvPr>
          <p:cNvSpPr txBox="1"/>
          <p:nvPr/>
        </p:nvSpPr>
        <p:spPr>
          <a:xfrm>
            <a:off x="2591993" y="1230755"/>
            <a:ext cx="7286245" cy="400110"/>
          </a:xfrm>
          <a:prstGeom prst="rect">
            <a:avLst/>
          </a:prstGeom>
          <a:noFill/>
        </p:spPr>
        <p:txBody>
          <a:bodyPr wrap="square">
            <a:spAutoFit/>
          </a:bodyPr>
          <a:lstStyle/>
          <a:p>
            <a:pPr algn="ctr"/>
            <a:r>
              <a:rPr lang="en-US" sz="2000">
                <a:latin typeface="Avenir Next LT Pro" panose="020B0504020202020204" pitchFamily="34" charset="0"/>
              </a:rPr>
              <a:t>Tape headband ends together sized to fit students head</a:t>
            </a:r>
          </a:p>
        </p:txBody>
      </p:sp>
      <p:pic>
        <p:nvPicPr>
          <p:cNvPr id="6" name="Picture 5">
            <a:extLst>
              <a:ext uri="{FF2B5EF4-FFF2-40B4-BE49-F238E27FC236}">
                <a16:creationId xmlns:a16="http://schemas.microsoft.com/office/drawing/2014/main" id="{2DD9CB3C-CC9E-BB18-A3FB-6749EBAA2E0C}"/>
              </a:ext>
            </a:extLst>
          </p:cNvPr>
          <p:cNvPicPr>
            <a:picLocks noChangeAspect="1"/>
          </p:cNvPicPr>
          <p:nvPr/>
        </p:nvPicPr>
        <p:blipFill>
          <a:blip r:embed="rId6">
            <a:extLst>
              <a:ext uri="{BEBA8EAE-BF5A-486C-A8C5-ECC9F3942E4B}">
                <a14:imgProps xmlns:a14="http://schemas.microsoft.com/office/drawing/2010/main">
                  <a14:imgLayer r:embed="rId7">
                    <a14:imgEffect>
                      <a14:artisticPaintStrokes/>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20539535" flipH="1">
            <a:off x="2169132" y="2202821"/>
            <a:ext cx="956263" cy="818053"/>
          </a:xfrm>
          <a:prstGeom prst="rect">
            <a:avLst/>
          </a:prstGeom>
        </p:spPr>
      </p:pic>
      <p:grpSp>
        <p:nvGrpSpPr>
          <p:cNvPr id="9" name="Group 8">
            <a:extLst>
              <a:ext uri="{FF2B5EF4-FFF2-40B4-BE49-F238E27FC236}">
                <a16:creationId xmlns:a16="http://schemas.microsoft.com/office/drawing/2014/main" id="{240EDA0E-0B36-114E-2800-35355C435C8E}"/>
              </a:ext>
            </a:extLst>
          </p:cNvPr>
          <p:cNvGrpSpPr/>
          <p:nvPr/>
        </p:nvGrpSpPr>
        <p:grpSpPr>
          <a:xfrm>
            <a:off x="3575390" y="1780980"/>
            <a:ext cx="5180333" cy="1144391"/>
            <a:chOff x="2092569" y="2489542"/>
            <a:chExt cx="8006862" cy="1778256"/>
          </a:xfrm>
        </p:grpSpPr>
        <p:sp>
          <p:nvSpPr>
            <p:cNvPr id="11" name="Flowchart: Delay 10">
              <a:extLst>
                <a:ext uri="{FF2B5EF4-FFF2-40B4-BE49-F238E27FC236}">
                  <a16:creationId xmlns:a16="http://schemas.microsoft.com/office/drawing/2014/main" id="{31F73CA9-FD6E-F5C6-F3F5-DE589A4CFA24}"/>
                </a:ext>
              </a:extLst>
            </p:cNvPr>
            <p:cNvSpPr/>
            <p:nvPr/>
          </p:nvSpPr>
          <p:spPr>
            <a:xfrm rot="16200000">
              <a:off x="6390500" y="2551910"/>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1">
              <a:extLst>
                <a:ext uri="{FF2B5EF4-FFF2-40B4-BE49-F238E27FC236}">
                  <a16:creationId xmlns:a16="http://schemas.microsoft.com/office/drawing/2014/main" id="{4EB14A34-35EE-84C2-894B-12999C5A4B52}"/>
                </a:ext>
              </a:extLst>
            </p:cNvPr>
            <p:cNvSpPr/>
            <p:nvPr/>
          </p:nvSpPr>
          <p:spPr>
            <a:xfrm rot="16200000">
              <a:off x="4455468" y="2551910"/>
              <a:ext cx="980501" cy="855766"/>
            </a:xfrm>
            <a:prstGeom prst="flowChartDelay">
              <a:avLst/>
            </a:prstGeom>
            <a:solidFill>
              <a:schemeClr val="tx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903B5E-8DEE-9FB3-E476-0E39227EEB93}"/>
                </a:ext>
              </a:extLst>
            </p:cNvPr>
            <p:cNvSpPr/>
            <p:nvPr/>
          </p:nvSpPr>
          <p:spPr>
            <a:xfrm>
              <a:off x="2092569" y="3233635"/>
              <a:ext cx="8006862" cy="103416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ts of googly eyes on yellow background">
              <a:extLst>
                <a:ext uri="{FF2B5EF4-FFF2-40B4-BE49-F238E27FC236}">
                  <a16:creationId xmlns:a16="http://schemas.microsoft.com/office/drawing/2014/main" id="{854EF73F-27DB-11BF-AEC5-4F9126906D1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9724" t="40803" r="55497" b="37769"/>
            <a:stretch/>
          </p:blipFill>
          <p:spPr>
            <a:xfrm rot="6302710">
              <a:off x="5522521" y="3401388"/>
              <a:ext cx="275228" cy="266029"/>
            </a:xfrm>
            <a:prstGeom prst="rect">
              <a:avLst/>
            </a:prstGeom>
          </p:spPr>
        </p:pic>
        <p:pic>
          <p:nvPicPr>
            <p:cNvPr id="15" name="Picture 14" descr="Lots of googly eyes on yellow background">
              <a:extLst>
                <a:ext uri="{FF2B5EF4-FFF2-40B4-BE49-F238E27FC236}">
                  <a16:creationId xmlns:a16="http://schemas.microsoft.com/office/drawing/2014/main" id="{CC071501-2C18-9EB6-6543-6BF7C127F5D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9724" t="40803" r="55497" b="37769"/>
            <a:stretch/>
          </p:blipFill>
          <p:spPr>
            <a:xfrm rot="6302710">
              <a:off x="6065899" y="3401387"/>
              <a:ext cx="275228" cy="266029"/>
            </a:xfrm>
            <a:prstGeom prst="rect">
              <a:avLst/>
            </a:prstGeom>
          </p:spPr>
        </p:pic>
      </p:grpSp>
      <p:pic>
        <p:nvPicPr>
          <p:cNvPr id="17" name="Picture 16" descr="Young boy with hands on the back">
            <a:extLst>
              <a:ext uri="{FF2B5EF4-FFF2-40B4-BE49-F238E27FC236}">
                <a16:creationId xmlns:a16="http://schemas.microsoft.com/office/drawing/2014/main" id="{B2B5876E-D48A-0C8C-E08B-43D7556F0D07}"/>
              </a:ext>
            </a:extLst>
          </p:cNvPr>
          <p:cNvPicPr>
            <a:picLocks noChangeAspect="1"/>
          </p:cNvPicPr>
          <p:nvPr/>
        </p:nvPicPr>
        <p:blipFill>
          <a:blip r:embed="rId11">
            <a:extLst>
              <a:ext uri="{28A0092B-C50C-407E-A947-70E740481C1C}">
                <a14:useLocalDpi xmlns:a14="http://schemas.microsoft.com/office/drawing/2010/main" val="0"/>
              </a:ext>
            </a:extLst>
          </a:blip>
          <a:srcRect b="61598"/>
          <a:stretch/>
        </p:blipFill>
        <p:spPr>
          <a:xfrm>
            <a:off x="4446485" y="2031326"/>
            <a:ext cx="3438145" cy="4200602"/>
          </a:xfrm>
          <a:prstGeom prst="rect">
            <a:avLst/>
          </a:prstGeom>
        </p:spPr>
      </p:pic>
      <p:sp>
        <p:nvSpPr>
          <p:cNvPr id="16" name="Explosion: 14 Points 15">
            <a:extLst>
              <a:ext uri="{FF2B5EF4-FFF2-40B4-BE49-F238E27FC236}">
                <a16:creationId xmlns:a16="http://schemas.microsoft.com/office/drawing/2014/main" id="{AA27FCDF-237E-E824-49B3-109C932857F6}"/>
              </a:ext>
            </a:extLst>
          </p:cNvPr>
          <p:cNvSpPr/>
          <p:nvPr/>
        </p:nvSpPr>
        <p:spPr>
          <a:xfrm>
            <a:off x="7624050" y="2640449"/>
            <a:ext cx="4748761" cy="3441589"/>
          </a:xfrm>
          <a:prstGeom prst="irregularSeal2">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CBEBC97-5867-2016-B977-1AB6C6731E59}"/>
              </a:ext>
            </a:extLst>
          </p:cNvPr>
          <p:cNvSpPr txBox="1"/>
          <p:nvPr/>
        </p:nvSpPr>
        <p:spPr>
          <a:xfrm rot="20566481">
            <a:off x="8494179" y="3792716"/>
            <a:ext cx="276811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effectLst/>
                <a:latin typeface="Avenir Next LT Pro" panose="020B0504020202020204" pitchFamily="34" charset="0"/>
              </a:rPr>
              <a:t>Take care of your bear headband because we will use it throughout the entire year! </a:t>
            </a:r>
          </a:p>
        </p:txBody>
      </p:sp>
      <p:pic>
        <p:nvPicPr>
          <p:cNvPr id="20" name="Picture 19" descr="A picture containing text&#10;&#10;AI-generated content may be incorrect.">
            <a:extLst>
              <a:ext uri="{FF2B5EF4-FFF2-40B4-BE49-F238E27FC236}">
                <a16:creationId xmlns:a16="http://schemas.microsoft.com/office/drawing/2014/main" id="{3F252A76-11BC-6915-3308-EB7E961029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8688" y="84513"/>
            <a:ext cx="916687" cy="1000531"/>
          </a:xfrm>
          <a:prstGeom prst="rect">
            <a:avLst/>
          </a:prstGeom>
        </p:spPr>
      </p:pic>
    </p:spTree>
    <p:extLst>
      <p:ext uri="{BB962C8B-B14F-4D97-AF65-F5344CB8AC3E}">
        <p14:creationId xmlns:p14="http://schemas.microsoft.com/office/powerpoint/2010/main" val="312705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D0B54-CCEF-AD4F-3F04-A6EA6784F0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48C7DE-0FDC-8C66-78E9-77B75B610CE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F59CF7F9-E067-7D97-3359-914674EA5A8A}"/>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78C38F42-661B-588F-FC23-AE73511BDEB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A1E72B50-CF66-942F-85CC-925CC1BBACB8}"/>
              </a:ext>
            </a:extLst>
          </p:cNvPr>
          <p:cNvSpPr txBox="1"/>
          <p:nvPr/>
        </p:nvSpPr>
        <p:spPr>
          <a:xfrm>
            <a:off x="597409" y="6366393"/>
            <a:ext cx="7983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9" name="TextBox 8">
            <a:extLst>
              <a:ext uri="{FF2B5EF4-FFF2-40B4-BE49-F238E27FC236}">
                <a16:creationId xmlns:a16="http://schemas.microsoft.com/office/drawing/2014/main" id="{123036D3-EE30-F0DE-236D-E08394F6AC23}"/>
              </a:ext>
            </a:extLst>
          </p:cNvPr>
          <p:cNvSpPr txBox="1"/>
          <p:nvPr/>
        </p:nvSpPr>
        <p:spPr>
          <a:xfrm>
            <a:off x="6860110" y="1734346"/>
            <a:ext cx="5331890" cy="2862322"/>
          </a:xfrm>
          <a:prstGeom prst="rect">
            <a:avLst/>
          </a:prstGeom>
          <a:noFill/>
        </p:spPr>
        <p:txBody>
          <a:bodyPr wrap="square">
            <a:spAutoFit/>
          </a:bodyPr>
          <a:lstStyle/>
          <a:p>
            <a:pPr algn="ctr"/>
            <a:r>
              <a:rPr lang="en-US" sz="6000" dirty="0">
                <a:latin typeface="Avenir Next LT Pro" panose="020B0504020202020204" pitchFamily="34" charset="0"/>
              </a:rPr>
              <a:t>What do you know about bears?</a:t>
            </a:r>
          </a:p>
        </p:txBody>
      </p:sp>
      <p:pic>
        <p:nvPicPr>
          <p:cNvPr id="11" name="Picture 10">
            <a:extLst>
              <a:ext uri="{FF2B5EF4-FFF2-40B4-BE49-F238E27FC236}">
                <a16:creationId xmlns:a16="http://schemas.microsoft.com/office/drawing/2014/main" id="{1635856F-A152-981B-D8A9-1E17C1AB8589}"/>
              </a:ext>
            </a:extLst>
          </p:cNvPr>
          <p:cNvPicPr>
            <a:picLocks noChangeAspect="1"/>
          </p:cNvPicPr>
          <p:nvPr/>
        </p:nvPicPr>
        <p:blipFill>
          <a:blip r:embed="rId4">
            <a:extLst>
              <a:ext uri="{28A0092B-C50C-407E-A947-70E740481C1C}">
                <a14:useLocalDpi xmlns:a14="http://schemas.microsoft.com/office/drawing/2010/main" val="0"/>
              </a:ext>
            </a:extLst>
          </a:blip>
          <a:srcRect l="22037"/>
          <a:stretch/>
        </p:blipFill>
        <p:spPr>
          <a:xfrm>
            <a:off x="0" y="57915"/>
            <a:ext cx="7268308" cy="6215185"/>
          </a:xfrm>
          <a:prstGeom prst="rect">
            <a:avLst/>
          </a:prstGeom>
          <a:effectLst>
            <a:softEdge rad="635000"/>
          </a:effectLst>
        </p:spPr>
      </p:pic>
    </p:spTree>
    <p:extLst>
      <p:ext uri="{BB962C8B-B14F-4D97-AF65-F5344CB8AC3E}">
        <p14:creationId xmlns:p14="http://schemas.microsoft.com/office/powerpoint/2010/main" val="1938142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06CBE-AF9E-E389-D408-EADDACFD1C2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EEA43E-2B36-8FA2-C7EF-4648DAFA225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36D443DA-8D4E-6AAB-8A45-E4162AED1D50}"/>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80FABA56-C42C-7C33-5353-4CD04979CDB8}"/>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E407D8F6-763E-EACA-6BB7-A58F633B26B4}"/>
              </a:ext>
            </a:extLst>
          </p:cNvPr>
          <p:cNvSpPr txBox="1"/>
          <p:nvPr/>
        </p:nvSpPr>
        <p:spPr>
          <a:xfrm>
            <a:off x="597409" y="6366393"/>
            <a:ext cx="781294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pic>
        <p:nvPicPr>
          <p:cNvPr id="6" name="Picture 5">
            <a:extLst>
              <a:ext uri="{FF2B5EF4-FFF2-40B4-BE49-F238E27FC236}">
                <a16:creationId xmlns:a16="http://schemas.microsoft.com/office/drawing/2014/main" id="{FA73B5AD-0E41-00C7-D235-B8424C4B052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5000"/>
                    </a14:imgEffect>
                  </a14:imgLayer>
                </a14:imgProps>
              </a:ext>
            </a:extLst>
          </a:blip>
          <a:srcRect b="49039"/>
          <a:stretch/>
        </p:blipFill>
        <p:spPr>
          <a:xfrm>
            <a:off x="1843798" y="122275"/>
            <a:ext cx="8656805" cy="6109653"/>
          </a:xfrm>
          <a:prstGeom prst="rect">
            <a:avLst/>
          </a:prstGeom>
        </p:spPr>
      </p:pic>
    </p:spTree>
    <p:extLst>
      <p:ext uri="{BB962C8B-B14F-4D97-AF65-F5344CB8AC3E}">
        <p14:creationId xmlns:p14="http://schemas.microsoft.com/office/powerpoint/2010/main" val="4286452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D1BE5-6F04-B01D-2890-A8CB7FAE42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F5F5365-A66E-4D5B-5418-4F5C87D848E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34AB7283-5DFF-330E-29C4-2E00EE6F2A58}"/>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22353D90-9AC3-E13D-44CC-25F304D409FC}"/>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D2194EAD-13CA-DC24-D09B-1515190B566F}"/>
              </a:ext>
            </a:extLst>
          </p:cNvPr>
          <p:cNvSpPr txBox="1"/>
          <p:nvPr/>
        </p:nvSpPr>
        <p:spPr>
          <a:xfrm>
            <a:off x="597409" y="6366393"/>
            <a:ext cx="814255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9" name="TextBox 8">
            <a:extLst>
              <a:ext uri="{FF2B5EF4-FFF2-40B4-BE49-F238E27FC236}">
                <a16:creationId xmlns:a16="http://schemas.microsoft.com/office/drawing/2014/main" id="{A40FD316-8B64-BD73-2981-32A302FD930A}"/>
              </a:ext>
            </a:extLst>
          </p:cNvPr>
          <p:cNvSpPr txBox="1"/>
          <p:nvPr/>
        </p:nvSpPr>
        <p:spPr>
          <a:xfrm>
            <a:off x="597409" y="1969379"/>
            <a:ext cx="3768711" cy="2308324"/>
          </a:xfrm>
          <a:prstGeom prst="rect">
            <a:avLst/>
          </a:prstGeom>
          <a:noFill/>
        </p:spPr>
        <p:txBody>
          <a:bodyPr wrap="square">
            <a:spAutoFit/>
          </a:bodyPr>
          <a:lstStyle/>
          <a:p>
            <a:pPr algn="ctr"/>
            <a:r>
              <a:rPr lang="en-US" sz="4800" dirty="0">
                <a:latin typeface="Avenir Next LT Pro" panose="020B0504020202020204" pitchFamily="34" charset="0"/>
              </a:rPr>
              <a:t>Where do you think bears live?</a:t>
            </a:r>
          </a:p>
        </p:txBody>
      </p:sp>
      <p:pic>
        <p:nvPicPr>
          <p:cNvPr id="14" name="Picture 13" descr="A picture containing ground, outdoor, mongoose, black&#10;&#10;AI-generated content may be incorrect.">
            <a:extLst>
              <a:ext uri="{FF2B5EF4-FFF2-40B4-BE49-F238E27FC236}">
                <a16:creationId xmlns:a16="http://schemas.microsoft.com/office/drawing/2014/main" id="{56560AFD-40EE-F903-30C5-7B6457CA0E58}"/>
              </a:ext>
            </a:extLst>
          </p:cNvPr>
          <p:cNvPicPr>
            <a:picLocks noChangeAspect="1"/>
          </p:cNvPicPr>
          <p:nvPr/>
        </p:nvPicPr>
        <p:blipFill>
          <a:blip r:embed="rId4">
            <a:extLst>
              <a:ext uri="{28A0092B-C50C-407E-A947-70E740481C1C}">
                <a14:useLocalDpi xmlns:a14="http://schemas.microsoft.com/office/drawing/2010/main" val="0"/>
              </a:ext>
            </a:extLst>
          </a:blip>
          <a:srcRect l="6319" r="14924"/>
          <a:stretch/>
        </p:blipFill>
        <p:spPr>
          <a:xfrm>
            <a:off x="4829908" y="7577"/>
            <a:ext cx="7362092" cy="6231928"/>
          </a:xfrm>
          <a:prstGeom prst="rect">
            <a:avLst/>
          </a:prstGeom>
          <a:effectLst>
            <a:softEdge rad="635000"/>
          </a:effectLst>
        </p:spPr>
      </p:pic>
    </p:spTree>
    <p:extLst>
      <p:ext uri="{BB962C8B-B14F-4D97-AF65-F5344CB8AC3E}">
        <p14:creationId xmlns:p14="http://schemas.microsoft.com/office/powerpoint/2010/main" val="650955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78FF5-362A-8914-EBC6-70A3D42B604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AA072172-5361-AC0B-566F-C90B80015ACD}"/>
              </a:ext>
            </a:extLst>
          </p:cNvPr>
          <p:cNvSpPr txBox="1"/>
          <p:nvPr/>
        </p:nvSpPr>
        <p:spPr>
          <a:xfrm>
            <a:off x="-1069748" y="963475"/>
            <a:ext cx="6096000" cy="369332"/>
          </a:xfrm>
          <a:prstGeom prst="rect">
            <a:avLst/>
          </a:prstGeom>
          <a:noFill/>
        </p:spPr>
        <p:txBody>
          <a:bodyPr wrap="square">
            <a:spAutoFit/>
          </a:bodyPr>
          <a:lstStyle/>
          <a:p>
            <a:pPr algn="ctr"/>
            <a:r>
              <a:rPr lang="en-US" b="1">
                <a:latin typeface="Avenir Next LT Pro Demi" panose="020B0704020202020204" pitchFamily="34" charset="0"/>
              </a:rPr>
              <a:t>Link:</a:t>
            </a:r>
            <a:endParaRPr lang="en-US" sz="1800" b="1">
              <a:latin typeface="Avenir Next LT Pro Demi" panose="020B0704020202020204" pitchFamily="34" charset="0"/>
            </a:endParaRPr>
          </a:p>
        </p:txBody>
      </p:sp>
      <p:sp>
        <p:nvSpPr>
          <p:cNvPr id="2" name="Rectangle 1">
            <a:extLst>
              <a:ext uri="{FF2B5EF4-FFF2-40B4-BE49-F238E27FC236}">
                <a16:creationId xmlns:a16="http://schemas.microsoft.com/office/drawing/2014/main" id="{3AA005DE-146A-0C6C-CE10-BA53B1A9F32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F99C9BAB-7758-9513-8BB5-AA4C7C0F8A0C}"/>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83D164FE-CF43-79C7-F2E9-A686FAAFAF1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DA13103E-B374-6391-8E19-CB643BBE7698}"/>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grpSp>
        <p:nvGrpSpPr>
          <p:cNvPr id="6" name="Group 5">
            <a:extLst>
              <a:ext uri="{FF2B5EF4-FFF2-40B4-BE49-F238E27FC236}">
                <a16:creationId xmlns:a16="http://schemas.microsoft.com/office/drawing/2014/main" id="{12CF57FB-08E3-5629-C2D2-3EAF6DC3B121}"/>
              </a:ext>
            </a:extLst>
          </p:cNvPr>
          <p:cNvGrpSpPr/>
          <p:nvPr/>
        </p:nvGrpSpPr>
        <p:grpSpPr>
          <a:xfrm>
            <a:off x="2264990" y="287665"/>
            <a:ext cx="8568162" cy="1008693"/>
            <a:chOff x="2264990" y="287665"/>
            <a:chExt cx="8568162" cy="1008693"/>
          </a:xfrm>
        </p:grpSpPr>
        <p:sp>
          <p:nvSpPr>
            <p:cNvPr id="7" name="TextBox 6">
              <a:extLst>
                <a:ext uri="{FF2B5EF4-FFF2-40B4-BE49-F238E27FC236}">
                  <a16:creationId xmlns:a16="http://schemas.microsoft.com/office/drawing/2014/main" id="{7AFCE022-6D0E-F86A-3C06-B87A55F386A2}"/>
                </a:ext>
              </a:extLst>
            </p:cNvPr>
            <p:cNvSpPr txBox="1"/>
            <p:nvPr/>
          </p:nvSpPr>
          <p:spPr>
            <a:xfrm>
              <a:off x="2264990" y="988581"/>
              <a:ext cx="8568162" cy="307777"/>
            </a:xfrm>
            <a:prstGeom prst="rect">
              <a:avLst/>
            </a:prstGeom>
            <a:noFill/>
          </p:spPr>
          <p:txBody>
            <a:bodyPr wrap="square">
              <a:spAutoFit/>
            </a:bodyPr>
            <a:lstStyle/>
            <a:p>
              <a:r>
                <a:rPr lang="en-US" sz="1400">
                  <a:hlinkClick r:id="rId4"/>
                </a:rPr>
                <a:t>https://mdcgis.maps.arcgis.com/apps/Cascade/index.html?appid=712cc83bff5145808936d38a3822ebb7</a:t>
              </a:r>
              <a:endParaRPr lang="en-US" sz="1400"/>
            </a:p>
          </p:txBody>
        </p:sp>
        <p:sp>
          <p:nvSpPr>
            <p:cNvPr id="8" name="TextBox 7">
              <a:extLst>
                <a:ext uri="{FF2B5EF4-FFF2-40B4-BE49-F238E27FC236}">
                  <a16:creationId xmlns:a16="http://schemas.microsoft.com/office/drawing/2014/main" id="{35CFF805-7F89-178A-42DE-3150296DF5CD}"/>
                </a:ext>
              </a:extLst>
            </p:cNvPr>
            <p:cNvSpPr txBox="1"/>
            <p:nvPr/>
          </p:nvSpPr>
          <p:spPr>
            <a:xfrm>
              <a:off x="2656494" y="287665"/>
              <a:ext cx="6879010" cy="584775"/>
            </a:xfrm>
            <a:prstGeom prst="rect">
              <a:avLst/>
            </a:prstGeom>
            <a:noFill/>
          </p:spPr>
          <p:txBody>
            <a:bodyPr wrap="square">
              <a:spAutoFit/>
            </a:bodyPr>
            <a:lstStyle/>
            <a:p>
              <a:pPr algn="ctr"/>
              <a:r>
                <a:rPr lang="en-US" sz="3200" b="1">
                  <a:latin typeface="Avenir Next LT Pro" panose="020B0504020202020204" pitchFamily="34" charset="0"/>
                </a:rPr>
                <a:t>Black Bear Interactive Story Map</a:t>
              </a:r>
            </a:p>
          </p:txBody>
        </p:sp>
      </p:grpSp>
      <p:sp>
        <p:nvSpPr>
          <p:cNvPr id="9" name="TextBox 8">
            <a:extLst>
              <a:ext uri="{FF2B5EF4-FFF2-40B4-BE49-F238E27FC236}">
                <a16:creationId xmlns:a16="http://schemas.microsoft.com/office/drawing/2014/main" id="{E20E342C-948B-7682-4B0C-89A4BDE3B1EA}"/>
              </a:ext>
            </a:extLst>
          </p:cNvPr>
          <p:cNvSpPr txBox="1"/>
          <p:nvPr/>
        </p:nvSpPr>
        <p:spPr>
          <a:xfrm>
            <a:off x="791346" y="1724007"/>
            <a:ext cx="10609307" cy="2554545"/>
          </a:xfrm>
          <a:prstGeom prst="rect">
            <a:avLst/>
          </a:prstGeom>
          <a:noFill/>
        </p:spPr>
        <p:txBody>
          <a:bodyPr wrap="square">
            <a:spAutoFit/>
          </a:bodyPr>
          <a:lstStyle/>
          <a:p>
            <a:pPr marL="285750" indent="-285750">
              <a:buFont typeface="Arial" panose="020B0604020202020204" pitchFamily="34" charset="0"/>
              <a:buChar char="•"/>
            </a:pPr>
            <a:r>
              <a:rPr lang="en-US" sz="3200">
                <a:latin typeface="Avenir Next LT Pro" panose="020B0504020202020204" pitchFamily="34" charset="0"/>
              </a:rPr>
              <a:t>What do you notice as we look through the story map?</a:t>
            </a:r>
          </a:p>
          <a:p>
            <a:pPr marL="285750" indent="-285750">
              <a:buFont typeface="Arial" panose="020B0604020202020204" pitchFamily="34" charset="0"/>
              <a:buChar char="•"/>
            </a:pPr>
            <a:r>
              <a:rPr lang="en-US" sz="3200">
                <a:latin typeface="Avenir Next LT Pro" panose="020B0504020202020204" pitchFamily="34" charset="0"/>
              </a:rPr>
              <a:t>Where do you see a lot of dots (or bears)? </a:t>
            </a:r>
          </a:p>
          <a:p>
            <a:pPr marL="285750" indent="-285750">
              <a:buFont typeface="Arial" panose="020B0604020202020204" pitchFamily="34" charset="0"/>
              <a:buChar char="•"/>
            </a:pPr>
            <a:r>
              <a:rPr lang="en-US" sz="3200">
                <a:latin typeface="Avenir Next LT Pro" panose="020B0504020202020204" pitchFamily="34" charset="0"/>
              </a:rPr>
              <a:t>Where do we live? </a:t>
            </a:r>
          </a:p>
          <a:p>
            <a:pPr marL="285750" indent="-285750">
              <a:buFont typeface="Arial" panose="020B0604020202020204" pitchFamily="34" charset="0"/>
              <a:buChar char="•"/>
            </a:pPr>
            <a:r>
              <a:rPr lang="en-US" sz="3200">
                <a:latin typeface="Avenir Next LT Pro" panose="020B0504020202020204" pitchFamily="34" charset="0"/>
              </a:rPr>
              <a:t>Are there a lot of dots near us? </a:t>
            </a:r>
          </a:p>
          <a:p>
            <a:pPr marL="285750" indent="-285750">
              <a:buFont typeface="Arial" panose="020B0604020202020204" pitchFamily="34" charset="0"/>
              <a:buChar char="•"/>
            </a:pPr>
            <a:r>
              <a:rPr lang="en-US" sz="3200">
                <a:latin typeface="Avenir Next LT Pro" panose="020B0504020202020204" pitchFamily="34" charset="0"/>
              </a:rPr>
              <a:t>What else do you notice about black bears?</a:t>
            </a:r>
          </a:p>
        </p:txBody>
      </p:sp>
      <p:pic>
        <p:nvPicPr>
          <p:cNvPr id="14" name="Picture 13" descr="A picture containing graphical user interface&#10;&#10;AI-generated content may be incorrect.">
            <a:extLst>
              <a:ext uri="{FF2B5EF4-FFF2-40B4-BE49-F238E27FC236}">
                <a16:creationId xmlns:a16="http://schemas.microsoft.com/office/drawing/2014/main" id="{338B0AC0-2CE8-1A23-EBD8-C336F14DA1F3}"/>
              </a:ext>
            </a:extLst>
          </p:cNvPr>
          <p:cNvPicPr>
            <a:picLocks noChangeAspect="1"/>
          </p:cNvPicPr>
          <p:nvPr/>
        </p:nvPicPr>
        <p:blipFill>
          <a:blip r:embed="rId5">
            <a:extLst>
              <a:ext uri="{28A0092B-C50C-407E-A947-70E740481C1C}">
                <a14:useLocalDpi xmlns:a14="http://schemas.microsoft.com/office/drawing/2010/main" val="0"/>
              </a:ext>
            </a:extLst>
          </a:blip>
          <a:srcRect t="1" b="3290"/>
          <a:stretch/>
        </p:blipFill>
        <p:spPr>
          <a:xfrm>
            <a:off x="3610941" y="4394693"/>
            <a:ext cx="5876260" cy="1448973"/>
          </a:xfrm>
          <a:prstGeom prst="rect">
            <a:avLst/>
          </a:prstGeom>
        </p:spPr>
      </p:pic>
    </p:spTree>
    <p:extLst>
      <p:ext uri="{BB962C8B-B14F-4D97-AF65-F5344CB8AC3E}">
        <p14:creationId xmlns:p14="http://schemas.microsoft.com/office/powerpoint/2010/main" val="1870921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87442-978B-1DD3-43A1-E0751323F2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5339444-BA89-0F52-2820-F626B13C2D7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714CB927-41D6-2B6C-0950-187BE9969F34}"/>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05643E38-1B75-C819-2B46-BC1891C2ED3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D4C8C5C1-E068-DE84-A168-7DF5F7868F39}"/>
              </a:ext>
            </a:extLst>
          </p:cNvPr>
          <p:cNvSpPr txBox="1"/>
          <p:nvPr/>
        </p:nvSpPr>
        <p:spPr>
          <a:xfrm>
            <a:off x="597409" y="6366393"/>
            <a:ext cx="7876740"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pic>
        <p:nvPicPr>
          <p:cNvPr id="1028" name="Picture 4" descr="Black Bears Book by Jenna Lee Gleisner | Epic">
            <a:extLst>
              <a:ext uri="{FF2B5EF4-FFF2-40B4-BE49-F238E27FC236}">
                <a16:creationId xmlns:a16="http://schemas.microsoft.com/office/drawing/2014/main" id="{0467F2DB-ACF4-BCDC-3DC9-DEA23184F7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41" b="8481"/>
          <a:stretch/>
        </p:blipFill>
        <p:spPr bwMode="auto">
          <a:xfrm>
            <a:off x="599310" y="396961"/>
            <a:ext cx="5167767" cy="542143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EE1FF43-E5BD-AA0B-AE1E-C94DF5106DB6}"/>
              </a:ext>
            </a:extLst>
          </p:cNvPr>
          <p:cNvGrpSpPr/>
          <p:nvPr/>
        </p:nvGrpSpPr>
        <p:grpSpPr>
          <a:xfrm>
            <a:off x="6100916" y="521110"/>
            <a:ext cx="5275006" cy="3494082"/>
            <a:chOff x="6100916" y="521110"/>
            <a:chExt cx="5275006" cy="3494082"/>
          </a:xfrm>
        </p:grpSpPr>
        <p:sp>
          <p:nvSpPr>
            <p:cNvPr id="6" name="TextBox 5">
              <a:extLst>
                <a:ext uri="{FF2B5EF4-FFF2-40B4-BE49-F238E27FC236}">
                  <a16:creationId xmlns:a16="http://schemas.microsoft.com/office/drawing/2014/main" id="{CB4EB290-222D-3915-3592-3EB2BDE10749}"/>
                </a:ext>
              </a:extLst>
            </p:cNvPr>
            <p:cNvSpPr txBox="1"/>
            <p:nvPr/>
          </p:nvSpPr>
          <p:spPr>
            <a:xfrm>
              <a:off x="6100916" y="521110"/>
              <a:ext cx="527500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Avenir Next LT Pro"/>
                </a:rPr>
                <a:t>Read the book </a:t>
              </a:r>
              <a:r>
                <a:rPr lang="en-US" sz="3200" b="1" dirty="0">
                  <a:latin typeface="Avenir Next LT Pro"/>
                </a:rPr>
                <a:t>Black Bears </a:t>
              </a:r>
              <a:r>
                <a:rPr lang="en-US" sz="3200" dirty="0">
                  <a:latin typeface="Avenir Next LT Pro"/>
                </a:rPr>
                <a:t>by Jenna Lee Gleisner</a:t>
              </a:r>
              <a:endParaRPr lang="en-US" sz="2400" dirty="0"/>
            </a:p>
          </p:txBody>
        </p:sp>
        <p:sp>
          <p:nvSpPr>
            <p:cNvPr id="7" name="TextBox 6">
              <a:extLst>
                <a:ext uri="{FF2B5EF4-FFF2-40B4-BE49-F238E27FC236}">
                  <a16:creationId xmlns:a16="http://schemas.microsoft.com/office/drawing/2014/main" id="{E47FC869-80C0-2FA2-1A5B-6839DC992822}"/>
                </a:ext>
              </a:extLst>
            </p:cNvPr>
            <p:cNvSpPr txBox="1"/>
            <p:nvPr/>
          </p:nvSpPr>
          <p:spPr>
            <a:xfrm>
              <a:off x="6100916" y="1860756"/>
              <a:ext cx="5152103"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latin typeface="Avenir Next LT Pro"/>
              </a:endParaRPr>
            </a:p>
            <a:p>
              <a:r>
                <a:rPr lang="en-US" sz="2800" dirty="0">
                  <a:latin typeface="Avenir Next LT Pro"/>
                </a:rPr>
                <a:t>Link to book on Epic!: </a:t>
              </a:r>
              <a:r>
                <a:rPr lang="en-US" sz="2800" dirty="0">
                  <a:latin typeface="Avenir Next LT Pro"/>
                  <a:hlinkClick r:id="rId5"/>
                </a:rPr>
                <a:t>Black bears by Jenna Lee Gleisner</a:t>
              </a:r>
              <a:endParaRPr lang="en-US" sz="2800" dirty="0">
                <a:latin typeface="Avenir Next LT Pro"/>
              </a:endParaRPr>
            </a:p>
            <a:p>
              <a:pPr algn="ctr"/>
              <a:r>
                <a:rPr lang="en-US" sz="1200" i="1" dirty="0">
                  <a:latin typeface="Avenir Next LT Pro"/>
                </a:rPr>
                <a:t>Available for free to classroom teachers on Epic! (</a:t>
              </a:r>
              <a:r>
                <a:rPr lang="en-US" sz="1200" i="1" dirty="0">
                  <a:latin typeface="Avenir Next LT Pro"/>
                  <a:hlinkClick r:id="rId6"/>
                </a:rPr>
                <a:t>login required</a:t>
              </a:r>
              <a:r>
                <a:rPr lang="en-US" sz="1200" i="1" dirty="0">
                  <a:latin typeface="Avenir Next LT Pro"/>
                </a:rPr>
                <a:t>)</a:t>
              </a:r>
              <a:endParaRPr lang="en-US" i="1" dirty="0"/>
            </a:p>
            <a:p>
              <a:pPr algn="ctr"/>
              <a:endParaRPr lang="en-US" sz="1200" i="1" dirty="0">
                <a:latin typeface="Avenir Next LT Pro"/>
              </a:endParaRPr>
            </a:p>
            <a:p>
              <a:pPr algn="ctr"/>
              <a:endParaRPr lang="en-US" sz="1200" i="1" dirty="0">
                <a:latin typeface="Avenir Next LT Pro"/>
              </a:endParaRPr>
            </a:p>
            <a:p>
              <a:endParaRPr lang="en-US" dirty="0">
                <a:latin typeface="Avenir Next LT Pro"/>
              </a:endParaRPr>
            </a:p>
          </p:txBody>
        </p:sp>
      </p:grpSp>
    </p:spTree>
    <p:extLst>
      <p:ext uri="{BB962C8B-B14F-4D97-AF65-F5344CB8AC3E}">
        <p14:creationId xmlns:p14="http://schemas.microsoft.com/office/powerpoint/2010/main" val="4189724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658B9-7665-148A-897C-556717429D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B24FFB-8BCD-5196-90CF-3DAEAB0A4EC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6CDE734F-84B8-2755-058D-D1DF3F55631D}"/>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E8087E27-1F43-99F8-76EE-D575A002970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3EDF64CF-64C5-0EDF-67BD-E96E240E372D}"/>
              </a:ext>
            </a:extLst>
          </p:cNvPr>
          <p:cNvSpPr txBox="1"/>
          <p:nvPr/>
        </p:nvSpPr>
        <p:spPr>
          <a:xfrm>
            <a:off x="597409" y="6366393"/>
            <a:ext cx="781294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pic>
        <p:nvPicPr>
          <p:cNvPr id="6" name="Picture 5">
            <a:extLst>
              <a:ext uri="{FF2B5EF4-FFF2-40B4-BE49-F238E27FC236}">
                <a16:creationId xmlns:a16="http://schemas.microsoft.com/office/drawing/2014/main" id="{C9E2EEAF-9BC5-7268-4D2A-50314800FC4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5000"/>
                    </a14:imgEffect>
                  </a14:imgLayer>
                </a14:imgProps>
              </a:ext>
            </a:extLst>
          </a:blip>
          <a:srcRect b="49039"/>
          <a:stretch/>
        </p:blipFill>
        <p:spPr>
          <a:xfrm>
            <a:off x="1843798" y="122275"/>
            <a:ext cx="8656805" cy="6109653"/>
          </a:xfrm>
          <a:prstGeom prst="rect">
            <a:avLst/>
          </a:prstGeom>
        </p:spPr>
      </p:pic>
    </p:spTree>
    <p:extLst>
      <p:ext uri="{BB962C8B-B14F-4D97-AF65-F5344CB8AC3E}">
        <p14:creationId xmlns:p14="http://schemas.microsoft.com/office/powerpoint/2010/main" val="3221064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381B9-C0A1-8927-2063-B67EACDC5B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1EFF613-918B-93E1-0FF2-6EBA280F92A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FD29778E-E67B-4921-BCEE-61DE84BC411D}"/>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E8E351B1-B84F-E818-C360-778A7561D59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3A19E401-4A27-22EA-FBCF-2AD490216BB9}"/>
              </a:ext>
            </a:extLst>
          </p:cNvPr>
          <p:cNvSpPr txBox="1"/>
          <p:nvPr/>
        </p:nvSpPr>
        <p:spPr>
          <a:xfrm>
            <a:off x="597409" y="6366393"/>
            <a:ext cx="850406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4B4A1069-67EF-BFD8-2FC9-4788ED089C3D}"/>
              </a:ext>
            </a:extLst>
          </p:cNvPr>
          <p:cNvSpPr txBox="1"/>
          <p:nvPr/>
        </p:nvSpPr>
        <p:spPr>
          <a:xfrm>
            <a:off x="1198493" y="2141457"/>
            <a:ext cx="4897507" cy="1938992"/>
          </a:xfrm>
          <a:prstGeom prst="rect">
            <a:avLst/>
          </a:prstGeom>
          <a:noFill/>
        </p:spPr>
        <p:txBody>
          <a:bodyPr wrap="square">
            <a:spAutoFit/>
          </a:bodyPr>
          <a:lstStyle/>
          <a:p>
            <a:pPr algn="ctr"/>
            <a:r>
              <a:rPr lang="en-US" sz="6000" b="1">
                <a:latin typeface="Avenir Next LT Pro" panose="020B0504020202020204" pitchFamily="34" charset="0"/>
              </a:rPr>
              <a:t>Making Bear Headbands</a:t>
            </a:r>
          </a:p>
        </p:txBody>
      </p:sp>
      <p:pic>
        <p:nvPicPr>
          <p:cNvPr id="9" name="Picture 8" descr="A picture containing person, little, child, underpants&#10;&#10;AI-generated content may be incorrect.">
            <a:extLst>
              <a:ext uri="{FF2B5EF4-FFF2-40B4-BE49-F238E27FC236}">
                <a16:creationId xmlns:a16="http://schemas.microsoft.com/office/drawing/2014/main" id="{DF456080-EC63-E42D-B5CF-E0BEBD318A6F}"/>
              </a:ext>
            </a:extLst>
          </p:cNvPr>
          <p:cNvPicPr>
            <a:picLocks noChangeAspect="1"/>
          </p:cNvPicPr>
          <p:nvPr/>
        </p:nvPicPr>
        <p:blipFill>
          <a:blip r:embed="rId4">
            <a:extLst>
              <a:ext uri="{28A0092B-C50C-407E-A947-70E740481C1C}">
                <a14:useLocalDpi xmlns:a14="http://schemas.microsoft.com/office/drawing/2010/main" val="0"/>
              </a:ext>
            </a:extLst>
          </a:blip>
          <a:srcRect l="19299"/>
          <a:stretch/>
        </p:blipFill>
        <p:spPr>
          <a:xfrm rot="16200000">
            <a:off x="6509538" y="549463"/>
            <a:ext cx="6241946" cy="5122982"/>
          </a:xfrm>
          <a:prstGeom prst="rect">
            <a:avLst/>
          </a:prstGeom>
          <a:effectLst>
            <a:softEdge rad="635000"/>
          </a:effectLst>
        </p:spPr>
      </p:pic>
      <p:pic>
        <p:nvPicPr>
          <p:cNvPr id="7" name="Picture 6" descr="A picture containing text&#10;&#10;AI-generated content may be incorrect.">
            <a:extLst>
              <a:ext uri="{FF2B5EF4-FFF2-40B4-BE49-F238E27FC236}">
                <a16:creationId xmlns:a16="http://schemas.microsoft.com/office/drawing/2014/main" id="{719C5564-180E-4A4B-D7E4-7544AD287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13" y="122275"/>
            <a:ext cx="859537" cy="938153"/>
          </a:xfrm>
          <a:prstGeom prst="rect">
            <a:avLst/>
          </a:prstGeom>
        </p:spPr>
      </p:pic>
    </p:spTree>
    <p:extLst>
      <p:ext uri="{BB962C8B-B14F-4D97-AF65-F5344CB8AC3E}">
        <p14:creationId xmlns:p14="http://schemas.microsoft.com/office/powerpoint/2010/main" val="2294711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75A25-7531-A7CE-BB16-93D56B13B4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E3F53D-20BC-5120-A775-683CB0CCC38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pic>
        <p:nvPicPr>
          <p:cNvPr id="3" name="Picture 2" descr="Icon&#10;&#10;AI-generated content may be incorrect.">
            <a:extLst>
              <a:ext uri="{FF2B5EF4-FFF2-40B4-BE49-F238E27FC236}">
                <a16:creationId xmlns:a16="http://schemas.microsoft.com/office/drawing/2014/main" id="{32AC9012-6ECE-84D5-13BC-7A16423B690F}"/>
              </a:ext>
            </a:extLst>
          </p:cNvPr>
          <p:cNvPicPr>
            <a:picLocks noChangeAspect="1"/>
          </p:cNvPicPr>
          <p:nvPr/>
        </p:nvPicPr>
        <p:blipFill>
          <a:blip r:embed="rId3">
            <a:extLst>
              <a:ext uri="{28A0092B-C50C-407E-A947-70E740481C1C}">
                <a14:useLocalDpi xmlns:a14="http://schemas.microsoft.com/office/drawing/2010/main" val="0"/>
              </a:ext>
            </a:extLst>
          </a:blip>
          <a:srcRect l="18386" t="18201"/>
          <a:stretch/>
        </p:blipFill>
        <p:spPr>
          <a:xfrm>
            <a:off x="85344" y="6302032"/>
            <a:ext cx="512065" cy="498053"/>
          </a:xfrm>
          <a:prstGeom prst="rect">
            <a:avLst/>
          </a:prstGeom>
        </p:spPr>
      </p:pic>
      <p:sp>
        <p:nvSpPr>
          <p:cNvPr id="4" name="TextBox 3">
            <a:extLst>
              <a:ext uri="{FF2B5EF4-FFF2-40B4-BE49-F238E27FC236}">
                <a16:creationId xmlns:a16="http://schemas.microsoft.com/office/drawing/2014/main" id="{E84A317B-61ED-4480-0904-A18297A1447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45D7C28F-1D58-1A27-DECE-CD2FB423368B}"/>
              </a:ext>
            </a:extLst>
          </p:cNvPr>
          <p:cNvSpPr txBox="1"/>
          <p:nvPr/>
        </p:nvSpPr>
        <p:spPr>
          <a:xfrm>
            <a:off x="597409" y="6366393"/>
            <a:ext cx="803622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Introduction Lesson – Black Bears in Missouri </a:t>
            </a:r>
          </a:p>
        </p:txBody>
      </p:sp>
      <p:sp>
        <p:nvSpPr>
          <p:cNvPr id="8" name="TextBox 7">
            <a:extLst>
              <a:ext uri="{FF2B5EF4-FFF2-40B4-BE49-F238E27FC236}">
                <a16:creationId xmlns:a16="http://schemas.microsoft.com/office/drawing/2014/main" id="{D2315E38-6FEA-985A-DB88-A1CB2ADEA4E2}"/>
              </a:ext>
            </a:extLst>
          </p:cNvPr>
          <p:cNvSpPr txBox="1"/>
          <p:nvPr/>
        </p:nvSpPr>
        <p:spPr>
          <a:xfrm>
            <a:off x="1537874" y="128545"/>
            <a:ext cx="8006862" cy="1015663"/>
          </a:xfrm>
          <a:prstGeom prst="rect">
            <a:avLst/>
          </a:prstGeom>
          <a:noFill/>
        </p:spPr>
        <p:txBody>
          <a:bodyPr wrap="square">
            <a:spAutoFit/>
          </a:bodyPr>
          <a:lstStyle/>
          <a:p>
            <a:pPr algn="ctr"/>
            <a:r>
              <a:rPr lang="en-US" sz="6000" b="1">
                <a:latin typeface="Avenir Next LT Pro" panose="020B0504020202020204" pitchFamily="34" charset="0"/>
              </a:rPr>
              <a:t>Supplies</a:t>
            </a:r>
          </a:p>
        </p:txBody>
      </p:sp>
      <p:pic>
        <p:nvPicPr>
          <p:cNvPr id="7" name="Picture 6" descr="Lots of googly eyes on black background">
            <a:extLst>
              <a:ext uri="{FF2B5EF4-FFF2-40B4-BE49-F238E27FC236}">
                <a16:creationId xmlns:a16="http://schemas.microsoft.com/office/drawing/2014/main" id="{07565AA3-37DA-07D3-2F10-7B389E96C2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60061" t="71014" r="30594" b="19678"/>
          <a:stretch/>
        </p:blipFill>
        <p:spPr>
          <a:xfrm rot="20542874">
            <a:off x="1611923" y="1507137"/>
            <a:ext cx="961292" cy="638262"/>
          </a:xfrm>
          <a:prstGeom prst="rect">
            <a:avLst/>
          </a:prstGeom>
        </p:spPr>
      </p:pic>
      <p:pic>
        <p:nvPicPr>
          <p:cNvPr id="12" name="Picture 11" descr="A picture containing text, businesscard&#10;&#10;AI-generated content may be incorrect.">
            <a:extLst>
              <a:ext uri="{FF2B5EF4-FFF2-40B4-BE49-F238E27FC236}">
                <a16:creationId xmlns:a16="http://schemas.microsoft.com/office/drawing/2014/main" id="{EF909B73-720C-8ADA-30C3-E010C28727D9}"/>
              </a:ext>
            </a:extLst>
          </p:cNvPr>
          <p:cNvPicPr>
            <a:picLocks noChangeAspect="1"/>
          </p:cNvPicPr>
          <p:nvPr/>
        </p:nvPicPr>
        <p:blipFill>
          <a:blip r:embed="rId6">
            <a:extLst>
              <a:ext uri="{28A0092B-C50C-407E-A947-70E740481C1C}">
                <a14:useLocalDpi xmlns:a14="http://schemas.microsoft.com/office/drawing/2010/main" val="0"/>
              </a:ext>
            </a:extLst>
          </a:blip>
          <a:srcRect l="11199" t="16060" r="7639" b="17797"/>
          <a:stretch/>
        </p:blipFill>
        <p:spPr>
          <a:xfrm>
            <a:off x="597409" y="1969477"/>
            <a:ext cx="4747847" cy="2919046"/>
          </a:xfrm>
          <a:prstGeom prst="rect">
            <a:avLst/>
          </a:prstGeom>
        </p:spPr>
      </p:pic>
      <p:sp>
        <p:nvSpPr>
          <p:cNvPr id="14" name="TextBox 13">
            <a:extLst>
              <a:ext uri="{FF2B5EF4-FFF2-40B4-BE49-F238E27FC236}">
                <a16:creationId xmlns:a16="http://schemas.microsoft.com/office/drawing/2014/main" id="{18B7C65C-D1A7-CD03-D889-18AD13CFBAC3}"/>
              </a:ext>
            </a:extLst>
          </p:cNvPr>
          <p:cNvSpPr txBox="1"/>
          <p:nvPr/>
        </p:nvSpPr>
        <p:spPr>
          <a:xfrm>
            <a:off x="5855207" y="2090172"/>
            <a:ext cx="6096000" cy="2677656"/>
          </a:xfrm>
          <a:prstGeom prst="rect">
            <a:avLst/>
          </a:prstGeom>
          <a:noFill/>
        </p:spPr>
        <p:txBody>
          <a:bodyPr wrap="square">
            <a:spAutoFit/>
          </a:bodyPr>
          <a:lstStyle/>
          <a:p>
            <a:pPr marL="285750" indent="-285750">
              <a:buFont typeface="Arial" panose="020B0604020202020204" pitchFamily="34" charset="0"/>
              <a:buChar char="•"/>
            </a:pPr>
            <a:r>
              <a:rPr lang="en-US" sz="2800">
                <a:latin typeface="Avenir Next LT Pro" panose="020B0504020202020204" pitchFamily="34" charset="0"/>
              </a:rPr>
              <a:t>1 pair of scissors</a:t>
            </a:r>
          </a:p>
          <a:p>
            <a:pPr marL="285750" indent="-285750">
              <a:buFont typeface="Arial" panose="020B0604020202020204" pitchFamily="34" charset="0"/>
              <a:buChar char="•"/>
            </a:pPr>
            <a:r>
              <a:rPr lang="en-US" sz="2800">
                <a:latin typeface="Avenir Next LT Pro" panose="020B0504020202020204" pitchFamily="34" charset="0"/>
              </a:rPr>
              <a:t>1 bottle of glue</a:t>
            </a:r>
          </a:p>
          <a:p>
            <a:pPr marL="285750" indent="-285750">
              <a:buFont typeface="Arial" panose="020B0604020202020204" pitchFamily="34" charset="0"/>
              <a:buChar char="•"/>
            </a:pPr>
            <a:r>
              <a:rPr lang="en-US" sz="2800">
                <a:latin typeface="Avenir Next LT Pro" panose="020B0504020202020204" pitchFamily="34" charset="0"/>
              </a:rPr>
              <a:t>Tape</a:t>
            </a:r>
          </a:p>
          <a:p>
            <a:pPr marL="285750" indent="-285750">
              <a:buFont typeface="Arial" panose="020B0604020202020204" pitchFamily="34" charset="0"/>
              <a:buChar char="•"/>
            </a:pPr>
            <a:r>
              <a:rPr lang="en-US" sz="2800">
                <a:latin typeface="Avenir Next LT Pro" panose="020B0504020202020204" pitchFamily="34" charset="0"/>
              </a:rPr>
              <a:t>1 medium black puff ball</a:t>
            </a:r>
          </a:p>
          <a:p>
            <a:pPr marL="285750" indent="-285750">
              <a:buFont typeface="Arial" panose="020B0604020202020204" pitchFamily="34" charset="0"/>
              <a:buChar char="•"/>
            </a:pPr>
            <a:r>
              <a:rPr lang="en-US" sz="2800">
                <a:latin typeface="Avenir Next LT Pro" panose="020B0504020202020204" pitchFamily="34" charset="0"/>
              </a:rPr>
              <a:t>2 small stick-on-eyes</a:t>
            </a:r>
          </a:p>
          <a:p>
            <a:pPr marL="285750" indent="-285750">
              <a:buFont typeface="Arial" panose="020B0604020202020204" pitchFamily="34" charset="0"/>
              <a:buChar char="•"/>
            </a:pPr>
            <a:r>
              <a:rPr lang="en-US" sz="2800">
                <a:latin typeface="Avenir Next LT Pro" panose="020B0504020202020204" pitchFamily="34" charset="0"/>
              </a:rPr>
              <a:t>2 pieces of black paper</a:t>
            </a:r>
          </a:p>
        </p:txBody>
      </p:sp>
      <p:pic>
        <p:nvPicPr>
          <p:cNvPr id="9" name="Picture 8" descr="A picture containing text, clock&#10;&#10;AI-generated content may be incorrect.">
            <a:extLst>
              <a:ext uri="{FF2B5EF4-FFF2-40B4-BE49-F238E27FC236}">
                <a16:creationId xmlns:a16="http://schemas.microsoft.com/office/drawing/2014/main" id="{FCA071E7-1791-4C25-7D17-6B76CF48EB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6772" y="125934"/>
            <a:ext cx="866625" cy="1050454"/>
          </a:xfrm>
          <a:prstGeom prst="rect">
            <a:avLst/>
          </a:prstGeom>
        </p:spPr>
      </p:pic>
    </p:spTree>
    <p:extLst>
      <p:ext uri="{BB962C8B-B14F-4D97-AF65-F5344CB8AC3E}">
        <p14:creationId xmlns:p14="http://schemas.microsoft.com/office/powerpoint/2010/main" val="1007513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967</Words>
  <Application>Microsoft Office PowerPoint</Application>
  <PresentationFormat>Widescreen</PresentationFormat>
  <Paragraphs>97</Paragraphs>
  <Slides>15</Slides>
  <Notes>14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Lydia Princ</cp:lastModifiedBy>
  <cp:revision>62</cp:revision>
  <dcterms:created xsi:type="dcterms:W3CDTF">2025-05-19T19:17:46Z</dcterms:created>
  <dcterms:modified xsi:type="dcterms:W3CDTF">2025-07-18T13:57:20Z</dcterms:modified>
</cp:coreProperties>
</file>