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5" r:id="rId3"/>
    <p:sldId id="282" r:id="rId4"/>
    <p:sldId id="283" r:id="rId5"/>
    <p:sldId id="284" r:id="rId6"/>
    <p:sldId id="289" r:id="rId7"/>
    <p:sldId id="286" r:id="rId8"/>
    <p:sldId id="311" r:id="rId9"/>
    <p:sldId id="287" r:id="rId10"/>
    <p:sldId id="290" r:id="rId11"/>
    <p:sldId id="303" r:id="rId12"/>
    <p:sldId id="304" r:id="rId13"/>
    <p:sldId id="305" r:id="rId14"/>
    <p:sldId id="288" r:id="rId15"/>
    <p:sldId id="310" r:id="rId16"/>
    <p:sldId id="293" r:id="rId17"/>
    <p:sldId id="294" r:id="rId18"/>
    <p:sldId id="312" r:id="rId19"/>
    <p:sldId id="295" r:id="rId20"/>
    <p:sldId id="306" r:id="rId21"/>
    <p:sldId id="296" r:id="rId22"/>
    <p:sldId id="297" r:id="rId23"/>
    <p:sldId id="298" r:id="rId24"/>
    <p:sldId id="299" r:id="rId25"/>
    <p:sldId id="307" r:id="rId26"/>
    <p:sldId id="300" r:id="rId27"/>
    <p:sldId id="308" r:id="rId28"/>
    <p:sldId id="301" r:id="rId29"/>
    <p:sldId id="309"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CF66ED-CB21-4C4A-A86B-043C6FFB21CE}" v="10" dt="2025-07-17T18:46:53.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70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B2350-A8BA-46E3-B395-1A008EE97349}"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75123-A985-4E9E-B252-5E81F35A176B}" type="slidenum">
              <a:rPr lang="en-US" smtClean="0"/>
              <a:t>‹#›</a:t>
            </a:fld>
            <a:endParaRPr lang="en-US"/>
          </a:p>
        </p:txBody>
      </p:sp>
    </p:spTree>
    <p:extLst>
      <p:ext uri="{BB962C8B-B14F-4D97-AF65-F5344CB8AC3E}">
        <p14:creationId xmlns:p14="http://schemas.microsoft.com/office/powerpoint/2010/main" val="38217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D233-4AFF-6255-668D-7B28ABEB7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1E6A0-B69F-B79A-6336-D715AE984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64732-3287-F949-6B0D-B262771BF50C}"/>
              </a:ext>
            </a:extLst>
          </p:cNvPr>
          <p:cNvSpPr>
            <a:spLocks noGrp="1"/>
          </p:cNvSpPr>
          <p:nvPr>
            <p:ph type="body" idx="1"/>
          </p:nvPr>
        </p:nvSpPr>
        <p:spPr/>
        <p:txBody>
          <a:bodyPr/>
          <a:lstStyle/>
          <a:p>
            <a:r>
              <a:rPr lang="en-US"/>
              <a:t>Animal: Ornate Box Turtle eating a worm</a:t>
            </a:r>
          </a:p>
        </p:txBody>
      </p:sp>
      <p:sp>
        <p:nvSpPr>
          <p:cNvPr id="4" name="Slide Number Placeholder 3">
            <a:extLst>
              <a:ext uri="{FF2B5EF4-FFF2-40B4-BE49-F238E27FC236}">
                <a16:creationId xmlns:a16="http://schemas.microsoft.com/office/drawing/2014/main" id="{78068B08-7FE6-6FCD-6AC1-7BB76E98C6C8}"/>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149490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0C1E-2EA3-137F-C590-73E4526D0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8F06A-C83E-1743-7688-40E344A1A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3E336-CB19-CB24-DE6D-C506BC389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068CBC-7592-3068-30DE-4CDE2A80C97F}"/>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147926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B42F9-C706-FA81-90AF-5D0A13BC9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8741F-E085-DB2E-E893-3EEA78BD8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7B423-48E4-B2BA-8D9E-AEF125EB13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7415D2-041F-ACBF-9FDC-E7BE3B509952}"/>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48323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CCB1-A65C-DAC5-D7FB-C9A79E7BD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29BA7-B45B-4D31-545A-935A5204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FC44D-FA39-1C6F-D3C1-1BAC08B5E430}"/>
              </a:ext>
            </a:extLst>
          </p:cNvPr>
          <p:cNvSpPr>
            <a:spLocks noGrp="1"/>
          </p:cNvSpPr>
          <p:nvPr>
            <p:ph type="body" idx="1"/>
          </p:nvPr>
        </p:nvSpPr>
        <p:spPr/>
        <p:txBody>
          <a:bodyPr/>
          <a:lstStyle/>
          <a:p>
            <a:r>
              <a:rPr lang="en-US"/>
              <a:t>The discussion should bring them to an agreement on what animals need to survive – air, food, water, space/shelter. The place where animals live and have their needs met is called a </a:t>
            </a:r>
            <a:r>
              <a:rPr lang="en-US" b="1"/>
              <a:t>habitat, </a:t>
            </a:r>
            <a:r>
              <a:rPr lang="en-US"/>
              <a:t>or a </a:t>
            </a:r>
            <a:r>
              <a:rPr lang="en-US" b="1"/>
              <a:t>habitat </a:t>
            </a:r>
            <a:r>
              <a:rPr lang="en-US"/>
              <a:t>is a system that has many parts an animal needs to survive.</a:t>
            </a:r>
          </a:p>
        </p:txBody>
      </p:sp>
      <p:sp>
        <p:nvSpPr>
          <p:cNvPr id="4" name="Slide Number Placeholder 3">
            <a:extLst>
              <a:ext uri="{FF2B5EF4-FFF2-40B4-BE49-F238E27FC236}">
                <a16:creationId xmlns:a16="http://schemas.microsoft.com/office/drawing/2014/main" id="{4CDD9D73-329B-5880-8F12-E5241BDC53EE}"/>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30914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A65F-9436-EB30-1975-4FCC8C570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ED8B6-22DF-6F8B-4A11-843DD3E22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C2670-AB5A-24B6-33EA-2EF433BE1B68}"/>
              </a:ext>
            </a:extLst>
          </p:cNvPr>
          <p:cNvSpPr>
            <a:spLocks noGrp="1"/>
          </p:cNvSpPr>
          <p:nvPr>
            <p:ph type="body" idx="1"/>
          </p:nvPr>
        </p:nvSpPr>
        <p:spPr/>
        <p:txBody>
          <a:bodyPr/>
          <a:lstStyle/>
          <a:p>
            <a:r>
              <a:rPr lang="en-US"/>
              <a:t>Have each student complete student guide, </a:t>
            </a:r>
            <a:r>
              <a:rPr lang="en-US" b="1"/>
              <a:t>Draw It! </a:t>
            </a:r>
            <a:r>
              <a:rPr lang="en-US"/>
              <a:t>Activity on Page 41.</a:t>
            </a:r>
          </a:p>
        </p:txBody>
      </p:sp>
      <p:sp>
        <p:nvSpPr>
          <p:cNvPr id="4" name="Slide Number Placeholder 3">
            <a:extLst>
              <a:ext uri="{FF2B5EF4-FFF2-40B4-BE49-F238E27FC236}">
                <a16:creationId xmlns:a16="http://schemas.microsoft.com/office/drawing/2014/main" id="{C737B516-8F78-19A4-EE8E-EDC77530127B}"/>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74284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7B5E0-29AD-1832-5369-188B10BF2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B3657-AEFF-23C8-C7FC-BA2FECD53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D66ED-6062-FC52-7DA3-9068E1ADB2F9}"/>
              </a:ext>
            </a:extLst>
          </p:cNvPr>
          <p:cNvSpPr>
            <a:spLocks noGrp="1"/>
          </p:cNvSpPr>
          <p:nvPr>
            <p:ph type="body" idx="1"/>
          </p:nvPr>
        </p:nvSpPr>
        <p:spPr/>
        <p:txBody>
          <a:bodyPr/>
          <a:lstStyle/>
          <a:p>
            <a:r>
              <a:rPr lang="en-US"/>
              <a:t>Read aloud from the student guide </a:t>
            </a:r>
            <a:r>
              <a:rPr lang="en-US" b="1"/>
              <a:t>Read Together Habitats </a:t>
            </a:r>
            <a:r>
              <a:rPr lang="en-US"/>
              <a:t>on Page 39.</a:t>
            </a:r>
          </a:p>
        </p:txBody>
      </p:sp>
      <p:sp>
        <p:nvSpPr>
          <p:cNvPr id="4" name="Slide Number Placeholder 3">
            <a:extLst>
              <a:ext uri="{FF2B5EF4-FFF2-40B4-BE49-F238E27FC236}">
                <a16:creationId xmlns:a16="http://schemas.microsoft.com/office/drawing/2014/main" id="{AB578212-921B-B7CF-C347-DD78081E3EE8}"/>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93206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8178-EA25-F7E7-1AB0-AD5CE5E37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6A9ED-4A23-E1E6-5C37-257FE3A84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0BDD6-7CB0-1791-A487-6CD99EF5D63E}"/>
              </a:ext>
            </a:extLst>
          </p:cNvPr>
          <p:cNvSpPr>
            <a:spLocks noGrp="1"/>
          </p:cNvSpPr>
          <p:nvPr>
            <p:ph type="body" idx="1"/>
          </p:nvPr>
        </p:nvSpPr>
        <p:spPr/>
        <p:txBody>
          <a:bodyPr/>
          <a:lstStyle/>
          <a:p>
            <a:r>
              <a:rPr lang="en-US"/>
              <a:t>Choose one student poster and review the animal’s habitat as determined by the students. Discuss the parts of the specific habitat, like space, food, and water.</a:t>
            </a:r>
          </a:p>
          <a:p>
            <a:endParaRPr lang="en-US"/>
          </a:p>
          <a:p>
            <a:r>
              <a:rPr lang="en-US"/>
              <a:t>Animal: White-tailed deer</a:t>
            </a:r>
          </a:p>
        </p:txBody>
      </p:sp>
      <p:sp>
        <p:nvSpPr>
          <p:cNvPr id="4" name="Slide Number Placeholder 3">
            <a:extLst>
              <a:ext uri="{FF2B5EF4-FFF2-40B4-BE49-F238E27FC236}">
                <a16:creationId xmlns:a16="http://schemas.microsoft.com/office/drawing/2014/main" id="{F23EABD9-93FB-D89E-CA0A-6397482D8888}"/>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95622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C0E25-077E-07E8-E1C2-4693495E4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5390B-62DB-CB9C-92C1-922B335BA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918D7-053D-7063-A70E-40988EA0F971}"/>
              </a:ext>
            </a:extLst>
          </p:cNvPr>
          <p:cNvSpPr>
            <a:spLocks noGrp="1"/>
          </p:cNvSpPr>
          <p:nvPr>
            <p:ph type="body" idx="1"/>
          </p:nvPr>
        </p:nvSpPr>
        <p:spPr/>
        <p:txBody>
          <a:bodyPr/>
          <a:lstStyle/>
          <a:p>
            <a:r>
              <a:rPr lang="en-US"/>
              <a:t>Distribute a piece of white paper and crayons. </a:t>
            </a:r>
          </a:p>
          <a:p>
            <a:endParaRPr lang="en-US"/>
          </a:p>
          <a:p>
            <a:pPr marL="171450" indent="-171450">
              <a:buFont typeface="Arial" panose="020B0604020202020204" pitchFamily="34" charset="0"/>
              <a:buChar char="•"/>
            </a:pPr>
            <a:r>
              <a:rPr lang="en-US"/>
              <a:t>Imagine you are an animal found in your schoolyard. What animal are you?</a:t>
            </a:r>
          </a:p>
          <a:p>
            <a:pPr marL="171450" indent="-171450">
              <a:buFont typeface="Arial" panose="020B0604020202020204" pitchFamily="34" charset="0"/>
              <a:buChar char="•"/>
            </a:pPr>
            <a:r>
              <a:rPr lang="en-US"/>
              <a:t>Now, imagine what you might need to survive. As humans, we often create a grocery list of things we need to buy to live comfortably.</a:t>
            </a:r>
          </a:p>
          <a:p>
            <a:pPr marL="171450" indent="-171450">
              <a:buFont typeface="Arial" panose="020B0604020202020204" pitchFamily="34" charset="0"/>
              <a:buChar char="•"/>
            </a:pPr>
            <a:r>
              <a:rPr lang="en-US"/>
              <a:t>Create a “grocery list” of things you might need as your chosen animal by drawing your animal’s needs. Include more than just food items (for example, air, water, and shelter).</a:t>
            </a:r>
          </a:p>
        </p:txBody>
      </p:sp>
      <p:sp>
        <p:nvSpPr>
          <p:cNvPr id="4" name="Slide Number Placeholder 3">
            <a:extLst>
              <a:ext uri="{FF2B5EF4-FFF2-40B4-BE49-F238E27FC236}">
                <a16:creationId xmlns:a16="http://schemas.microsoft.com/office/drawing/2014/main" id="{DD44C73C-C363-5A2F-51F4-2AEF11A4A587}"/>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222985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E54D1-3380-9F59-719A-BFE662B9C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C9F95-911F-9E50-D664-F5D7495ED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EF709-2563-958A-A8A1-2E11C43AA44D}"/>
              </a:ext>
            </a:extLst>
          </p:cNvPr>
          <p:cNvSpPr>
            <a:spLocks noGrp="1"/>
          </p:cNvSpPr>
          <p:nvPr>
            <p:ph type="body" idx="1"/>
          </p:nvPr>
        </p:nvSpPr>
        <p:spPr/>
        <p:txBody>
          <a:bodyPr/>
          <a:lstStyle/>
          <a:p>
            <a:r>
              <a:rPr lang="en-US"/>
              <a:t>Distribute a piece of white paper and crayons. </a:t>
            </a:r>
          </a:p>
          <a:p>
            <a:endParaRPr lang="en-US"/>
          </a:p>
          <a:p>
            <a:pPr marL="171450" indent="-171450">
              <a:buFont typeface="Arial" panose="020B0604020202020204" pitchFamily="34" charset="0"/>
              <a:buChar char="•"/>
            </a:pPr>
            <a:r>
              <a:rPr lang="en-US"/>
              <a:t>Imagine you are an animal found in your schoolyard. What animal are you?</a:t>
            </a:r>
          </a:p>
          <a:p>
            <a:pPr marL="171450" indent="-171450">
              <a:buFont typeface="Arial" panose="020B0604020202020204" pitchFamily="34" charset="0"/>
              <a:buChar char="•"/>
            </a:pPr>
            <a:r>
              <a:rPr lang="en-US"/>
              <a:t>Now, imagine what you might need to survive. As humans, we often create a grocery list of things we need to buy to live comfortably.</a:t>
            </a:r>
          </a:p>
          <a:p>
            <a:pPr marL="171450" indent="-171450">
              <a:buFont typeface="Arial" panose="020B0604020202020204" pitchFamily="34" charset="0"/>
              <a:buChar char="•"/>
            </a:pPr>
            <a:r>
              <a:rPr lang="en-US"/>
              <a:t>Create a “grocery list” of things you might need as your chosen animal by drawing your animal’s needs. Include more than just food items (for example, air, water, and shelter).</a:t>
            </a:r>
          </a:p>
        </p:txBody>
      </p:sp>
      <p:sp>
        <p:nvSpPr>
          <p:cNvPr id="4" name="Slide Number Placeholder 3">
            <a:extLst>
              <a:ext uri="{FF2B5EF4-FFF2-40B4-BE49-F238E27FC236}">
                <a16:creationId xmlns:a16="http://schemas.microsoft.com/office/drawing/2014/main" id="{1FB1D3EB-38AA-3FCD-7E8B-CE5F4D03772E}"/>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423472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1B70-C5EE-32C6-E718-8E5A358DA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8A471-E4A3-C40E-EA98-8177BB5E8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B5F71-6773-2C2F-C5F2-E0375F732302}"/>
              </a:ext>
            </a:extLst>
          </p:cNvPr>
          <p:cNvSpPr>
            <a:spLocks noGrp="1"/>
          </p:cNvSpPr>
          <p:nvPr>
            <p:ph type="body" idx="1"/>
          </p:nvPr>
        </p:nvSpPr>
        <p:spPr/>
        <p:txBody>
          <a:bodyPr/>
          <a:lstStyle/>
          <a:p>
            <a:r>
              <a:rPr lang="en-US"/>
              <a:t>Have students tape their drawings to the walls around the classroom. Take a Habitat Walk to identify different habitats on the posters and what each animal needs.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Have students brainstorm possible habitat areas in their schoolyard based on availability of air, food, water and space or shelter. Answers will vary depending on what type of animal the habitat may be suitable for.</a:t>
            </a:r>
          </a:p>
          <a:p>
            <a:endParaRPr lang="en-US"/>
          </a:p>
        </p:txBody>
      </p:sp>
      <p:sp>
        <p:nvSpPr>
          <p:cNvPr id="4" name="Slide Number Placeholder 3">
            <a:extLst>
              <a:ext uri="{FF2B5EF4-FFF2-40B4-BE49-F238E27FC236}">
                <a16:creationId xmlns:a16="http://schemas.microsoft.com/office/drawing/2014/main" id="{F4C79173-2F57-830E-69B1-C7CBC65CB53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412320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0815C-AA75-8167-47A6-B8CD422ED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88A52-0963-401F-CD9F-5680B0489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934AD-9E1F-86DE-39EA-9A899FA360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Have students brainstorm possible habitat areas in their schoolyard based on availability of air, food, water and space or shelter. Answers will vary depending on what type of animal the habitat may be suitable for.</a:t>
            </a:r>
          </a:p>
          <a:p>
            <a:endParaRPr lang="en-US"/>
          </a:p>
        </p:txBody>
      </p:sp>
      <p:sp>
        <p:nvSpPr>
          <p:cNvPr id="4" name="Slide Number Placeholder 3">
            <a:extLst>
              <a:ext uri="{FF2B5EF4-FFF2-40B4-BE49-F238E27FC236}">
                <a16:creationId xmlns:a16="http://schemas.microsoft.com/office/drawing/2014/main" id="{918FD60C-1F19-0B47-89D8-00746F26267D}"/>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420603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7F19-CF1A-F333-D1E8-F560CE0C6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6F036-B516-8604-CFDD-84D96B833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1663F-812B-CB7F-F633-0590CE2FCBFD}"/>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8BE9E6C6-8E8A-CFF0-7D2D-EF3B8704E828}"/>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051104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35D1C-C8EE-778E-8855-80B79A38C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03265-E44D-6F28-CFB3-062233B37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BCE6F-665C-64B7-2A6C-82F1A800E5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07A5FA-5613-4152-F460-F0F30CE487E6}"/>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2751552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111CC-EFC9-6C6E-4CD0-D5768FC24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FCA1C-0002-55B8-3888-D1DD5E963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0393-37DA-35A8-BA50-8E69D25298A1}"/>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b="0"/>
              <a:t>as the lesson concludes.</a:t>
            </a:r>
          </a:p>
        </p:txBody>
      </p:sp>
      <p:sp>
        <p:nvSpPr>
          <p:cNvPr id="4" name="Slide Number Placeholder 3">
            <a:extLst>
              <a:ext uri="{FF2B5EF4-FFF2-40B4-BE49-F238E27FC236}">
                <a16:creationId xmlns:a16="http://schemas.microsoft.com/office/drawing/2014/main" id="{B39B231F-CB24-226B-0B9E-7066459B7FEE}"/>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2967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F85AF-EDCB-56D8-3946-1BEC148EA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16A4B-0323-1E77-A082-EA233261B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1ABDA-19A0-17F0-AF6E-4E209BAC5A39}"/>
              </a:ext>
            </a:extLst>
          </p:cNvPr>
          <p:cNvSpPr>
            <a:spLocks noGrp="1"/>
          </p:cNvSpPr>
          <p:nvPr>
            <p:ph type="body" idx="1"/>
          </p:nvPr>
        </p:nvSpPr>
        <p:spPr/>
        <p:txBody>
          <a:bodyPr/>
          <a:lstStyle/>
          <a:p>
            <a:r>
              <a:rPr lang="en-US"/>
              <a:t>Visit </a:t>
            </a:r>
            <a:r>
              <a:rPr lang="en-US" b="1"/>
              <a:t>Lesson 1G </a:t>
            </a:r>
            <a:r>
              <a:rPr lang="en-US"/>
              <a:t>at education.mdc.mo.gov/Kindergarten, and browse to the interactive </a:t>
            </a:r>
            <a:r>
              <a:rPr lang="en-US" b="1"/>
              <a:t>Bear Story Map</a:t>
            </a:r>
            <a:r>
              <a:rPr lang="en-US"/>
              <a:t>. Display the den types again. Students should identify the components of the system that the bear needs to survive. </a:t>
            </a:r>
            <a:endParaRPr lang="en-US" b="0"/>
          </a:p>
        </p:txBody>
      </p:sp>
      <p:sp>
        <p:nvSpPr>
          <p:cNvPr id="4" name="Slide Number Placeholder 3">
            <a:extLst>
              <a:ext uri="{FF2B5EF4-FFF2-40B4-BE49-F238E27FC236}">
                <a16:creationId xmlns:a16="http://schemas.microsoft.com/office/drawing/2014/main" id="{1F354F6D-2907-19F7-5A17-8CEEB2B23CEE}"/>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692493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F857E-3374-DFA5-13CB-569BF30E1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E31E-C182-A3DA-31AA-33224B5C7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71221-860C-BDB6-8B7C-8C0F6AB14612}"/>
              </a:ext>
            </a:extLst>
          </p:cNvPr>
          <p:cNvSpPr>
            <a:spLocks noGrp="1"/>
          </p:cNvSpPr>
          <p:nvPr>
            <p:ph type="body" idx="1"/>
          </p:nvPr>
        </p:nvSpPr>
        <p:spPr/>
        <p:txBody>
          <a:bodyPr/>
          <a:lstStyle/>
          <a:p>
            <a:r>
              <a:rPr lang="en-US"/>
              <a:t>Forest</a:t>
            </a:r>
          </a:p>
        </p:txBody>
      </p:sp>
      <p:sp>
        <p:nvSpPr>
          <p:cNvPr id="4" name="Slide Number Placeholder 3">
            <a:extLst>
              <a:ext uri="{FF2B5EF4-FFF2-40B4-BE49-F238E27FC236}">
                <a16:creationId xmlns:a16="http://schemas.microsoft.com/office/drawing/2014/main" id="{A614303C-8383-17D4-3FF1-2067037756F9}"/>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1713077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AB40A-FB26-A78D-7D56-C0BF41564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41C82-2921-29A4-245C-85606C8FE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D257C-C557-1A22-CEA2-CBDDAE1A3D6F}"/>
              </a:ext>
            </a:extLst>
          </p:cNvPr>
          <p:cNvSpPr>
            <a:spLocks noGrp="1"/>
          </p:cNvSpPr>
          <p:nvPr>
            <p:ph type="body" idx="1"/>
          </p:nvPr>
        </p:nvSpPr>
        <p:spPr/>
        <p:txBody>
          <a:bodyPr/>
          <a:lstStyle/>
          <a:p>
            <a:r>
              <a:rPr lang="en-US"/>
              <a:t>Forest</a:t>
            </a:r>
          </a:p>
        </p:txBody>
      </p:sp>
      <p:sp>
        <p:nvSpPr>
          <p:cNvPr id="4" name="Slide Number Placeholder 3">
            <a:extLst>
              <a:ext uri="{FF2B5EF4-FFF2-40B4-BE49-F238E27FC236}">
                <a16:creationId xmlns:a16="http://schemas.microsoft.com/office/drawing/2014/main" id="{BCEE8201-1E47-C52D-9330-F4F514E5633D}"/>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2351486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6583C-EC56-0869-6BFC-CC70199C1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70566-5A18-7C3C-2EEF-63F1207A1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2F49E-8631-EC68-4DB4-467F7A5FEBF4}"/>
              </a:ext>
            </a:extLst>
          </p:cNvPr>
          <p:cNvSpPr>
            <a:spLocks noGrp="1"/>
          </p:cNvSpPr>
          <p:nvPr>
            <p:ph type="body" idx="1"/>
          </p:nvPr>
        </p:nvSpPr>
        <p:spPr/>
        <p:txBody>
          <a:bodyPr/>
          <a:lstStyle/>
          <a:p>
            <a:r>
              <a:rPr lang="en-US"/>
              <a:t>The forest habitat provides food, water, shelter and space for bears. In the forest, black bears can find everything they need to survive.</a:t>
            </a:r>
          </a:p>
        </p:txBody>
      </p:sp>
      <p:sp>
        <p:nvSpPr>
          <p:cNvPr id="4" name="Slide Number Placeholder 3">
            <a:extLst>
              <a:ext uri="{FF2B5EF4-FFF2-40B4-BE49-F238E27FC236}">
                <a16:creationId xmlns:a16="http://schemas.microsoft.com/office/drawing/2014/main" id="{F1F01C13-F804-A770-FE3F-7A456A544492}"/>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2357232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1D5E-1812-8BFB-C3D0-CA4875ACF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0B315-A3ED-8D26-3D05-8BE840C58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CCB99-4F8C-B846-7C5A-2B836060AD20}"/>
              </a:ext>
            </a:extLst>
          </p:cNvPr>
          <p:cNvSpPr>
            <a:spLocks noGrp="1"/>
          </p:cNvSpPr>
          <p:nvPr>
            <p:ph type="body" idx="1"/>
          </p:nvPr>
        </p:nvSpPr>
        <p:spPr/>
        <p:txBody>
          <a:bodyPr/>
          <a:lstStyle/>
          <a:p>
            <a:r>
              <a:rPr lang="en-US"/>
              <a:t>The forest habitat provides food, water, shelter and space for bears. In the forest, black bears can find everything they need to survive.</a:t>
            </a:r>
          </a:p>
        </p:txBody>
      </p:sp>
      <p:sp>
        <p:nvSpPr>
          <p:cNvPr id="4" name="Slide Number Placeholder 3">
            <a:extLst>
              <a:ext uri="{FF2B5EF4-FFF2-40B4-BE49-F238E27FC236}">
                <a16:creationId xmlns:a16="http://schemas.microsoft.com/office/drawing/2014/main" id="{2CC33CF3-F844-92B5-4904-D58C1278D000}"/>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0415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D9A56-F05D-8D36-1245-B42ACC08D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42DE9-663A-2D7D-E428-FC2C4B34B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C5130-42B7-0522-FE6F-B2DAD2D2D8EF}"/>
              </a:ext>
            </a:extLst>
          </p:cNvPr>
          <p:cNvSpPr>
            <a:spLocks noGrp="1"/>
          </p:cNvSpPr>
          <p:nvPr>
            <p:ph type="body" idx="1"/>
          </p:nvPr>
        </p:nvSpPr>
        <p:spPr/>
        <p:txBody>
          <a:bodyPr/>
          <a:lstStyle/>
          <a:p>
            <a:r>
              <a:rPr lang="en-US"/>
              <a:t>Student answers will vary, but all answers should include that every animal must find food, water, shelter and space within their own habitat.</a:t>
            </a:r>
          </a:p>
        </p:txBody>
      </p:sp>
      <p:sp>
        <p:nvSpPr>
          <p:cNvPr id="4" name="Slide Number Placeholder 3">
            <a:extLst>
              <a:ext uri="{FF2B5EF4-FFF2-40B4-BE49-F238E27FC236}">
                <a16:creationId xmlns:a16="http://schemas.microsoft.com/office/drawing/2014/main" id="{9EFF161E-A95F-30E6-02F7-5A37DF3B384C}"/>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59755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A6B4-53C3-DD84-30C6-57A8651C1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964B3-936B-1B67-BA17-214861D32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AA0B2-B9B9-6C86-8AA3-C46B8911BAE1}"/>
              </a:ext>
            </a:extLst>
          </p:cNvPr>
          <p:cNvSpPr>
            <a:spLocks noGrp="1"/>
          </p:cNvSpPr>
          <p:nvPr>
            <p:ph type="body" idx="1"/>
          </p:nvPr>
        </p:nvSpPr>
        <p:spPr/>
        <p:txBody>
          <a:bodyPr/>
          <a:lstStyle/>
          <a:p>
            <a:r>
              <a:rPr lang="en-US"/>
              <a:t>Student answers will vary, but all answers should include that every animal must find food, water, shelter and space within their own habitat.</a:t>
            </a:r>
          </a:p>
        </p:txBody>
      </p:sp>
      <p:sp>
        <p:nvSpPr>
          <p:cNvPr id="4" name="Slide Number Placeholder 3">
            <a:extLst>
              <a:ext uri="{FF2B5EF4-FFF2-40B4-BE49-F238E27FC236}">
                <a16:creationId xmlns:a16="http://schemas.microsoft.com/office/drawing/2014/main" id="{2B0F5D06-0631-38A8-F18B-AF906E759E00}"/>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3213173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9E7D-2477-8D83-3290-A4D561B9D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6E260-40C5-DA71-9BE0-7238B8157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5BE6B-AAF8-25BE-46F8-F590BFCF6210}"/>
              </a:ext>
            </a:extLst>
          </p:cNvPr>
          <p:cNvSpPr>
            <a:spLocks noGrp="1"/>
          </p:cNvSpPr>
          <p:nvPr>
            <p:ph type="body" idx="1"/>
          </p:nvPr>
        </p:nvSpPr>
        <p:spPr/>
        <p:txBody>
          <a:bodyPr/>
          <a:lstStyle/>
          <a:p>
            <a:r>
              <a:rPr lang="en-US"/>
              <a:t>Bring your habitat to life! Create a diorama of your animal’s habitat using a discarded shoebox and items found outside.</a:t>
            </a:r>
          </a:p>
        </p:txBody>
      </p:sp>
      <p:sp>
        <p:nvSpPr>
          <p:cNvPr id="4" name="Slide Number Placeholder 3">
            <a:extLst>
              <a:ext uri="{FF2B5EF4-FFF2-40B4-BE49-F238E27FC236}">
                <a16:creationId xmlns:a16="http://schemas.microsoft.com/office/drawing/2014/main" id="{1253C1DD-7578-3E37-A45B-DF58CE6EBA30}"/>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225271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3020-F4C7-5919-99AD-32D1DBDD5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FCB11-5309-C5D3-E788-A7800325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E1CD6-8C47-474C-3529-BA31909488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1919C-76E3-71B6-853B-79018E8F240D}"/>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59969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F24D-E0DF-AB9A-0C6E-96404D0A0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D2345-F091-5260-53A0-5BD753226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2547E-2819-0F37-427D-6165416E2A73}"/>
              </a:ext>
            </a:extLst>
          </p:cNvPr>
          <p:cNvSpPr>
            <a:spLocks noGrp="1"/>
          </p:cNvSpPr>
          <p:nvPr>
            <p:ph type="body" idx="1"/>
          </p:nvPr>
        </p:nvSpPr>
        <p:spPr/>
        <p:txBody>
          <a:bodyPr/>
          <a:lstStyle/>
          <a:p>
            <a:r>
              <a:rPr lang="en-US"/>
              <a:t>Watch the </a:t>
            </a:r>
            <a:r>
              <a:rPr lang="en-US" i="1"/>
              <a:t>Missouri Animals Eating </a:t>
            </a:r>
            <a:r>
              <a:rPr lang="en-US"/>
              <a:t>video. Groundhog.</a:t>
            </a:r>
          </a:p>
        </p:txBody>
      </p:sp>
      <p:sp>
        <p:nvSpPr>
          <p:cNvPr id="4" name="Slide Number Placeholder 3">
            <a:extLst>
              <a:ext uri="{FF2B5EF4-FFF2-40B4-BE49-F238E27FC236}">
                <a16:creationId xmlns:a16="http://schemas.microsoft.com/office/drawing/2014/main" id="{1BC2B684-B6A5-4AA1-A242-462850021898}"/>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39229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AFEA0-12B8-765D-EDFC-78B73AEAF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EDC91-016F-DDCD-0D53-7A5E515B5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A91CF-D9DB-A84C-99E4-961942094B09}"/>
              </a:ext>
            </a:extLst>
          </p:cNvPr>
          <p:cNvSpPr>
            <a:spLocks noGrp="1"/>
          </p:cNvSpPr>
          <p:nvPr>
            <p:ph type="body" idx="1"/>
          </p:nvPr>
        </p:nvSpPr>
        <p:spPr/>
        <p:txBody>
          <a:bodyPr/>
          <a:lstStyle/>
          <a:p>
            <a:r>
              <a:rPr lang="en-US"/>
              <a:t>Read aloud from the student guide </a:t>
            </a:r>
            <a:r>
              <a:rPr lang="en-US" b="1"/>
              <a:t>Read Together Habitats </a:t>
            </a:r>
            <a:r>
              <a:rPr lang="en-US"/>
              <a:t>on Page 39.</a:t>
            </a:r>
          </a:p>
        </p:txBody>
      </p:sp>
      <p:sp>
        <p:nvSpPr>
          <p:cNvPr id="4" name="Slide Number Placeholder 3">
            <a:extLst>
              <a:ext uri="{FF2B5EF4-FFF2-40B4-BE49-F238E27FC236}">
                <a16:creationId xmlns:a16="http://schemas.microsoft.com/office/drawing/2014/main" id="{FE5E0CB5-DBFD-72F8-1B15-495F45DEFD7E}"/>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495571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7142-BAA6-1622-0642-9E1786AC4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24EB3-4C4C-2460-1877-87AA04214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4E7A8-8638-2619-CE6A-25B9562C3857}"/>
              </a:ext>
            </a:extLst>
          </p:cNvPr>
          <p:cNvSpPr>
            <a:spLocks noGrp="1"/>
          </p:cNvSpPr>
          <p:nvPr>
            <p:ph type="body" idx="1"/>
          </p:nvPr>
        </p:nvSpPr>
        <p:spPr/>
        <p:txBody>
          <a:bodyPr/>
          <a:lstStyle/>
          <a:p>
            <a:r>
              <a:rPr lang="en-US"/>
              <a:t>White-tailed deer buck ( antlers show it's male)</a:t>
            </a:r>
          </a:p>
        </p:txBody>
      </p:sp>
      <p:sp>
        <p:nvSpPr>
          <p:cNvPr id="4" name="Slide Number Placeholder 3">
            <a:extLst>
              <a:ext uri="{FF2B5EF4-FFF2-40B4-BE49-F238E27FC236}">
                <a16:creationId xmlns:a16="http://schemas.microsoft.com/office/drawing/2014/main" id="{6B6CDA72-BCF7-C551-301F-D5BF1C805AD0}"/>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04219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5A2B-00D0-620C-ADDC-FD51A1681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9A34B-0193-2EF2-D86E-97EE5306C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493F1-0E47-B0FC-03A1-B2450F26B118}"/>
              </a:ext>
            </a:extLst>
          </p:cNvPr>
          <p:cNvSpPr>
            <a:spLocks noGrp="1"/>
          </p:cNvSpPr>
          <p:nvPr>
            <p:ph type="body" idx="1"/>
          </p:nvPr>
        </p:nvSpPr>
        <p:spPr/>
        <p:txBody>
          <a:bodyPr/>
          <a:lstStyle/>
          <a:p>
            <a:r>
              <a:rPr lang="en-US"/>
              <a:t>Make groups of two to three students. Assign each group a Missouri animal such as bird, squirrel, deer, mouse, fish, butterfly, honeybee, crayfish, etc. Make sure to assign invertebrates as well as vertebrates. Place an image of the animal assigned in the center of chart paper for each group. Each group will create a poster drawing of what each animal needs to survive. </a:t>
            </a:r>
          </a:p>
        </p:txBody>
      </p:sp>
      <p:sp>
        <p:nvSpPr>
          <p:cNvPr id="4" name="Slide Number Placeholder 3">
            <a:extLst>
              <a:ext uri="{FF2B5EF4-FFF2-40B4-BE49-F238E27FC236}">
                <a16:creationId xmlns:a16="http://schemas.microsoft.com/office/drawing/2014/main" id="{CB86401A-AB77-C3E1-6ECE-449E27A18485}"/>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00615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4569-81A5-2821-AE57-74F9BE21C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CFA99-3D51-EC25-B066-991A9789D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92CC6-94BB-F4EA-C98C-CA17B0534FAC}"/>
              </a:ext>
            </a:extLst>
          </p:cNvPr>
          <p:cNvSpPr>
            <a:spLocks noGrp="1"/>
          </p:cNvSpPr>
          <p:nvPr>
            <p:ph type="body" idx="1"/>
          </p:nvPr>
        </p:nvSpPr>
        <p:spPr/>
        <p:txBody>
          <a:bodyPr/>
          <a:lstStyle/>
          <a:p>
            <a:r>
              <a:rPr lang="en-US"/>
              <a:t>Make groups of two to three students. Assign each group a Missouri animal such as bird, squirrel, deer, mouse, fish, butterfly, honeybee, crayfish, etc. Make sure to assign invertebrates as well as vertebrates. Place an image of the animal assigned in the center of chart paper for each group. Each group will create a poster drawing of what each animal needs to survive. </a:t>
            </a:r>
          </a:p>
        </p:txBody>
      </p:sp>
      <p:sp>
        <p:nvSpPr>
          <p:cNvPr id="4" name="Slide Number Placeholder 3">
            <a:extLst>
              <a:ext uri="{FF2B5EF4-FFF2-40B4-BE49-F238E27FC236}">
                <a16:creationId xmlns:a16="http://schemas.microsoft.com/office/drawing/2014/main" id="{10EAB72E-0772-8D66-3F83-D682C045702B}"/>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98895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C5F0-18D9-CE2F-4ABA-0AF0435ED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736A3-C16E-4149-A8FF-E7377B9B1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D0D33-C2E7-8D99-6C54-534E0BC252D3}"/>
              </a:ext>
            </a:extLst>
          </p:cNvPr>
          <p:cNvSpPr>
            <a:spLocks noGrp="1"/>
          </p:cNvSpPr>
          <p:nvPr>
            <p:ph type="body" idx="1"/>
          </p:nvPr>
        </p:nvSpPr>
        <p:spPr/>
        <p:txBody>
          <a:bodyPr/>
          <a:lstStyle/>
          <a:p>
            <a:r>
              <a:rPr lang="en-US"/>
              <a:t>Have students do a gallery walk of all the posters. Hang them or put them on tables in an area where all groups can see them.</a:t>
            </a:r>
          </a:p>
        </p:txBody>
      </p:sp>
      <p:sp>
        <p:nvSpPr>
          <p:cNvPr id="4" name="Slide Number Placeholder 3">
            <a:extLst>
              <a:ext uri="{FF2B5EF4-FFF2-40B4-BE49-F238E27FC236}">
                <a16:creationId xmlns:a16="http://schemas.microsoft.com/office/drawing/2014/main" id="{EBBDA903-DA86-E07E-761C-B10A08D1E84A}"/>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81063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AE3D-F5D3-C5D9-080E-413E34796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54CF8-47E9-CABC-620B-5FBFEEB84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1F7833-F84A-6C1B-EFA2-85923A76C55C}"/>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5" name="Footer Placeholder 4">
            <a:extLst>
              <a:ext uri="{FF2B5EF4-FFF2-40B4-BE49-F238E27FC236}">
                <a16:creationId xmlns:a16="http://schemas.microsoft.com/office/drawing/2014/main" id="{6BF58F98-9137-330D-A33F-D95883A2B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603A0-9D49-6BD8-5E12-440623453414}"/>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1955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6AC8-C72D-EBB7-6C47-25704BDA9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FDE97-D3C2-7230-4E0E-D455FBEE23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67239-F0C6-6BE1-B0A9-70C30AAA0887}"/>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5" name="Footer Placeholder 4">
            <a:extLst>
              <a:ext uri="{FF2B5EF4-FFF2-40B4-BE49-F238E27FC236}">
                <a16:creationId xmlns:a16="http://schemas.microsoft.com/office/drawing/2014/main" id="{CDB9A958-8C13-A8F2-7952-59004289B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09996-BB98-8FFF-A092-24B7B60D04EB}"/>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112539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3D1ED-5FA4-1E82-EDF4-0A3EB2CED6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B56F1D-14FE-A389-EFA3-B46BC9B46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389C9-6B2F-97D2-073C-754A3553EA06}"/>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5" name="Footer Placeholder 4">
            <a:extLst>
              <a:ext uri="{FF2B5EF4-FFF2-40B4-BE49-F238E27FC236}">
                <a16:creationId xmlns:a16="http://schemas.microsoft.com/office/drawing/2014/main" id="{041FE9AD-016E-69B2-A2ED-EED6D6F7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B7C0D-5FFA-47AA-122F-15BF4D1962C5}"/>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8555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E1B7-BF6F-0D10-2BC3-327B4DEBA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B8EBEE-3094-CA39-3398-916A6F7A9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3B0EE-970C-64EF-09BF-1F11A35C4619}"/>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5" name="Footer Placeholder 4">
            <a:extLst>
              <a:ext uri="{FF2B5EF4-FFF2-40B4-BE49-F238E27FC236}">
                <a16:creationId xmlns:a16="http://schemas.microsoft.com/office/drawing/2014/main" id="{2AB4D26D-D720-C2A5-BFB7-92EF9C5D0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D2169-1EDD-2D10-6A2A-ADAC9578D4B1}"/>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909534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47D7-E50B-CA2F-5703-3D7A70559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A2E5B0-CAC3-8730-AAE3-7C21E75A6F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146F4-8B6D-9600-2EF2-2B6701EF2C67}"/>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5" name="Footer Placeholder 4">
            <a:extLst>
              <a:ext uri="{FF2B5EF4-FFF2-40B4-BE49-F238E27FC236}">
                <a16:creationId xmlns:a16="http://schemas.microsoft.com/office/drawing/2014/main" id="{627929B8-7BCE-1C81-B44D-5BE5F3404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20BEA-D7C2-4A53-5859-B897DA475251}"/>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472818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9312-DF54-27BD-6AE0-4CB9D9086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A7150-1612-D963-A67F-D4D6CC1803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6B28AE-0207-6E6B-8131-3D7F3870F8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D8DF8-EAA8-EFC3-C1D8-0E223CDF59DF}"/>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6" name="Footer Placeholder 5">
            <a:extLst>
              <a:ext uri="{FF2B5EF4-FFF2-40B4-BE49-F238E27FC236}">
                <a16:creationId xmlns:a16="http://schemas.microsoft.com/office/drawing/2014/main" id="{FD0A5748-E762-39C3-B771-C1B751977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F1717-B0F2-5D60-3F99-BAFE168D7BAD}"/>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4128972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23ED-75FF-9F49-193D-8DBFEA61E7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03A65-C37D-15F7-80DC-CFA363286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7D768-9DD3-18B1-6F82-E8DA98F345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7BB804-F75D-1717-3F65-D604CE912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E89F96-F7A8-A9C8-43C3-FF9F0E00F6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08BA45-E6E8-177D-BD2D-4AB97D378A62}"/>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8" name="Footer Placeholder 7">
            <a:extLst>
              <a:ext uri="{FF2B5EF4-FFF2-40B4-BE49-F238E27FC236}">
                <a16:creationId xmlns:a16="http://schemas.microsoft.com/office/drawing/2014/main" id="{E466F867-05F6-EE44-F3CC-943A85D77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9C30A-5D45-077E-A628-1419005B60F5}"/>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22191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5EED-2E38-4248-0716-8B84826CD5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FED9A5-00D1-9090-AA6E-A560E5C5BE8D}"/>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4" name="Footer Placeholder 3">
            <a:extLst>
              <a:ext uri="{FF2B5EF4-FFF2-40B4-BE49-F238E27FC236}">
                <a16:creationId xmlns:a16="http://schemas.microsoft.com/office/drawing/2014/main" id="{E3409745-55E7-D29C-BE01-7D39D7BDB7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952605-630D-4E86-6807-B0587F9A37F1}"/>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24930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E8403-DBDB-308F-5931-30BA3A581DFA}"/>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3" name="Footer Placeholder 2">
            <a:extLst>
              <a:ext uri="{FF2B5EF4-FFF2-40B4-BE49-F238E27FC236}">
                <a16:creationId xmlns:a16="http://schemas.microsoft.com/office/drawing/2014/main" id="{CA206252-C003-021B-2FD0-AC543D7C27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A05C97-364A-6259-20B2-C31FB3E7879A}"/>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39545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112B-B8C2-8166-1EE2-B35230641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A99A1D-0E32-E4A9-5BB8-55C9E5A92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4C4594-2353-D1F0-908A-CEC7D3CC4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26E316-A616-E004-0D7B-C7C0E6F0D832}"/>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6" name="Footer Placeholder 5">
            <a:extLst>
              <a:ext uri="{FF2B5EF4-FFF2-40B4-BE49-F238E27FC236}">
                <a16:creationId xmlns:a16="http://schemas.microsoft.com/office/drawing/2014/main" id="{5848A5F8-FE2E-C377-DE7D-367F38D3B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23835-BBA9-6C7A-EC6B-82C43EF1B02D}"/>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145089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9119-049A-FF8C-7009-706876F97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5FA9D-9FAE-D718-4C4C-95DD61D5A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7CE44B-4AB2-3B12-964A-DEE4EAECA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80CC4-BA6E-325A-5064-1A89C09E8E7D}"/>
              </a:ext>
            </a:extLst>
          </p:cNvPr>
          <p:cNvSpPr>
            <a:spLocks noGrp="1"/>
          </p:cNvSpPr>
          <p:nvPr>
            <p:ph type="dt" sz="half" idx="10"/>
          </p:nvPr>
        </p:nvSpPr>
        <p:spPr/>
        <p:txBody>
          <a:bodyPr/>
          <a:lstStyle/>
          <a:p>
            <a:fld id="{A8F8EE23-644E-4EF2-8B86-D993A4DBA4EA}" type="datetimeFigureOut">
              <a:rPr lang="en-US" smtClean="0"/>
              <a:t>7/18/2025</a:t>
            </a:fld>
            <a:endParaRPr lang="en-US"/>
          </a:p>
        </p:txBody>
      </p:sp>
      <p:sp>
        <p:nvSpPr>
          <p:cNvPr id="6" name="Footer Placeholder 5">
            <a:extLst>
              <a:ext uri="{FF2B5EF4-FFF2-40B4-BE49-F238E27FC236}">
                <a16:creationId xmlns:a16="http://schemas.microsoft.com/office/drawing/2014/main" id="{F2010EE7-012B-CC96-9953-7B515EBE0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CFF3A-E1A6-62A9-4535-474ABD631EB6}"/>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223233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133BB-7B07-244B-DDD0-4EE134F01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1127D9-92F0-167A-09D5-68D62841F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DF866-B89D-4D7C-5F3B-2B42EBE83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F8EE23-644E-4EF2-8B86-D993A4DBA4EA}" type="datetimeFigureOut">
              <a:rPr lang="en-US" smtClean="0"/>
              <a:t>7/18/2025</a:t>
            </a:fld>
            <a:endParaRPr lang="en-US"/>
          </a:p>
        </p:txBody>
      </p:sp>
      <p:sp>
        <p:nvSpPr>
          <p:cNvPr id="5" name="Footer Placeholder 4">
            <a:extLst>
              <a:ext uri="{FF2B5EF4-FFF2-40B4-BE49-F238E27FC236}">
                <a16:creationId xmlns:a16="http://schemas.microsoft.com/office/drawing/2014/main" id="{397B1B06-1124-1DEC-9BF9-304B3237B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51E97A-ED00-725B-9B8D-7C3C00DEF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0A5747-DE02-4808-A79E-9058DC1AB265}" type="slidenum">
              <a:rPr lang="en-US" smtClean="0"/>
              <a:t>‹#›</a:t>
            </a:fld>
            <a:endParaRPr lang="en-US"/>
          </a:p>
        </p:txBody>
      </p:sp>
    </p:spTree>
    <p:extLst>
      <p:ext uri="{BB962C8B-B14F-4D97-AF65-F5344CB8AC3E}">
        <p14:creationId xmlns:p14="http://schemas.microsoft.com/office/powerpoint/2010/main" val="1611580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mdcgis.maps.arcgis.com/apps/Cascade/index.html?appid=712cc83bff5145808936d38a3822ebb7"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ZntMJnXdbv8?feature=oembed" TargetMode="External"/><Relationship Id="rId5" Type="http://schemas.openxmlformats.org/officeDocument/2006/relationships/image" Target="../media/image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034164" y="2345287"/>
            <a:ext cx="753762" cy="5611416"/>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124790" y="4889385"/>
            <a:ext cx="12067210" cy="523220"/>
          </a:xfrm>
          <a:prstGeom prst="rect">
            <a:avLst/>
          </a:prstGeom>
          <a:noFill/>
        </p:spPr>
        <p:txBody>
          <a:bodyPr wrap="square">
            <a:spAutoFit/>
          </a:bodyPr>
          <a:lstStyle/>
          <a:p>
            <a:pPr algn="r"/>
            <a:r>
              <a:rPr lang="en-US" sz="2800" b="1" dirty="0">
                <a:latin typeface="Bitter" pitchFamily="2" charset="0"/>
              </a:rPr>
              <a:t>Lesson  1G: Bear-y Good Habitat</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E5032-C29A-7FD1-2E10-7B2AD1862F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CEE4674-E97E-8CF2-52C3-120F4782ABA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D0DA15A-02B7-16A4-0AA7-59AD65737CE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AC93A4DB-9101-310C-7A4E-0E261566CCE5}"/>
              </a:ext>
            </a:extLst>
          </p:cNvPr>
          <p:cNvSpPr txBox="1"/>
          <p:nvPr/>
        </p:nvSpPr>
        <p:spPr>
          <a:xfrm>
            <a:off x="597409" y="6366393"/>
            <a:ext cx="681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D28CE2C4-5F4D-FFB2-0EC7-A4FFD6343B9D}"/>
              </a:ext>
            </a:extLst>
          </p:cNvPr>
          <p:cNvSpPr txBox="1"/>
          <p:nvPr/>
        </p:nvSpPr>
        <p:spPr>
          <a:xfrm>
            <a:off x="1155270" y="1594215"/>
            <a:ext cx="9881460" cy="3046988"/>
          </a:xfrm>
          <a:prstGeom prst="rect">
            <a:avLst/>
          </a:prstGeom>
          <a:noFill/>
        </p:spPr>
        <p:txBody>
          <a:bodyPr wrap="square" rtlCol="0">
            <a:spAutoFit/>
          </a:bodyPr>
          <a:lstStyle/>
          <a:p>
            <a:pPr algn="ctr"/>
            <a:r>
              <a:rPr lang="en-US" sz="4800">
                <a:latin typeface="Avenir Next LT Pro" panose="020B0504020202020204" pitchFamily="34" charset="0"/>
              </a:rPr>
              <a:t>What do you notice about all the drawn items on the poster?</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Are there similarities?</a:t>
            </a:r>
          </a:p>
        </p:txBody>
      </p:sp>
      <p:pic>
        <p:nvPicPr>
          <p:cNvPr id="3" name="Picture 2" descr="Icon&#10;&#10;AI-generated content may be incorrect.">
            <a:extLst>
              <a:ext uri="{FF2B5EF4-FFF2-40B4-BE49-F238E27FC236}">
                <a16:creationId xmlns:a16="http://schemas.microsoft.com/office/drawing/2014/main" id="{79A5DFFF-BF94-D82E-78AE-91B028DA8FF8}"/>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2407584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14950-D801-8603-7C32-4555E3EE03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2862E1-A42D-171F-3399-272432DE37C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A63F34-90AD-4376-6857-EAA426DA13A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79637D3-5547-46DF-EB31-BCB33E583BD9}"/>
              </a:ext>
            </a:extLst>
          </p:cNvPr>
          <p:cNvSpPr txBox="1"/>
          <p:nvPr/>
        </p:nvSpPr>
        <p:spPr>
          <a:xfrm>
            <a:off x="597409" y="6366393"/>
            <a:ext cx="681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02B3EEE0-5D65-53CA-FF83-76A1EA912CEB}"/>
              </a:ext>
            </a:extLst>
          </p:cNvPr>
          <p:cNvSpPr txBox="1"/>
          <p:nvPr/>
        </p:nvSpPr>
        <p:spPr>
          <a:xfrm>
            <a:off x="1155270" y="881376"/>
            <a:ext cx="9881460" cy="5262979"/>
          </a:xfrm>
          <a:prstGeom prst="rect">
            <a:avLst/>
          </a:prstGeom>
          <a:noFill/>
        </p:spPr>
        <p:txBody>
          <a:bodyPr wrap="square" lIns="91440" tIns="45720" rIns="91440" bIns="45720" rtlCol="0" anchor="t">
            <a:spAutoFit/>
          </a:bodyPr>
          <a:lstStyle/>
          <a:p>
            <a:pPr algn="ctr"/>
            <a:r>
              <a:rPr lang="en-US" sz="4800" b="1">
                <a:latin typeface="Avenir Next LT Pro"/>
              </a:rPr>
              <a:t>Fill in the blanks.</a:t>
            </a:r>
            <a:br>
              <a:rPr lang="en-US" sz="4800">
                <a:latin typeface="Avenir Next LT Pro"/>
              </a:rPr>
            </a:br>
            <a:r>
              <a:rPr lang="en-US" sz="4800">
                <a:latin typeface="Avenir Next LT Pro"/>
              </a:rPr>
              <a:t>Animals need...</a:t>
            </a:r>
            <a:endParaRPr lang="en-US" sz="4800">
              <a:latin typeface="Avenir Next LT Pro" panose="020B0504020202020204" pitchFamily="34" charset="0"/>
            </a:endParaRPr>
          </a:p>
          <a:p>
            <a:pPr algn="ctr"/>
            <a:r>
              <a:rPr lang="en-US" sz="4800">
                <a:latin typeface="Avenir Next LT Pro"/>
              </a:rPr>
              <a:t>___________</a:t>
            </a:r>
          </a:p>
          <a:p>
            <a:pPr algn="ctr"/>
            <a:r>
              <a:rPr lang="en-US" sz="4800">
                <a:latin typeface="Avenir Next LT Pro"/>
              </a:rPr>
              <a:t>___________</a:t>
            </a:r>
            <a:endParaRPr lang="en-US" sz="4800">
              <a:latin typeface="Avenir Next LT Pro" panose="020B0504020202020204" pitchFamily="34" charset="0"/>
            </a:endParaRPr>
          </a:p>
          <a:p>
            <a:pPr algn="ctr"/>
            <a:r>
              <a:rPr lang="en-US" sz="4800">
                <a:latin typeface="Avenir Next LT Pro"/>
              </a:rPr>
              <a:t>___________</a:t>
            </a:r>
          </a:p>
          <a:p>
            <a:pPr algn="ctr"/>
            <a:r>
              <a:rPr lang="en-US" sz="4800">
                <a:latin typeface="Avenir Next LT Pro"/>
              </a:rPr>
              <a:t>___________</a:t>
            </a:r>
            <a:endParaRPr lang="en-US" sz="4800">
              <a:latin typeface="Avenir Next LT Pro" panose="020B0504020202020204" pitchFamily="34" charset="0"/>
            </a:endParaRPr>
          </a:p>
          <a:p>
            <a:pPr algn="ctr"/>
            <a:endParaRPr lang="en-US" sz="4800">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D2E31982-E8FD-0970-4D35-A9246285D10C}"/>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239786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43655-7686-F01A-EE10-6C5925C9D4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246714-0EA6-099C-E2FD-31447C2F8D0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254389A-B0F7-0271-FE3D-736F0E32FB2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9C06EAB0-5E29-6909-A7EF-4D704A35EE84}"/>
              </a:ext>
            </a:extLst>
          </p:cNvPr>
          <p:cNvSpPr txBox="1"/>
          <p:nvPr/>
        </p:nvSpPr>
        <p:spPr>
          <a:xfrm>
            <a:off x="597409" y="6366393"/>
            <a:ext cx="681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2EF58495-B46A-6F81-08AB-F84328808A45}"/>
              </a:ext>
            </a:extLst>
          </p:cNvPr>
          <p:cNvSpPr txBox="1"/>
          <p:nvPr/>
        </p:nvSpPr>
        <p:spPr>
          <a:xfrm>
            <a:off x="1155270" y="881376"/>
            <a:ext cx="9881460" cy="5262979"/>
          </a:xfrm>
          <a:prstGeom prst="rect">
            <a:avLst/>
          </a:prstGeom>
          <a:noFill/>
        </p:spPr>
        <p:txBody>
          <a:bodyPr wrap="square" lIns="91440" tIns="45720" rIns="91440" bIns="45720" rtlCol="0" anchor="t">
            <a:spAutoFit/>
          </a:bodyPr>
          <a:lstStyle/>
          <a:p>
            <a:pPr algn="ctr"/>
            <a:r>
              <a:rPr lang="en-US" sz="4800" b="1">
                <a:latin typeface="Avenir Next LT Pro"/>
              </a:rPr>
              <a:t>Fill in the blanks.</a:t>
            </a:r>
            <a:br>
              <a:rPr lang="en-US" sz="4800">
                <a:latin typeface="Avenir Next LT Pro"/>
              </a:rPr>
            </a:br>
            <a:r>
              <a:rPr lang="en-US" sz="4800">
                <a:latin typeface="Avenir Next LT Pro"/>
              </a:rPr>
              <a:t>Animals need...</a:t>
            </a:r>
            <a:endParaRPr lang="en-US" sz="4800">
              <a:latin typeface="Avenir Next LT Pro" panose="020B0504020202020204" pitchFamily="34" charset="0"/>
            </a:endParaRPr>
          </a:p>
          <a:p>
            <a:pPr algn="ctr"/>
            <a:r>
              <a:rPr lang="en-US" sz="4800">
                <a:latin typeface="Avenir Next LT Pro"/>
              </a:rPr>
              <a:t>___________</a:t>
            </a:r>
            <a:endParaRPr lang="en-US" sz="4800">
              <a:solidFill>
                <a:srgbClr val="000000"/>
              </a:solidFill>
              <a:latin typeface="Avenir Next LT Pro"/>
            </a:endParaRPr>
          </a:p>
          <a:p>
            <a:pPr algn="ctr"/>
            <a:r>
              <a:rPr lang="en-US" sz="4800">
                <a:latin typeface="Avenir Next LT Pro"/>
              </a:rPr>
              <a:t>___________</a:t>
            </a:r>
            <a:endParaRPr lang="en-US" sz="4800">
              <a:latin typeface="Avenir Next LT Pro" panose="020B0504020202020204" pitchFamily="34" charset="0"/>
            </a:endParaRPr>
          </a:p>
          <a:p>
            <a:pPr algn="ctr"/>
            <a:r>
              <a:rPr lang="en-US" sz="4800">
                <a:latin typeface="Avenir Next LT Pro"/>
              </a:rPr>
              <a:t>___________</a:t>
            </a:r>
          </a:p>
          <a:p>
            <a:pPr algn="ctr"/>
            <a:r>
              <a:rPr lang="en-US" sz="4800">
                <a:latin typeface="Avenir Next LT Pro"/>
              </a:rPr>
              <a:t>___________</a:t>
            </a:r>
            <a:endParaRPr lang="en-US" sz="4800">
              <a:latin typeface="Avenir Next LT Pro" panose="020B0504020202020204" pitchFamily="34" charset="0"/>
            </a:endParaRPr>
          </a:p>
          <a:p>
            <a:pPr algn="ctr"/>
            <a:endParaRPr lang="en-US" sz="4800">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C4A5DEE2-C950-984D-C6E9-839BEDF15808}"/>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6" name="TextBox 5">
            <a:extLst>
              <a:ext uri="{FF2B5EF4-FFF2-40B4-BE49-F238E27FC236}">
                <a16:creationId xmlns:a16="http://schemas.microsoft.com/office/drawing/2014/main" id="{7232F48C-33CE-809A-1768-5055090430EE}"/>
              </a:ext>
            </a:extLst>
          </p:cNvPr>
          <p:cNvSpPr txBox="1"/>
          <p:nvPr/>
        </p:nvSpPr>
        <p:spPr>
          <a:xfrm>
            <a:off x="5432322" y="2384322"/>
            <a:ext cx="1229033"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food</a:t>
            </a:r>
            <a:endParaRPr lang="en-US" sz="3700">
              <a:solidFill>
                <a:schemeClr val="accent2"/>
              </a:solidFill>
            </a:endParaRPr>
          </a:p>
        </p:txBody>
      </p:sp>
      <p:sp>
        <p:nvSpPr>
          <p:cNvPr id="7" name="TextBox 6">
            <a:extLst>
              <a:ext uri="{FF2B5EF4-FFF2-40B4-BE49-F238E27FC236}">
                <a16:creationId xmlns:a16="http://schemas.microsoft.com/office/drawing/2014/main" id="{76DD4378-AED8-8EA2-85D8-80A8A64ACB1A}"/>
              </a:ext>
            </a:extLst>
          </p:cNvPr>
          <p:cNvSpPr txBox="1"/>
          <p:nvPr/>
        </p:nvSpPr>
        <p:spPr>
          <a:xfrm>
            <a:off x="5333999" y="3060288"/>
            <a:ext cx="142567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water</a:t>
            </a:r>
            <a:endParaRPr lang="en-US" sz="3700">
              <a:solidFill>
                <a:schemeClr val="accent2"/>
              </a:solidFill>
            </a:endParaRPr>
          </a:p>
        </p:txBody>
      </p:sp>
      <p:sp>
        <p:nvSpPr>
          <p:cNvPr id="8" name="TextBox 7">
            <a:extLst>
              <a:ext uri="{FF2B5EF4-FFF2-40B4-BE49-F238E27FC236}">
                <a16:creationId xmlns:a16="http://schemas.microsoft.com/office/drawing/2014/main" id="{EC743D62-63B4-C9B4-C8E8-04D84F1663F7}"/>
              </a:ext>
            </a:extLst>
          </p:cNvPr>
          <p:cNvSpPr txBox="1"/>
          <p:nvPr/>
        </p:nvSpPr>
        <p:spPr>
          <a:xfrm>
            <a:off x="5432321" y="3834579"/>
            <a:ext cx="1229033"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air</a:t>
            </a:r>
            <a:endParaRPr lang="en-US" sz="3700">
              <a:solidFill>
                <a:schemeClr val="accent2"/>
              </a:solidFill>
            </a:endParaRPr>
          </a:p>
        </p:txBody>
      </p:sp>
      <p:sp>
        <p:nvSpPr>
          <p:cNvPr id="10" name="TextBox 9">
            <a:extLst>
              <a:ext uri="{FF2B5EF4-FFF2-40B4-BE49-F238E27FC236}">
                <a16:creationId xmlns:a16="http://schemas.microsoft.com/office/drawing/2014/main" id="{1396995B-914A-E2DF-ECC3-2D00FEC82A05}"/>
              </a:ext>
            </a:extLst>
          </p:cNvPr>
          <p:cNvSpPr txBox="1"/>
          <p:nvPr/>
        </p:nvSpPr>
        <p:spPr>
          <a:xfrm>
            <a:off x="4197145" y="4608870"/>
            <a:ext cx="379771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shelter or space</a:t>
            </a:r>
            <a:endParaRPr lang="en-US" sz="3700">
              <a:solidFill>
                <a:schemeClr val="accent2"/>
              </a:solidFill>
            </a:endParaRPr>
          </a:p>
        </p:txBody>
      </p:sp>
    </p:spTree>
    <p:extLst>
      <p:ext uri="{BB962C8B-B14F-4D97-AF65-F5344CB8AC3E}">
        <p14:creationId xmlns:p14="http://schemas.microsoft.com/office/powerpoint/2010/main" val="271803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372A-05DE-DF6B-C63A-F1D9B23236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15418F-BFB2-4110-4198-C69795FC4F9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BB68A6A-CEC3-1118-D424-C0E2FE450E1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E9175F50-89D1-DB4B-AAE1-2E68D8C1D402}"/>
              </a:ext>
            </a:extLst>
          </p:cNvPr>
          <p:cNvSpPr txBox="1"/>
          <p:nvPr/>
        </p:nvSpPr>
        <p:spPr>
          <a:xfrm>
            <a:off x="597409" y="6366393"/>
            <a:ext cx="7764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544AFEA8-A67D-F6EA-CD8E-5D8AC0036225}"/>
              </a:ext>
            </a:extLst>
          </p:cNvPr>
          <p:cNvSpPr txBox="1"/>
          <p:nvPr/>
        </p:nvSpPr>
        <p:spPr>
          <a:xfrm>
            <a:off x="204290" y="1462479"/>
            <a:ext cx="5676900" cy="830997"/>
          </a:xfrm>
          <a:prstGeom prst="rect">
            <a:avLst/>
          </a:prstGeom>
          <a:noFill/>
        </p:spPr>
        <p:txBody>
          <a:bodyPr wrap="square" lIns="91440" tIns="45720" rIns="91440" bIns="45720" rtlCol="0" anchor="t">
            <a:spAutoFit/>
          </a:bodyPr>
          <a:lstStyle/>
          <a:p>
            <a:pPr algn="ctr"/>
            <a:r>
              <a:rPr lang="en-US" sz="4800">
                <a:latin typeface="Avenir Next LT Pro"/>
              </a:rPr>
              <a:t>What is a </a:t>
            </a:r>
            <a:r>
              <a:rPr lang="en-US" sz="4800" b="1">
                <a:latin typeface="Avenir Next LT Pro"/>
              </a:rPr>
              <a:t>habitat</a:t>
            </a:r>
            <a:r>
              <a:rPr lang="en-US" sz="4800">
                <a:latin typeface="Avenir Next LT Pro"/>
              </a:rPr>
              <a:t>?</a:t>
            </a:r>
          </a:p>
        </p:txBody>
      </p:sp>
      <p:pic>
        <p:nvPicPr>
          <p:cNvPr id="3" name="Picture 2" descr="Icon&#10;&#10;AI-generated content may be incorrect.">
            <a:extLst>
              <a:ext uri="{FF2B5EF4-FFF2-40B4-BE49-F238E27FC236}">
                <a16:creationId xmlns:a16="http://schemas.microsoft.com/office/drawing/2014/main" id="{8E94BFC4-FEC8-59BF-B76E-59BB8D78CE99}"/>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2050" name="Picture 2" descr="River&amp;#32;otter&amp;#32;273-22">
            <a:extLst>
              <a:ext uri="{FF2B5EF4-FFF2-40B4-BE49-F238E27FC236}">
                <a16:creationId xmlns:a16="http://schemas.microsoft.com/office/drawing/2014/main" id="{6DBB8CC4-C59D-7DFE-4C08-77D964B4BF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78" r="6237"/>
          <a:stretch/>
        </p:blipFill>
        <p:spPr bwMode="auto">
          <a:xfrm>
            <a:off x="5803891" y="0"/>
            <a:ext cx="6388109" cy="623860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46ABF-0584-7511-05E8-A71F7ECD0CAD}"/>
              </a:ext>
            </a:extLst>
          </p:cNvPr>
          <p:cNvSpPr txBox="1"/>
          <p:nvPr/>
        </p:nvSpPr>
        <p:spPr>
          <a:xfrm>
            <a:off x="351187" y="2709305"/>
            <a:ext cx="525042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2"/>
                </a:solidFill>
                <a:latin typeface="Avenir Next LT Pro"/>
              </a:rPr>
              <a:t>The place where plants and animals live and have their needs met.</a:t>
            </a:r>
          </a:p>
        </p:txBody>
      </p:sp>
    </p:spTree>
    <p:extLst>
      <p:ext uri="{BB962C8B-B14F-4D97-AF65-F5344CB8AC3E}">
        <p14:creationId xmlns:p14="http://schemas.microsoft.com/office/powerpoint/2010/main" val="328771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C26D-93F7-A8E0-0D1A-81CB6D574D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4371CD-88B5-7BC0-67DF-A9CDD2B7338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5C48843-A2C6-5B4C-13EC-C5922EE0351C}"/>
              </a:ext>
            </a:extLst>
          </p:cNvPr>
          <p:cNvSpPr txBox="1"/>
          <p:nvPr/>
        </p:nvSpPr>
        <p:spPr>
          <a:xfrm>
            <a:off x="11640313" y="6366393"/>
            <a:ext cx="46634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905F2B63-8D7A-5119-4C59-4AEB075279C0}"/>
              </a:ext>
            </a:extLst>
          </p:cNvPr>
          <p:cNvSpPr txBox="1"/>
          <p:nvPr/>
        </p:nvSpPr>
        <p:spPr>
          <a:xfrm>
            <a:off x="617030" y="6354332"/>
            <a:ext cx="8237263" cy="369332"/>
          </a:xfrm>
          <a:prstGeom prst="rect">
            <a:avLst/>
          </a:prstGeom>
          <a:noFill/>
        </p:spPr>
        <p:txBody>
          <a:bodyPr wrap="square" lIns="91440" tIns="45720" rIns="91440" bIns="45720" rtlCol="0" anchor="t">
            <a:spAutoFit/>
          </a:bodyPr>
          <a:lstStyle/>
          <a:p>
            <a:pPr>
              <a:defRPr/>
            </a:pPr>
            <a:r>
              <a:rPr kumimoji="0" lang="en-US" sz="1800" b="0" i="0" u="none" strike="noStrike" kern="1200" cap="none" spc="0" normalizeH="0" baseline="0" noProof="0">
                <a:ln>
                  <a:noFill/>
                </a:ln>
                <a:solidFill>
                  <a:prstClr val="white"/>
                </a:solidFill>
                <a:effectLst/>
                <a:uLnTx/>
                <a:uFillTx/>
                <a:latin typeface="Avenir Next LT Pro"/>
              </a:rPr>
              <a:t>Bears through the Seasons – 1G Bear-y Good Habitat: </a:t>
            </a:r>
            <a:r>
              <a:rPr lang="en-US">
                <a:solidFill>
                  <a:prstClr val="white"/>
                </a:solidFill>
                <a:latin typeface="Avenir Next LT Pro"/>
              </a:rPr>
              <a:t>Explain</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D8F3976D-9282-E74B-6F4F-8FCA50366099}"/>
              </a:ext>
            </a:extLst>
          </p:cNvPr>
          <p:cNvSpPr txBox="1"/>
          <p:nvPr/>
        </p:nvSpPr>
        <p:spPr>
          <a:xfrm>
            <a:off x="139982" y="1416205"/>
            <a:ext cx="7103029" cy="4524315"/>
          </a:xfrm>
          <a:prstGeom prst="rect">
            <a:avLst/>
          </a:prstGeom>
          <a:noFill/>
        </p:spPr>
        <p:txBody>
          <a:bodyPr wrap="square" rtlCol="0">
            <a:spAutoFit/>
          </a:bodyPr>
          <a:lstStyle/>
          <a:p>
            <a:pPr algn="ctr"/>
            <a:r>
              <a:rPr lang="en-US" sz="4800">
                <a:latin typeface="Avenir Next LT Pro" panose="020B0504020202020204" pitchFamily="34" charset="0"/>
              </a:rPr>
              <a:t>Think about what your animal needs to survive. </a:t>
            </a:r>
            <a:r>
              <a:rPr lang="en-US" sz="4800" b="1">
                <a:latin typeface="Avenir Next LT Pro" panose="020B0504020202020204" pitchFamily="34" charset="0"/>
              </a:rPr>
              <a:t>Draw</a:t>
            </a:r>
            <a:r>
              <a:rPr lang="en-US" sz="4800">
                <a:latin typeface="Avenir Next LT Pro" panose="020B0504020202020204" pitchFamily="34" charset="0"/>
              </a:rPr>
              <a:t> the needs of your team’s animal and what its habitat would look like.</a:t>
            </a:r>
          </a:p>
        </p:txBody>
      </p:sp>
      <p:pic>
        <p:nvPicPr>
          <p:cNvPr id="3" name="Picture 2" descr="Icon&#10;&#10;AI-generated content may be incorrect.">
            <a:extLst>
              <a:ext uri="{FF2B5EF4-FFF2-40B4-BE49-F238E27FC236}">
                <a16:creationId xmlns:a16="http://schemas.microsoft.com/office/drawing/2014/main" id="{DA6858AA-FD38-463A-92CB-152D4F238031}"/>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12" name="Picture 11" descr="Text, letter&#10;&#10;AI-generated content may be incorrect.">
            <a:extLst>
              <a:ext uri="{FF2B5EF4-FFF2-40B4-BE49-F238E27FC236}">
                <a16:creationId xmlns:a16="http://schemas.microsoft.com/office/drawing/2014/main" id="{5CE71327-A9DD-BC20-835D-BD0888792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516" y="122275"/>
            <a:ext cx="4616502" cy="5974296"/>
          </a:xfrm>
          <a:prstGeom prst="rect">
            <a:avLst/>
          </a:prstGeom>
          <a:ln>
            <a:solidFill>
              <a:schemeClr val="tx1"/>
            </a:solidFill>
          </a:ln>
        </p:spPr>
      </p:pic>
      <p:pic>
        <p:nvPicPr>
          <p:cNvPr id="6" name="Picture 5"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26" y="122275"/>
            <a:ext cx="950409" cy="1293930"/>
          </a:xfrm>
          <a:prstGeom prst="rect">
            <a:avLst/>
          </a:prstGeom>
        </p:spPr>
      </p:pic>
    </p:spTree>
    <p:extLst>
      <p:ext uri="{BB962C8B-B14F-4D97-AF65-F5344CB8AC3E}">
        <p14:creationId xmlns:p14="http://schemas.microsoft.com/office/powerpoint/2010/main" val="39039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2E63-31D5-662D-F54F-4EA34223B9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007EF9-135D-9BD2-E81B-2709897478A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730F22B-3A13-955C-D714-E432D210378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D00AB7A5-F329-8A14-5ED0-70368CF90C5C}"/>
              </a:ext>
            </a:extLst>
          </p:cNvPr>
          <p:cNvSpPr txBox="1"/>
          <p:nvPr/>
        </p:nvSpPr>
        <p:spPr>
          <a:xfrm>
            <a:off x="597409" y="6366393"/>
            <a:ext cx="68374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Explain</a:t>
            </a:r>
          </a:p>
        </p:txBody>
      </p:sp>
      <p:pic>
        <p:nvPicPr>
          <p:cNvPr id="3" name="Picture 2" descr="Icon&#10;&#10;AI-generated content may be incorrect.">
            <a:extLst>
              <a:ext uri="{FF2B5EF4-FFF2-40B4-BE49-F238E27FC236}">
                <a16:creationId xmlns:a16="http://schemas.microsoft.com/office/drawing/2014/main" id="{3421DFD8-0C9E-51C8-341F-CA5163B7096D}"/>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11" name="TextBox 10">
            <a:extLst>
              <a:ext uri="{FF2B5EF4-FFF2-40B4-BE49-F238E27FC236}">
                <a16:creationId xmlns:a16="http://schemas.microsoft.com/office/drawing/2014/main" id="{C7B5B428-54BE-5995-96EE-D21B8B831E25}"/>
              </a:ext>
            </a:extLst>
          </p:cNvPr>
          <p:cNvSpPr txBox="1"/>
          <p:nvPr/>
        </p:nvSpPr>
        <p:spPr>
          <a:xfrm>
            <a:off x="1619535" y="371280"/>
            <a:ext cx="6093994" cy="707886"/>
          </a:xfrm>
          <a:prstGeom prst="rect">
            <a:avLst/>
          </a:prstGeom>
          <a:noFill/>
        </p:spPr>
        <p:txBody>
          <a:bodyPr wrap="square">
            <a:spAutoFit/>
          </a:bodyPr>
          <a:lstStyle/>
          <a:p>
            <a:r>
              <a:rPr lang="en-US" sz="4000">
                <a:solidFill>
                  <a:srgbClr val="E97132"/>
                </a:solidFill>
                <a:latin typeface="Shadows Into Light Two" panose="02000506000000020004" pitchFamily="2" charset="0"/>
              </a:rPr>
              <a:t>Habitats</a:t>
            </a:r>
            <a:r>
              <a:rPr lang="en-US" b="0" i="0">
                <a:solidFill>
                  <a:srgbClr val="000000"/>
                </a:solidFill>
                <a:effectLst/>
                <a:latin typeface="Shadows Into Light Two" panose="02000506000000020004" pitchFamily="2" charset="0"/>
              </a:rPr>
              <a:t>​</a:t>
            </a:r>
            <a:endParaRPr lang="en-US"/>
          </a:p>
        </p:txBody>
      </p:sp>
      <p:sp>
        <p:nvSpPr>
          <p:cNvPr id="13" name="TextBox 12">
            <a:extLst>
              <a:ext uri="{FF2B5EF4-FFF2-40B4-BE49-F238E27FC236}">
                <a16:creationId xmlns:a16="http://schemas.microsoft.com/office/drawing/2014/main" id="{89D1F015-00BC-B456-EE59-7F534DF11425}"/>
              </a:ext>
            </a:extLst>
          </p:cNvPr>
          <p:cNvSpPr txBox="1"/>
          <p:nvPr/>
        </p:nvSpPr>
        <p:spPr>
          <a:xfrm>
            <a:off x="351187" y="1554272"/>
            <a:ext cx="5755265" cy="4131900"/>
          </a:xfrm>
          <a:prstGeom prst="rect">
            <a:avLst/>
          </a:prstGeom>
          <a:noFill/>
        </p:spPr>
        <p:txBody>
          <a:bodyPr wrap="square">
            <a:spAutoFit/>
          </a:bodyPr>
          <a:lstStyle/>
          <a:p>
            <a:pPr algn="l" rtl="0" fontAlgn="base">
              <a:lnSpc>
                <a:spcPts val="3450"/>
              </a:lnSpc>
              <a:buNone/>
            </a:pPr>
            <a:r>
              <a:rPr lang="en-US" sz="3600" b="0" i="0" u="none" strike="noStrike">
                <a:solidFill>
                  <a:srgbClr val="000000"/>
                </a:solidFill>
                <a:effectLst/>
                <a:latin typeface="Avenir Next LT Pro" panose="020B0504020202020204" pitchFamily="34" charset="0"/>
              </a:rPr>
              <a:t>Sing to the tune of </a:t>
            </a:r>
            <a:r>
              <a:rPr lang="en-US" sz="3600" b="0" i="1" u="none" strike="noStrike">
                <a:solidFill>
                  <a:srgbClr val="000000"/>
                </a:solidFill>
                <a:effectLst/>
                <a:latin typeface="Avenir Next LT Pro" panose="020B0504020202020204" pitchFamily="34" charset="0"/>
              </a:rPr>
              <a:t>Are You Sleeping, Brother John?</a:t>
            </a:r>
          </a:p>
          <a:p>
            <a:pPr algn="l" rtl="0" fontAlgn="base">
              <a:lnSpc>
                <a:spcPts val="3450"/>
              </a:lnSpc>
              <a:buNone/>
            </a:pPr>
            <a:endParaRPr lang="en-US" sz="3600" b="0" i="1" u="none" strike="noStrike">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Habitats, habitats</a:t>
            </a:r>
          </a:p>
          <a:p>
            <a:pPr algn="l" rtl="0" fontAlgn="base">
              <a:lnSpc>
                <a:spcPts val="3450"/>
              </a:lnSpc>
              <a:buNone/>
            </a:pPr>
            <a:r>
              <a:rPr lang="en-US" sz="3600" b="0" i="0">
                <a:solidFill>
                  <a:srgbClr val="000000"/>
                </a:solidFill>
                <a:effectLst/>
                <a:latin typeface="Avenir Next LT Pro" panose="020B0504020202020204" pitchFamily="34" charset="0"/>
              </a:rPr>
              <a:t>Meet their needs</a:t>
            </a:r>
          </a:p>
          <a:p>
            <a:pPr algn="l" rtl="0" fontAlgn="base">
              <a:lnSpc>
                <a:spcPts val="3450"/>
              </a:lnSpc>
              <a:buNone/>
            </a:pPr>
            <a:r>
              <a:rPr lang="en-US" sz="3600">
                <a:solidFill>
                  <a:srgbClr val="000000"/>
                </a:solidFill>
                <a:latin typeface="Avenir Next LT Pro" panose="020B0504020202020204" pitchFamily="34" charset="0"/>
              </a:rPr>
              <a:t>Meet their needs</a:t>
            </a:r>
          </a:p>
          <a:p>
            <a:pPr algn="l" rtl="0" fontAlgn="base">
              <a:lnSpc>
                <a:spcPts val="3450"/>
              </a:lnSpc>
              <a:buNone/>
            </a:pPr>
            <a:r>
              <a:rPr lang="en-US" sz="3600" b="0" i="0">
                <a:solidFill>
                  <a:srgbClr val="000000"/>
                </a:solidFill>
                <a:effectLst/>
                <a:latin typeface="Avenir Next LT Pro" panose="020B0504020202020204" pitchFamily="34" charset="0"/>
              </a:rPr>
              <a:t>Air and food and water</a:t>
            </a:r>
          </a:p>
          <a:p>
            <a:pPr algn="l" rtl="0" fontAlgn="base">
              <a:lnSpc>
                <a:spcPts val="3450"/>
              </a:lnSpc>
              <a:buNone/>
            </a:pPr>
            <a:r>
              <a:rPr lang="en-US" sz="3600">
                <a:solidFill>
                  <a:srgbClr val="000000"/>
                </a:solidFill>
                <a:latin typeface="Avenir Next LT Pro" panose="020B0504020202020204" pitchFamily="34" charset="0"/>
              </a:rPr>
              <a:t>Space and shelter, too</a:t>
            </a:r>
          </a:p>
          <a:p>
            <a:pPr algn="l" rtl="0" fontAlgn="base">
              <a:lnSpc>
                <a:spcPts val="3450"/>
              </a:lnSpc>
              <a:buNone/>
            </a:pPr>
            <a:r>
              <a:rPr lang="en-US" sz="3600" b="0" i="0">
                <a:solidFill>
                  <a:srgbClr val="000000"/>
                </a:solidFill>
                <a:effectLst/>
                <a:latin typeface="Avenir Next LT Pro" panose="020B0504020202020204" pitchFamily="34" charset="0"/>
              </a:rPr>
              <a:t>Habitats, habitats</a:t>
            </a:r>
            <a:endParaRPr lang="en-US" sz="3600" b="0" i="0">
              <a:solidFill>
                <a:srgbClr val="000000"/>
              </a:solidFill>
              <a:effectLst/>
              <a:latin typeface="Segoe UI" panose="020B0502040204020203" pitchFamily="34" charset="0"/>
            </a:endParaRPr>
          </a:p>
        </p:txBody>
      </p:sp>
      <p:pic>
        <p:nvPicPr>
          <p:cNvPr id="8" name="Picture 7" descr="A picture containing diagram&#10;&#10;AI-generated content may be incorrect.">
            <a:extLst>
              <a:ext uri="{FF2B5EF4-FFF2-40B4-BE49-F238E27FC236}">
                <a16:creationId xmlns:a16="http://schemas.microsoft.com/office/drawing/2014/main" id="{76FC1B15-DEB8-B788-B206-BB0CE1381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826" y="122275"/>
            <a:ext cx="4597940" cy="5950275"/>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59234" y="122275"/>
            <a:ext cx="1194816" cy="1205896"/>
          </a:xfrm>
          <a:prstGeom prst="rect">
            <a:avLst/>
          </a:prstGeom>
        </p:spPr>
      </p:pic>
    </p:spTree>
    <p:extLst>
      <p:ext uri="{BB962C8B-B14F-4D97-AF65-F5344CB8AC3E}">
        <p14:creationId xmlns:p14="http://schemas.microsoft.com/office/powerpoint/2010/main" val="279783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6515E-7983-96D9-E612-498815AA5A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16B41F-57BD-EC16-F362-45C020763A1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99C0D37-6EAA-C632-D11D-F78CD743651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399CB267-5A10-4DF9-4B46-410A222911FC}"/>
              </a:ext>
            </a:extLst>
          </p:cNvPr>
          <p:cNvSpPr txBox="1"/>
          <p:nvPr/>
        </p:nvSpPr>
        <p:spPr>
          <a:xfrm>
            <a:off x="621989" y="6366394"/>
            <a:ext cx="7351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D3A5054F-AB9D-1FFC-AAEE-082FAF551AF6}"/>
              </a:ext>
            </a:extLst>
          </p:cNvPr>
          <p:cNvSpPr txBox="1"/>
          <p:nvPr/>
        </p:nvSpPr>
        <p:spPr>
          <a:xfrm>
            <a:off x="617031" y="815906"/>
            <a:ext cx="5676900" cy="4893647"/>
          </a:xfrm>
          <a:prstGeom prst="rect">
            <a:avLst/>
          </a:prstGeom>
          <a:noFill/>
        </p:spPr>
        <p:txBody>
          <a:bodyPr wrap="square" lIns="91440" tIns="45720" rIns="91440" bIns="45720" rtlCol="0" anchor="t">
            <a:spAutoFit/>
          </a:bodyPr>
          <a:lstStyle/>
          <a:p>
            <a:pPr algn="ctr"/>
            <a:r>
              <a:rPr lang="en-US" sz="4800" b="1">
                <a:latin typeface="Avenir Next LT Pro"/>
              </a:rPr>
              <a:t>Parts of a habitat: </a:t>
            </a:r>
            <a:r>
              <a:rPr lang="en-US" sz="4800">
                <a:latin typeface="Avenir Next LT Pro"/>
              </a:rPr>
              <a:t>Pick one poster. What parts of this habitat do you see? </a:t>
            </a:r>
            <a:r>
              <a:rPr lang="en-US" sz="3600" i="1">
                <a:latin typeface="Avenir Next LT Pro"/>
              </a:rPr>
              <a:t>(think about how much space, types of food and if water is there)</a:t>
            </a:r>
            <a:endParaRPr lang="en-US" sz="3600" i="1">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15635CAB-C74F-A0A5-C0E4-BE09E5BDF910}"/>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1026" name="Picture 2" descr="081722&amp;#32;backyard&amp;#32;deer-10">
            <a:extLst>
              <a:ext uri="{FF2B5EF4-FFF2-40B4-BE49-F238E27FC236}">
                <a16:creationId xmlns:a16="http://schemas.microsoft.com/office/drawing/2014/main" id="{C7043D5B-EE2E-76A9-6B31-20AC5BB190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21" r="18684"/>
          <a:stretch/>
        </p:blipFill>
        <p:spPr bwMode="auto">
          <a:xfrm>
            <a:off x="6407973" y="-5822"/>
            <a:ext cx="5784028" cy="62377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833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863B-636A-96BC-5E87-5B683783F3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A0564F-ECC1-0810-14EA-CF3FBBF67E7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7222A9C-A209-2629-FD27-1EC2A094709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6CB75AD1-FEB5-FDD0-3035-ED8CA54AA0D5}"/>
              </a:ext>
            </a:extLst>
          </p:cNvPr>
          <p:cNvSpPr txBox="1"/>
          <p:nvPr/>
        </p:nvSpPr>
        <p:spPr>
          <a:xfrm>
            <a:off x="597409" y="6366393"/>
            <a:ext cx="7090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EF6DA866-A8D8-01CF-5D37-FB8CDC478669}"/>
              </a:ext>
            </a:extLst>
          </p:cNvPr>
          <p:cNvSpPr txBox="1"/>
          <p:nvPr/>
        </p:nvSpPr>
        <p:spPr>
          <a:xfrm>
            <a:off x="351187" y="1209083"/>
            <a:ext cx="11755469" cy="397031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3600">
                <a:latin typeface="Avenir Next LT Pro" panose="020B0504020202020204" pitchFamily="34" charset="0"/>
              </a:rPr>
              <a:t>Imagine you are an animal found in your schoolyard. What animal are you?</a:t>
            </a:r>
          </a:p>
          <a:p>
            <a:endParaRPr lang="en-US" sz="3600">
              <a:latin typeface="Avenir Next LT Pro"/>
            </a:endParaRPr>
          </a:p>
          <a:p>
            <a:pPr marL="171450" indent="-171450">
              <a:buFont typeface="Arial" panose="020B0604020202020204" pitchFamily="34" charset="0"/>
              <a:buChar char="•"/>
            </a:pPr>
            <a:r>
              <a:rPr lang="en-US" sz="3600">
                <a:latin typeface="Avenir Next LT Pro" panose="020B0504020202020204" pitchFamily="34" charset="0"/>
              </a:rPr>
              <a:t>Now, imagine what you might need to survive. As humans, we often create a grocery list of things we need to buy to live comfortably.</a:t>
            </a:r>
          </a:p>
          <a:p>
            <a:endParaRPr lang="en-US" sz="3600">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536EF84E-4428-DE46-4931-AF195786861B}"/>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1179502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166F-36FC-C0F5-CA57-BB87320FEC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17ADFF-2B90-960E-8AC6-5210320B59F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70B650B-E621-E9CB-C637-E852A2F8FE3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C7BDFCCD-3A59-BC8B-3B3E-AEABA5DE810E}"/>
              </a:ext>
            </a:extLst>
          </p:cNvPr>
          <p:cNvSpPr txBox="1"/>
          <p:nvPr/>
        </p:nvSpPr>
        <p:spPr>
          <a:xfrm>
            <a:off x="597409" y="6366393"/>
            <a:ext cx="7090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25F62C9A-B5FF-8662-AB6D-5F969D127E1D}"/>
              </a:ext>
            </a:extLst>
          </p:cNvPr>
          <p:cNvSpPr txBox="1"/>
          <p:nvPr/>
        </p:nvSpPr>
        <p:spPr>
          <a:xfrm>
            <a:off x="4812696" y="1206409"/>
            <a:ext cx="6781895" cy="3785652"/>
          </a:xfrm>
          <a:prstGeom prst="rect">
            <a:avLst/>
          </a:prstGeom>
          <a:noFill/>
        </p:spPr>
        <p:txBody>
          <a:bodyPr wrap="square" rtlCol="0">
            <a:spAutoFit/>
          </a:bodyPr>
          <a:lstStyle/>
          <a:p>
            <a:pPr algn="ctr"/>
            <a:r>
              <a:rPr lang="en-US" sz="4800">
                <a:latin typeface="Avenir Next LT Pro" panose="020B0504020202020204" pitchFamily="34" charset="0"/>
              </a:rPr>
              <a:t>Create a “grocery list” of things you might need as your chosen animal by drawing your animal’s needs.</a:t>
            </a:r>
          </a:p>
        </p:txBody>
      </p:sp>
      <p:pic>
        <p:nvPicPr>
          <p:cNvPr id="3" name="Picture 2" descr="Icon&#10;&#10;AI-generated content may be incorrect.">
            <a:extLst>
              <a:ext uri="{FF2B5EF4-FFF2-40B4-BE49-F238E27FC236}">
                <a16:creationId xmlns:a16="http://schemas.microsoft.com/office/drawing/2014/main" id="{14556B41-0339-2DF2-85D8-F8388F9FF671}"/>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 name="Picture 6" descr="A picture containing text, clock&#10;&#10;AI-generated content may be incorrect.">
            <a:extLst>
              <a:ext uri="{FF2B5EF4-FFF2-40B4-BE49-F238E27FC236}">
                <a16:creationId xmlns:a16="http://schemas.microsoft.com/office/drawing/2014/main" id="{B2D12DE7-BD1E-26B0-3483-F453876B4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42" y="1403686"/>
            <a:ext cx="2960411" cy="3588375"/>
          </a:xfrm>
          <a:prstGeom prst="rect">
            <a:avLst/>
          </a:prstGeom>
        </p:spPr>
      </p:pic>
    </p:spTree>
    <p:extLst>
      <p:ext uri="{BB962C8B-B14F-4D97-AF65-F5344CB8AC3E}">
        <p14:creationId xmlns:p14="http://schemas.microsoft.com/office/powerpoint/2010/main" val="50851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07186-D1E7-9016-3434-09297EAAF4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F60A31-2231-2B4C-74C3-AB1E7C1B806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C15E319-F162-A30F-8E75-6C066B87438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8778D081-7249-F9A1-77E8-6A649C68479D}"/>
              </a:ext>
            </a:extLst>
          </p:cNvPr>
          <p:cNvSpPr txBox="1"/>
          <p:nvPr/>
        </p:nvSpPr>
        <p:spPr>
          <a:xfrm>
            <a:off x="597409" y="6366393"/>
            <a:ext cx="7752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C3DA8AA3-EC44-D8B6-2EED-65AF3610F8C5}"/>
              </a:ext>
            </a:extLst>
          </p:cNvPr>
          <p:cNvSpPr txBox="1"/>
          <p:nvPr/>
        </p:nvSpPr>
        <p:spPr>
          <a:xfrm>
            <a:off x="187412" y="514941"/>
            <a:ext cx="5142982" cy="5262979"/>
          </a:xfrm>
          <a:prstGeom prst="rect">
            <a:avLst/>
          </a:prstGeom>
          <a:noFill/>
        </p:spPr>
        <p:txBody>
          <a:bodyPr wrap="square" lIns="91440" tIns="45720" rIns="91440" bIns="45720" rtlCol="0" anchor="t">
            <a:spAutoFit/>
          </a:bodyPr>
          <a:lstStyle/>
          <a:p>
            <a:pPr algn="ctr"/>
            <a:r>
              <a:rPr lang="en-US" sz="4800" b="1">
                <a:latin typeface="Avenir Next LT Pro"/>
              </a:rPr>
              <a:t>Let's take a Habitat Walk!</a:t>
            </a:r>
          </a:p>
          <a:p>
            <a:pPr algn="ctr"/>
            <a:r>
              <a:rPr lang="en-US" sz="4800">
                <a:latin typeface="Avenir Next LT Pro"/>
              </a:rPr>
              <a:t>What types of habitats do you see? What are the different needs of animals?</a:t>
            </a:r>
          </a:p>
        </p:txBody>
      </p:sp>
      <p:pic>
        <p:nvPicPr>
          <p:cNvPr id="3" name="Picture 2" descr="Icon&#10;&#10;AI-generated content may be incorrect.">
            <a:extLst>
              <a:ext uri="{FF2B5EF4-FFF2-40B4-BE49-F238E27FC236}">
                <a16:creationId xmlns:a16="http://schemas.microsoft.com/office/drawing/2014/main" id="{08B9C35F-32E5-0EB9-FD57-F634E62008DE}"/>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grpSp>
        <p:nvGrpSpPr>
          <p:cNvPr id="6" name="Group 5">
            <a:extLst>
              <a:ext uri="{FF2B5EF4-FFF2-40B4-BE49-F238E27FC236}">
                <a16:creationId xmlns:a16="http://schemas.microsoft.com/office/drawing/2014/main" id="{23863A9F-7178-E829-670D-8D853890238A}"/>
              </a:ext>
            </a:extLst>
          </p:cNvPr>
          <p:cNvGrpSpPr/>
          <p:nvPr/>
        </p:nvGrpSpPr>
        <p:grpSpPr>
          <a:xfrm>
            <a:off x="5432462" y="1022194"/>
            <a:ext cx="6408351" cy="4301718"/>
            <a:chOff x="5437223" y="938463"/>
            <a:chExt cx="6408351" cy="4301718"/>
          </a:xfrm>
        </p:grpSpPr>
        <p:pic>
          <p:nvPicPr>
            <p:cNvPr id="2050" name="Picture 2" descr="061523&amp;#32;knob&amp;#32;noster&amp;#32;lake-33">
              <a:extLst>
                <a:ext uri="{FF2B5EF4-FFF2-40B4-BE49-F238E27FC236}">
                  <a16:creationId xmlns:a16="http://schemas.microsoft.com/office/drawing/2014/main" id="{F0D5188B-EB67-B538-2E3F-48C4241CC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3992" y="938463"/>
              <a:ext cx="3096822"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gle&amp;#95;Survey&amp;#95;0115-byn082623.dng">
              <a:extLst>
                <a:ext uri="{FF2B5EF4-FFF2-40B4-BE49-F238E27FC236}">
                  <a16:creationId xmlns:a16="http://schemas.microsoft.com/office/drawing/2014/main" id="{7F81E7A8-69BF-61C7-7391-10FA0A2B8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2942" y="3140056"/>
              <a:ext cx="3102632" cy="206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ng&amp;#95;Rail&amp;#95;1818-byn081723.dng">
              <a:extLst>
                <a:ext uri="{FF2B5EF4-FFF2-40B4-BE49-F238E27FC236}">
                  <a16:creationId xmlns:a16="http://schemas.microsoft.com/office/drawing/2014/main" id="{300D0E56-7B60-43CC-A1DA-D124DCF1E5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223" y="938463"/>
              <a:ext cx="3102633"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arlie&amp;#95;Heath&amp;#95;Memorial&amp;#95;Conservation&amp;#95;Area&amp;#95;0068">
              <a:extLst>
                <a:ext uri="{FF2B5EF4-FFF2-40B4-BE49-F238E27FC236}">
                  <a16:creationId xmlns:a16="http://schemas.microsoft.com/office/drawing/2014/main" id="{28A370C1-53BD-F69E-E3E9-DFA147C0E2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3035" y="3173053"/>
              <a:ext cx="3096821" cy="2067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677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4C76-E218-7E3E-5033-AF3D1E6448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6C66E93-0183-FB53-2C97-89695F52D1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9B5CBAA-0E01-54B5-9259-821F23667CD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C42601C2-C125-D41F-8BD4-C3BDCCDC9DDE}"/>
              </a:ext>
            </a:extLst>
          </p:cNvPr>
          <p:cNvSpPr txBox="1"/>
          <p:nvPr/>
        </p:nvSpPr>
        <p:spPr>
          <a:xfrm>
            <a:off x="597409" y="6366393"/>
            <a:ext cx="707873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sp>
        <p:nvSpPr>
          <p:cNvPr id="9" name="TextBox 8">
            <a:extLst>
              <a:ext uri="{FF2B5EF4-FFF2-40B4-BE49-F238E27FC236}">
                <a16:creationId xmlns:a16="http://schemas.microsoft.com/office/drawing/2014/main" id="{D7923223-5880-2B0C-D1EE-196DC34585BA}"/>
              </a:ext>
            </a:extLst>
          </p:cNvPr>
          <p:cNvSpPr txBox="1"/>
          <p:nvPr/>
        </p:nvSpPr>
        <p:spPr>
          <a:xfrm>
            <a:off x="555722" y="2904321"/>
            <a:ext cx="6497319" cy="1938992"/>
          </a:xfrm>
          <a:prstGeom prst="rect">
            <a:avLst/>
          </a:prstGeom>
          <a:noFill/>
        </p:spPr>
        <p:txBody>
          <a:bodyPr wrap="square" rtlCol="0">
            <a:spAutoFit/>
          </a:bodyPr>
          <a:lstStyle/>
          <a:p>
            <a:pPr algn="ctr"/>
            <a:r>
              <a:rPr lang="en-US" sz="6000">
                <a:latin typeface="Avenir Next LT Pro" panose="020B0504020202020204" pitchFamily="34" charset="0"/>
              </a:rPr>
              <a:t>What do animals need to live?</a:t>
            </a:r>
          </a:p>
        </p:txBody>
      </p:sp>
      <p:pic>
        <p:nvPicPr>
          <p:cNvPr id="3" name="Picture 2" descr="Icon&#10;&#10;AI-generated content may be incorrect.">
            <a:extLst>
              <a:ext uri="{FF2B5EF4-FFF2-40B4-BE49-F238E27FC236}">
                <a16:creationId xmlns:a16="http://schemas.microsoft.com/office/drawing/2014/main" id="{C33C17D0-4FC3-3CEB-7C8E-A484468BE10E}"/>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8" name="TextBox 7">
            <a:extLst>
              <a:ext uri="{FF2B5EF4-FFF2-40B4-BE49-F238E27FC236}">
                <a16:creationId xmlns:a16="http://schemas.microsoft.com/office/drawing/2014/main" id="{D40F73FA-9BAE-61AE-E970-2416C17E336D}"/>
              </a:ext>
            </a:extLst>
          </p:cNvPr>
          <p:cNvSpPr txBox="1"/>
          <p:nvPr/>
        </p:nvSpPr>
        <p:spPr>
          <a:xfrm>
            <a:off x="-371177" y="1754194"/>
            <a:ext cx="8351119" cy="1015663"/>
          </a:xfrm>
          <a:prstGeom prst="rect">
            <a:avLst/>
          </a:prstGeom>
          <a:noFill/>
        </p:spPr>
        <p:txBody>
          <a:bodyPr wrap="square">
            <a:spAutoFit/>
          </a:bodyPr>
          <a:lstStyle/>
          <a:p>
            <a:pPr algn="ctr"/>
            <a:r>
              <a:rPr lang="en-US" sz="6000">
                <a:latin typeface="Bitter SemiBold" pitchFamily="2" charset="0"/>
              </a:rPr>
              <a:t>Guiding Question:</a:t>
            </a:r>
          </a:p>
        </p:txBody>
      </p:sp>
      <p:pic>
        <p:nvPicPr>
          <p:cNvPr id="1026" name="Picture 2" descr="Three-toed&amp;#95;Box&amp;#95;Turtle&amp;#95;0323">
            <a:extLst>
              <a:ext uri="{FF2B5EF4-FFF2-40B4-BE49-F238E27FC236}">
                <a16:creationId xmlns:a16="http://schemas.microsoft.com/office/drawing/2014/main" id="{BB755F9E-C7CE-D85A-7A2E-E764487E8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95" r="24196"/>
          <a:stretch/>
        </p:blipFill>
        <p:spPr bwMode="auto">
          <a:xfrm>
            <a:off x="7299106" y="0"/>
            <a:ext cx="489289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46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A7E7-7F37-00AC-A19D-3E0D7FC4124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45C347-9178-84DB-0CEB-1CAC5F5E35D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1289C4C-8233-30F7-2024-1611801D54E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C8BDC000-5D2E-7266-B368-F16CF5E282F2}"/>
              </a:ext>
            </a:extLst>
          </p:cNvPr>
          <p:cNvSpPr txBox="1"/>
          <p:nvPr/>
        </p:nvSpPr>
        <p:spPr>
          <a:xfrm>
            <a:off x="597409" y="6366393"/>
            <a:ext cx="7752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5BF51AA0-BB18-57B2-14CB-636E2ABD3214}"/>
              </a:ext>
            </a:extLst>
          </p:cNvPr>
          <p:cNvSpPr txBox="1"/>
          <p:nvPr/>
        </p:nvSpPr>
        <p:spPr>
          <a:xfrm>
            <a:off x="164093" y="347882"/>
            <a:ext cx="5142982" cy="5632311"/>
          </a:xfrm>
          <a:prstGeom prst="rect">
            <a:avLst/>
          </a:prstGeom>
          <a:noFill/>
        </p:spPr>
        <p:txBody>
          <a:bodyPr wrap="square" lIns="91440" tIns="45720" rIns="91440" bIns="45720" rtlCol="0" anchor="t">
            <a:spAutoFit/>
          </a:bodyPr>
          <a:lstStyle/>
          <a:p>
            <a:pPr algn="ctr"/>
            <a:r>
              <a:rPr lang="en-US" sz="4800" b="1">
                <a:latin typeface="Avenir Next LT Pro"/>
              </a:rPr>
              <a:t>What habitats can we find in our schoolyard?</a:t>
            </a:r>
          </a:p>
          <a:p>
            <a:pPr algn="ctr"/>
            <a:r>
              <a:rPr lang="en-US" sz="3600">
                <a:latin typeface="Avenir Next LT Pro"/>
              </a:rPr>
              <a:t>Is there enough available space/shelter, food, water, and air for these animals in the whole schoolyard to survive?</a:t>
            </a:r>
          </a:p>
        </p:txBody>
      </p:sp>
      <p:pic>
        <p:nvPicPr>
          <p:cNvPr id="3" name="Picture 2" descr="Icon&#10;&#10;AI-generated content may be incorrect.">
            <a:extLst>
              <a:ext uri="{FF2B5EF4-FFF2-40B4-BE49-F238E27FC236}">
                <a16:creationId xmlns:a16="http://schemas.microsoft.com/office/drawing/2014/main" id="{70C84086-1C15-9BAD-00E8-49E70F24A2FD}"/>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grpSp>
        <p:nvGrpSpPr>
          <p:cNvPr id="6" name="Group 5">
            <a:extLst>
              <a:ext uri="{FF2B5EF4-FFF2-40B4-BE49-F238E27FC236}">
                <a16:creationId xmlns:a16="http://schemas.microsoft.com/office/drawing/2014/main" id="{8A76FE7A-AF6D-D987-C4C5-117A28AA9F13}"/>
              </a:ext>
            </a:extLst>
          </p:cNvPr>
          <p:cNvGrpSpPr/>
          <p:nvPr/>
        </p:nvGrpSpPr>
        <p:grpSpPr>
          <a:xfrm>
            <a:off x="5432462" y="1022194"/>
            <a:ext cx="6408351" cy="4301718"/>
            <a:chOff x="5437223" y="938463"/>
            <a:chExt cx="6408351" cy="4301718"/>
          </a:xfrm>
        </p:grpSpPr>
        <p:pic>
          <p:nvPicPr>
            <p:cNvPr id="2050" name="Picture 2" descr="061523&amp;#32;knob&amp;#32;noster&amp;#32;lake-33">
              <a:extLst>
                <a:ext uri="{FF2B5EF4-FFF2-40B4-BE49-F238E27FC236}">
                  <a16:creationId xmlns:a16="http://schemas.microsoft.com/office/drawing/2014/main" id="{EEBC4CBA-7F41-EBC8-2750-D5259DBA0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3992" y="938463"/>
              <a:ext cx="3096822"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gle&amp;#95;Survey&amp;#95;0115-byn082623.dng">
              <a:extLst>
                <a:ext uri="{FF2B5EF4-FFF2-40B4-BE49-F238E27FC236}">
                  <a16:creationId xmlns:a16="http://schemas.microsoft.com/office/drawing/2014/main" id="{7D55D535-716E-CECF-AB57-73FEEE2B5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2942" y="3140056"/>
              <a:ext cx="3102632" cy="206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ng&amp;#95;Rail&amp;#95;1818-byn081723.dng">
              <a:extLst>
                <a:ext uri="{FF2B5EF4-FFF2-40B4-BE49-F238E27FC236}">
                  <a16:creationId xmlns:a16="http://schemas.microsoft.com/office/drawing/2014/main" id="{FBE26415-0C30-3B3B-CF2E-C9A1AFAA9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223" y="938463"/>
              <a:ext cx="3102633"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arlie&amp;#95;Heath&amp;#95;Memorial&amp;#95;Conservation&amp;#95;Area&amp;#95;0068">
              <a:extLst>
                <a:ext uri="{FF2B5EF4-FFF2-40B4-BE49-F238E27FC236}">
                  <a16:creationId xmlns:a16="http://schemas.microsoft.com/office/drawing/2014/main" id="{449DE5EF-15DD-03F6-9061-BA1410560C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3035" y="3173053"/>
              <a:ext cx="3096821" cy="2067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9396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C6314-E504-F1DE-F5A7-ED882A7EEC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5DA961-04FD-773B-5596-4787D3C3DD3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9FF950A-DDE1-0155-23AE-CA181328F1E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0D12737B-D266-5782-7F20-181E81AD8949}"/>
              </a:ext>
            </a:extLst>
          </p:cNvPr>
          <p:cNvSpPr txBox="1"/>
          <p:nvPr/>
        </p:nvSpPr>
        <p:spPr>
          <a:xfrm>
            <a:off x="597409" y="6366393"/>
            <a:ext cx="6982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D279B466-220D-4F79-9627-5AF61C2DF09F}"/>
              </a:ext>
            </a:extLst>
          </p:cNvPr>
          <p:cNvSpPr txBox="1"/>
          <p:nvPr/>
        </p:nvSpPr>
        <p:spPr>
          <a:xfrm>
            <a:off x="4156314" y="934975"/>
            <a:ext cx="7584480" cy="4524315"/>
          </a:xfrm>
          <a:prstGeom prst="rect">
            <a:avLst/>
          </a:prstGeom>
          <a:noFill/>
        </p:spPr>
        <p:txBody>
          <a:bodyPr wrap="square" rtlCol="0">
            <a:spAutoFit/>
          </a:bodyPr>
          <a:lstStyle/>
          <a:p>
            <a:pPr algn="ctr"/>
            <a:r>
              <a:rPr lang="en-US" sz="4800" b="1">
                <a:latin typeface="Avenir Next LT Pro" panose="020B0504020202020204" pitchFamily="34" charset="0"/>
              </a:rPr>
              <a:t>Brainstorm</a:t>
            </a:r>
            <a:r>
              <a:rPr lang="en-US" sz="4800">
                <a:latin typeface="Avenir Next LT Pro" panose="020B0504020202020204" pitchFamily="34" charset="0"/>
              </a:rPr>
              <a:t> possible habitat areas in your schoolyard based on availability of air, food, water, and space or shelter.</a:t>
            </a:r>
          </a:p>
        </p:txBody>
      </p:sp>
      <p:pic>
        <p:nvPicPr>
          <p:cNvPr id="3" name="Picture 2" descr="Icon&#10;&#10;AI-generated content may be incorrect.">
            <a:extLst>
              <a:ext uri="{FF2B5EF4-FFF2-40B4-BE49-F238E27FC236}">
                <a16:creationId xmlns:a16="http://schemas.microsoft.com/office/drawing/2014/main" id="{8374AAC3-74DD-D34B-D658-AE311A6B421C}"/>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4098" name="Picture 2" descr="072523&amp;#32;urban&amp;#32;hike&amp;#32;kc&amp;#32;rockhurst-20">
            <a:extLst>
              <a:ext uri="{FF2B5EF4-FFF2-40B4-BE49-F238E27FC236}">
                <a16:creationId xmlns:a16="http://schemas.microsoft.com/office/drawing/2014/main" id="{98597F84-8A1E-DFEA-44FB-22F1B2B68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56314"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724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10EB7-3824-1EEB-5C65-E60E2A5EEE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947DDC-DC0E-4678-B1CC-CBEBA9943D5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197E9F0-5494-BB18-F2C9-662C9D69E1D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33207CD5-8984-6A91-2CF1-BEB90E11F048}"/>
              </a:ext>
            </a:extLst>
          </p:cNvPr>
          <p:cNvSpPr txBox="1"/>
          <p:nvPr/>
        </p:nvSpPr>
        <p:spPr>
          <a:xfrm>
            <a:off x="597409" y="6366393"/>
            <a:ext cx="7211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pic>
        <p:nvPicPr>
          <p:cNvPr id="3" name="Picture 2">
            <a:extLst>
              <a:ext uri="{FF2B5EF4-FFF2-40B4-BE49-F238E27FC236}">
                <a16:creationId xmlns:a16="http://schemas.microsoft.com/office/drawing/2014/main" id="{788694C0-900E-6FC7-0DF4-58D88A2B43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741979CE-4A34-68D2-C7C0-F20AEEF82F1A}"/>
              </a:ext>
            </a:extLst>
          </p:cNvPr>
          <p:cNvPicPr>
            <a:picLocks noChangeAspect="1"/>
          </p:cNvPicPr>
          <p:nvPr/>
        </p:nvPicPr>
        <p:blipFill>
          <a:blip r:embed="rId5">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787814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98F5E-F0CD-B5D7-1180-6AB924CA7B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3E43B5-B852-A681-2B4E-E44FB2DFBE3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B805933-1E29-4A55-682A-343BEBE48FF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F80718DE-120B-A158-64A4-CDBDFCAC8C90}"/>
              </a:ext>
            </a:extLst>
          </p:cNvPr>
          <p:cNvSpPr txBox="1"/>
          <p:nvPr/>
        </p:nvSpPr>
        <p:spPr>
          <a:xfrm>
            <a:off x="597409" y="6366393"/>
            <a:ext cx="7090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pic>
        <p:nvPicPr>
          <p:cNvPr id="7" name="Picture 6" descr="Icon&#10;&#10;AI-generated content may be incorrect.">
            <a:extLst>
              <a:ext uri="{FF2B5EF4-FFF2-40B4-BE49-F238E27FC236}">
                <a16:creationId xmlns:a16="http://schemas.microsoft.com/office/drawing/2014/main" id="{FD11336B-2501-BB77-3130-D647FC158ECE}"/>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 name="Picture 5" descr="A black bear in the woods&#10;&#10;AI-generated content may be incorrect.">
            <a:extLst>
              <a:ext uri="{FF2B5EF4-FFF2-40B4-BE49-F238E27FC236}">
                <a16:creationId xmlns:a16="http://schemas.microsoft.com/office/drawing/2014/main" id="{F4180E1B-2F6A-4DD5-58D1-F2AD7E0B6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626" y="779959"/>
            <a:ext cx="8800748" cy="4601759"/>
          </a:xfrm>
          <a:prstGeom prst="rect">
            <a:avLst/>
          </a:prstGeom>
        </p:spPr>
      </p:pic>
      <p:sp>
        <p:nvSpPr>
          <p:cNvPr id="9" name="TextBox 8">
            <a:extLst>
              <a:ext uri="{FF2B5EF4-FFF2-40B4-BE49-F238E27FC236}">
                <a16:creationId xmlns:a16="http://schemas.microsoft.com/office/drawing/2014/main" id="{5E53DE47-2278-703E-ADEC-C46B3667C077}"/>
              </a:ext>
            </a:extLst>
          </p:cNvPr>
          <p:cNvSpPr txBox="1"/>
          <p:nvPr/>
        </p:nvSpPr>
        <p:spPr>
          <a:xfrm>
            <a:off x="3049003" y="190819"/>
            <a:ext cx="6093994" cy="523220"/>
          </a:xfrm>
          <a:prstGeom prst="rect">
            <a:avLst/>
          </a:prstGeom>
          <a:noFill/>
        </p:spPr>
        <p:txBody>
          <a:bodyPr wrap="square">
            <a:spAutoFit/>
          </a:bodyPr>
          <a:lstStyle/>
          <a:p>
            <a:pPr algn="ctr"/>
            <a:r>
              <a:rPr lang="en-US" sz="2800" b="1">
                <a:latin typeface="Bitter" pitchFamily="2" charset="0"/>
              </a:rPr>
              <a:t>Black Bear Interactive Story Map</a:t>
            </a:r>
          </a:p>
        </p:txBody>
      </p:sp>
      <p:sp>
        <p:nvSpPr>
          <p:cNvPr id="11" name="TextBox 10">
            <a:extLst>
              <a:ext uri="{FF2B5EF4-FFF2-40B4-BE49-F238E27FC236}">
                <a16:creationId xmlns:a16="http://schemas.microsoft.com/office/drawing/2014/main" id="{914BABBD-4213-B191-03A9-A40DF03886F4}"/>
              </a:ext>
            </a:extLst>
          </p:cNvPr>
          <p:cNvSpPr txBox="1"/>
          <p:nvPr/>
        </p:nvSpPr>
        <p:spPr>
          <a:xfrm>
            <a:off x="1494923" y="5597033"/>
            <a:ext cx="947487" cy="369332"/>
          </a:xfrm>
          <a:prstGeom prst="rect">
            <a:avLst/>
          </a:prstGeom>
          <a:noFill/>
        </p:spPr>
        <p:txBody>
          <a:bodyPr wrap="square">
            <a:spAutoFit/>
          </a:bodyPr>
          <a:lstStyle/>
          <a:p>
            <a:pPr algn="ctr"/>
            <a:r>
              <a:rPr lang="en-US" b="1">
                <a:latin typeface="Avenir Next LT Pro Demi" panose="020B0704020202020204" pitchFamily="34" charset="0"/>
              </a:rPr>
              <a:t>Link:</a:t>
            </a:r>
            <a:endParaRPr lang="en-US" sz="1800" b="1">
              <a:latin typeface="Avenir Next LT Pro Demi" panose="020B0704020202020204" pitchFamily="34" charset="0"/>
            </a:endParaRPr>
          </a:p>
        </p:txBody>
      </p:sp>
      <p:sp>
        <p:nvSpPr>
          <p:cNvPr id="13" name="TextBox 12">
            <a:extLst>
              <a:ext uri="{FF2B5EF4-FFF2-40B4-BE49-F238E27FC236}">
                <a16:creationId xmlns:a16="http://schemas.microsoft.com/office/drawing/2014/main" id="{79373CAB-2EF8-BE9E-0BB7-765AA32F26E5}"/>
              </a:ext>
            </a:extLst>
          </p:cNvPr>
          <p:cNvSpPr txBox="1"/>
          <p:nvPr/>
        </p:nvSpPr>
        <p:spPr>
          <a:xfrm>
            <a:off x="2285999" y="5627810"/>
            <a:ext cx="10861508" cy="307777"/>
          </a:xfrm>
          <a:prstGeom prst="rect">
            <a:avLst/>
          </a:prstGeom>
          <a:noFill/>
        </p:spPr>
        <p:txBody>
          <a:bodyPr wrap="square">
            <a:spAutoFit/>
          </a:bodyPr>
          <a:lstStyle/>
          <a:p>
            <a:r>
              <a:rPr lang="en-US" sz="1400">
                <a:hlinkClick r:id="rId5"/>
              </a:rPr>
              <a:t>https://mdcgis.maps.arcgis.com/apps/Cascade/index.html?appid=712cc83bff5145808936d38a3822ebb7</a:t>
            </a:r>
            <a:endParaRPr lang="en-US" sz="1400"/>
          </a:p>
        </p:txBody>
      </p:sp>
    </p:spTree>
    <p:extLst>
      <p:ext uri="{BB962C8B-B14F-4D97-AF65-F5344CB8AC3E}">
        <p14:creationId xmlns:p14="http://schemas.microsoft.com/office/powerpoint/2010/main" val="207672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CCA5-F0F1-8807-C616-40EC8AFEE9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05ECED-B3F5-5EC4-FF1A-50C126D1F15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3B1FCD-6161-A829-5ECA-9AA5B5643B48}"/>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F252AD3D-C770-1B8E-3EA2-92640E60F6DF}"/>
              </a:ext>
            </a:extLst>
          </p:cNvPr>
          <p:cNvSpPr txBox="1"/>
          <p:nvPr/>
        </p:nvSpPr>
        <p:spPr>
          <a:xfrm>
            <a:off x="597409" y="6366393"/>
            <a:ext cx="7235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2D8AE055-B4B4-A05D-3DA1-BAD03EEF60CE}"/>
              </a:ext>
            </a:extLst>
          </p:cNvPr>
          <p:cNvSpPr txBox="1"/>
          <p:nvPr/>
        </p:nvSpPr>
        <p:spPr>
          <a:xfrm>
            <a:off x="150288" y="1592073"/>
            <a:ext cx="4100870" cy="3046988"/>
          </a:xfrm>
          <a:prstGeom prst="rect">
            <a:avLst/>
          </a:prstGeom>
          <a:noFill/>
        </p:spPr>
        <p:txBody>
          <a:bodyPr wrap="square" lIns="91440" tIns="45720" rIns="91440" bIns="45720" rtlCol="0" anchor="t">
            <a:spAutoFit/>
          </a:bodyPr>
          <a:lstStyle/>
          <a:p>
            <a:pPr algn="ctr"/>
            <a:r>
              <a:rPr lang="en-US" sz="4800">
                <a:latin typeface="Avenir Next LT Pro"/>
              </a:rPr>
              <a:t>What habitat is surrounding this den?</a:t>
            </a:r>
          </a:p>
        </p:txBody>
      </p:sp>
      <p:pic>
        <p:nvPicPr>
          <p:cNvPr id="3" name="Picture 2" descr="Icon&#10;&#10;AI-generated content may be incorrect.">
            <a:extLst>
              <a:ext uri="{FF2B5EF4-FFF2-40B4-BE49-F238E27FC236}">
                <a16:creationId xmlns:a16="http://schemas.microsoft.com/office/drawing/2014/main" id="{DB08CD6B-79A9-B2C9-BFC0-B34F4132BE28}"/>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3074" name="Picture 2" descr="Black&amp;#95;Bear&amp;#95;Survey&amp;#95;1155.dng">
            <a:extLst>
              <a:ext uri="{FF2B5EF4-FFF2-40B4-BE49-F238E27FC236}">
                <a16:creationId xmlns:a16="http://schemas.microsoft.com/office/drawing/2014/main" id="{F361CCBD-A82B-F043-917D-545D1FDBE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94"/>
          <a:stretch/>
        </p:blipFill>
        <p:spPr bwMode="auto">
          <a:xfrm>
            <a:off x="4251158" y="0"/>
            <a:ext cx="7940842" cy="62311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20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DD6-F9CA-BAF5-B030-D6379E6D79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A0CE0E-F372-5747-D9FE-48CF62D58C8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607D51-5D74-800F-39F1-0F34EE597A0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4734AB21-345D-A53F-B550-C0962F18DBC9}"/>
              </a:ext>
            </a:extLst>
          </p:cNvPr>
          <p:cNvSpPr txBox="1"/>
          <p:nvPr/>
        </p:nvSpPr>
        <p:spPr>
          <a:xfrm>
            <a:off x="597409" y="6366393"/>
            <a:ext cx="7235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02FDCAFD-BD31-1B44-364F-94CD8DF12114}"/>
              </a:ext>
            </a:extLst>
          </p:cNvPr>
          <p:cNvSpPr txBox="1"/>
          <p:nvPr/>
        </p:nvSpPr>
        <p:spPr>
          <a:xfrm>
            <a:off x="150288" y="1118051"/>
            <a:ext cx="4100870" cy="3046988"/>
          </a:xfrm>
          <a:prstGeom prst="rect">
            <a:avLst/>
          </a:prstGeom>
          <a:noFill/>
        </p:spPr>
        <p:txBody>
          <a:bodyPr wrap="square" lIns="91440" tIns="45720" rIns="91440" bIns="45720" rtlCol="0" anchor="t">
            <a:spAutoFit/>
          </a:bodyPr>
          <a:lstStyle/>
          <a:p>
            <a:pPr algn="ctr"/>
            <a:r>
              <a:rPr lang="en-US" sz="4800">
                <a:latin typeface="Avenir Next LT Pro"/>
              </a:rPr>
              <a:t>What habitat is surrounding this den?</a:t>
            </a:r>
          </a:p>
        </p:txBody>
      </p:sp>
      <p:pic>
        <p:nvPicPr>
          <p:cNvPr id="3" name="Picture 2" descr="Icon&#10;&#10;AI-generated content may be incorrect.">
            <a:extLst>
              <a:ext uri="{FF2B5EF4-FFF2-40B4-BE49-F238E27FC236}">
                <a16:creationId xmlns:a16="http://schemas.microsoft.com/office/drawing/2014/main" id="{C42A7D57-49B7-5E26-5CBF-8968B2A4AC5F}"/>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3074" name="Picture 2" descr="Black&amp;#95;Bear&amp;#95;Survey&amp;#95;1155.dng">
            <a:extLst>
              <a:ext uri="{FF2B5EF4-FFF2-40B4-BE49-F238E27FC236}">
                <a16:creationId xmlns:a16="http://schemas.microsoft.com/office/drawing/2014/main" id="{C3BBF246-115A-95DA-798B-875FFE07D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94"/>
          <a:stretch/>
        </p:blipFill>
        <p:spPr bwMode="auto">
          <a:xfrm>
            <a:off x="4251158" y="0"/>
            <a:ext cx="7940842" cy="62311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48254F-7A8D-2E9B-6B6A-28B2EE61DE47}"/>
              </a:ext>
            </a:extLst>
          </p:cNvPr>
          <p:cNvSpPr txBox="1"/>
          <p:nvPr/>
        </p:nvSpPr>
        <p:spPr>
          <a:xfrm>
            <a:off x="1104565" y="4299503"/>
            <a:ext cx="2192316"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b="1">
                <a:solidFill>
                  <a:schemeClr val="accent2"/>
                </a:solidFill>
                <a:latin typeface="Avenir Next LT Pro"/>
              </a:rPr>
              <a:t>a forest</a:t>
            </a:r>
            <a:endParaRPr lang="en-US" sz="3700" b="1">
              <a:solidFill>
                <a:schemeClr val="accent2"/>
              </a:solidFill>
            </a:endParaRPr>
          </a:p>
        </p:txBody>
      </p:sp>
    </p:spTree>
    <p:extLst>
      <p:ext uri="{BB962C8B-B14F-4D97-AF65-F5344CB8AC3E}">
        <p14:creationId xmlns:p14="http://schemas.microsoft.com/office/powerpoint/2010/main" val="759541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889BF-A81B-2439-AEC1-B58ADB7F54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4062D3-0088-BD1B-4FA2-0CFFDD9EAE0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E9BFE55-6E5A-2927-F7D1-347C0E51281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DA37B4F0-84E5-CFE0-EEA6-15952127CE95}"/>
              </a:ext>
            </a:extLst>
          </p:cNvPr>
          <p:cNvSpPr txBox="1"/>
          <p:nvPr/>
        </p:nvSpPr>
        <p:spPr>
          <a:xfrm>
            <a:off x="597409" y="6366393"/>
            <a:ext cx="6874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FD81F1B7-4CE8-013C-490A-675A74071DD6}"/>
              </a:ext>
            </a:extLst>
          </p:cNvPr>
          <p:cNvSpPr txBox="1"/>
          <p:nvPr/>
        </p:nvSpPr>
        <p:spPr>
          <a:xfrm>
            <a:off x="4426816" y="1958750"/>
            <a:ext cx="7167775" cy="2308324"/>
          </a:xfrm>
          <a:prstGeom prst="rect">
            <a:avLst/>
          </a:prstGeom>
          <a:noFill/>
        </p:spPr>
        <p:txBody>
          <a:bodyPr wrap="square" rtlCol="0">
            <a:spAutoFit/>
          </a:bodyPr>
          <a:lstStyle/>
          <a:p>
            <a:pPr algn="ctr"/>
            <a:r>
              <a:rPr lang="en-US" sz="4800">
                <a:latin typeface="Avenir Next LT Pro" panose="020B0504020202020204" pitchFamily="34" charset="0"/>
              </a:rPr>
              <a:t>Why is the forest habitat important for bears to survive?</a:t>
            </a:r>
          </a:p>
        </p:txBody>
      </p:sp>
      <p:pic>
        <p:nvPicPr>
          <p:cNvPr id="3" name="Picture 2" descr="Icon&#10;&#10;AI-generated content may be incorrect.">
            <a:extLst>
              <a:ext uri="{FF2B5EF4-FFF2-40B4-BE49-F238E27FC236}">
                <a16:creationId xmlns:a16="http://schemas.microsoft.com/office/drawing/2014/main" id="{D96EEFA5-BD50-04BA-6D92-6EE56D16EC9F}"/>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146" name="Picture 2" descr="Old&amp;#32;growth&amp;#32;forest&amp;#95;27">
            <a:extLst>
              <a:ext uri="{FF2B5EF4-FFF2-40B4-BE49-F238E27FC236}">
                <a16:creationId xmlns:a16="http://schemas.microsoft.com/office/drawing/2014/main" id="{13E0CF28-441C-4EEF-1FBE-F1442C7F7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0549"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30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445EC-3E05-83B0-F4D4-FE82430370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758735-20EA-DF84-F468-C25685DC809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C83496F-D0BB-A3D7-6B40-D849CF8E2F2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A53636FB-7788-3DC1-F4E2-A9FA7B666B63}"/>
              </a:ext>
            </a:extLst>
          </p:cNvPr>
          <p:cNvSpPr txBox="1"/>
          <p:nvPr/>
        </p:nvSpPr>
        <p:spPr>
          <a:xfrm>
            <a:off x="597409" y="6366393"/>
            <a:ext cx="6874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B13CF6B6-1960-9F6C-A0AF-6CB321D5AD83}"/>
              </a:ext>
            </a:extLst>
          </p:cNvPr>
          <p:cNvSpPr txBox="1"/>
          <p:nvPr/>
        </p:nvSpPr>
        <p:spPr>
          <a:xfrm>
            <a:off x="4426816" y="410954"/>
            <a:ext cx="7167775" cy="2308324"/>
          </a:xfrm>
          <a:prstGeom prst="rect">
            <a:avLst/>
          </a:prstGeom>
          <a:noFill/>
        </p:spPr>
        <p:txBody>
          <a:bodyPr wrap="square" rtlCol="0">
            <a:spAutoFit/>
          </a:bodyPr>
          <a:lstStyle/>
          <a:p>
            <a:pPr algn="ctr"/>
            <a:r>
              <a:rPr lang="en-US" sz="4800">
                <a:latin typeface="Avenir Next LT Pro" panose="020B0504020202020204" pitchFamily="34" charset="0"/>
              </a:rPr>
              <a:t>Why is the forest habitat important for bears to survive?</a:t>
            </a:r>
          </a:p>
        </p:txBody>
      </p:sp>
      <p:pic>
        <p:nvPicPr>
          <p:cNvPr id="3" name="Picture 2" descr="Icon&#10;&#10;AI-generated content may be incorrect.">
            <a:extLst>
              <a:ext uri="{FF2B5EF4-FFF2-40B4-BE49-F238E27FC236}">
                <a16:creationId xmlns:a16="http://schemas.microsoft.com/office/drawing/2014/main" id="{9A568EAD-A545-D2AC-C7B1-D36CE19B5243}"/>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146" name="Picture 2" descr="Old&amp;#32;growth&amp;#32;forest&amp;#95;27">
            <a:extLst>
              <a:ext uri="{FF2B5EF4-FFF2-40B4-BE49-F238E27FC236}">
                <a16:creationId xmlns:a16="http://schemas.microsoft.com/office/drawing/2014/main" id="{5C99E189-D7BD-51E5-AF1E-9B86C12C3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0549"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BA5ED9-336E-39DB-5611-F8F133B4065E}"/>
              </a:ext>
            </a:extLst>
          </p:cNvPr>
          <p:cNvSpPr txBox="1"/>
          <p:nvPr/>
        </p:nvSpPr>
        <p:spPr>
          <a:xfrm>
            <a:off x="4093710" y="2853742"/>
            <a:ext cx="789548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2"/>
                </a:solidFill>
                <a:latin typeface="Avenir Next LT Pro" panose="020B0504020202020204" pitchFamily="34" charset="0"/>
              </a:rPr>
              <a:t>The forest habitat provides food, water, shelter and space for bears. In the forest, black bears can find everything they need to survive.</a:t>
            </a:r>
          </a:p>
        </p:txBody>
      </p:sp>
    </p:spTree>
    <p:extLst>
      <p:ext uri="{BB962C8B-B14F-4D97-AF65-F5344CB8AC3E}">
        <p14:creationId xmlns:p14="http://schemas.microsoft.com/office/powerpoint/2010/main" val="1958410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8FA14-24FA-B653-FE5C-0F2C6B2E54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16EC98-A548-1A2F-FABC-7B130AE2586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3721225-F604-E252-4556-38D3CA721F78}"/>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FF955F17-9C38-B3DA-540A-E67B68FDF347}"/>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E02C50BC-58B3-451A-59C3-6F293FEE14D1}"/>
              </a:ext>
            </a:extLst>
          </p:cNvPr>
          <p:cNvSpPr txBox="1"/>
          <p:nvPr/>
        </p:nvSpPr>
        <p:spPr>
          <a:xfrm>
            <a:off x="463572" y="1194764"/>
            <a:ext cx="6639526" cy="3785652"/>
          </a:xfrm>
          <a:prstGeom prst="rect">
            <a:avLst/>
          </a:prstGeom>
          <a:noFill/>
        </p:spPr>
        <p:txBody>
          <a:bodyPr wrap="square" rtlCol="0">
            <a:spAutoFit/>
          </a:bodyPr>
          <a:lstStyle/>
          <a:p>
            <a:pPr algn="ctr"/>
            <a:r>
              <a:rPr lang="en-US" sz="4800">
                <a:latin typeface="Avenir Next LT Pro" panose="020B0504020202020204" pitchFamily="34" charset="0"/>
              </a:rPr>
              <a:t>How are these different parts similar or different to the needs of the animals we explored earlier?</a:t>
            </a:r>
          </a:p>
        </p:txBody>
      </p:sp>
      <p:pic>
        <p:nvPicPr>
          <p:cNvPr id="3" name="Picture 2" descr="Icon&#10;&#10;AI-generated content may be incorrect.">
            <a:extLst>
              <a:ext uri="{FF2B5EF4-FFF2-40B4-BE49-F238E27FC236}">
                <a16:creationId xmlns:a16="http://schemas.microsoft.com/office/drawing/2014/main" id="{AD049F99-8524-8F14-9C89-6062E90E9CAD}"/>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170" name="Picture 2" descr="Mink&amp;#95;0327-byn082323.dng">
            <a:extLst>
              <a:ext uri="{FF2B5EF4-FFF2-40B4-BE49-F238E27FC236}">
                <a16:creationId xmlns:a16="http://schemas.microsoft.com/office/drawing/2014/main" id="{C6F834BE-0AC5-B553-8F77-1570D5A5D0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35" r="29194"/>
          <a:stretch/>
        </p:blipFill>
        <p:spPr bwMode="auto">
          <a:xfrm>
            <a:off x="7302759" y="0"/>
            <a:ext cx="4889241"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44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BAD14-BD47-2979-173E-4AB238E5D5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86C93A-0318-6F7F-8E48-4372125384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88ECB4A-13A2-B6C1-F06F-BB52516B06C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1CE4F81C-0A2E-81BE-7FAE-7B703D35B52F}"/>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BFDBA17A-C48A-68D8-0264-53A00B690625}"/>
              </a:ext>
            </a:extLst>
          </p:cNvPr>
          <p:cNvSpPr txBox="1"/>
          <p:nvPr/>
        </p:nvSpPr>
        <p:spPr>
          <a:xfrm>
            <a:off x="487635" y="310039"/>
            <a:ext cx="6639526" cy="3785652"/>
          </a:xfrm>
          <a:prstGeom prst="rect">
            <a:avLst/>
          </a:prstGeom>
          <a:noFill/>
        </p:spPr>
        <p:txBody>
          <a:bodyPr wrap="square" rtlCol="0">
            <a:spAutoFit/>
          </a:bodyPr>
          <a:lstStyle/>
          <a:p>
            <a:pPr algn="ctr"/>
            <a:r>
              <a:rPr lang="en-US" sz="4800">
                <a:latin typeface="Avenir Next LT Pro" panose="020B0504020202020204" pitchFamily="34" charset="0"/>
              </a:rPr>
              <a:t>How are these different parts similar or different to the needs of the animals we explored earlier?</a:t>
            </a:r>
          </a:p>
        </p:txBody>
      </p:sp>
      <p:pic>
        <p:nvPicPr>
          <p:cNvPr id="3" name="Picture 2" descr="Icon&#10;&#10;AI-generated content may be incorrect.">
            <a:extLst>
              <a:ext uri="{FF2B5EF4-FFF2-40B4-BE49-F238E27FC236}">
                <a16:creationId xmlns:a16="http://schemas.microsoft.com/office/drawing/2014/main" id="{18A6A114-1DAC-C408-7971-E180A874C200}"/>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170" name="Picture 2" descr="Mink&amp;#95;0327-byn082323.dng">
            <a:extLst>
              <a:ext uri="{FF2B5EF4-FFF2-40B4-BE49-F238E27FC236}">
                <a16:creationId xmlns:a16="http://schemas.microsoft.com/office/drawing/2014/main" id="{98C7DBE2-9C8E-3652-41ED-F0F6295D42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35" r="29194"/>
          <a:stretch/>
        </p:blipFill>
        <p:spPr bwMode="auto">
          <a:xfrm>
            <a:off x="7302759" y="0"/>
            <a:ext cx="4889241"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34DEEC-D67F-303F-13C5-049775CF3D17}"/>
              </a:ext>
            </a:extLst>
          </p:cNvPr>
          <p:cNvSpPr txBox="1"/>
          <p:nvPr/>
        </p:nvSpPr>
        <p:spPr>
          <a:xfrm>
            <a:off x="473320" y="4171469"/>
            <a:ext cx="66538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2"/>
                </a:solidFill>
                <a:latin typeface="Avenir Next LT Pro" panose="020B0504020202020204" pitchFamily="34" charset="0"/>
              </a:rPr>
              <a:t>Every animal must find food, water, shelter and space within their own habitat.</a:t>
            </a:r>
          </a:p>
        </p:txBody>
      </p:sp>
    </p:spTree>
    <p:extLst>
      <p:ext uri="{BB962C8B-B14F-4D97-AF65-F5344CB8AC3E}">
        <p14:creationId xmlns:p14="http://schemas.microsoft.com/office/powerpoint/2010/main" val="391029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FC169-FBE2-9241-BB9F-E7ECD1BB6D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4C826E-6EEA-8B44-41CF-563743A6AD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03E5BB-CC9C-99EF-7645-44E647576AD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69A4AC7B-1FAB-EF12-7510-EB6C5CA2815E}"/>
              </a:ext>
            </a:extLst>
          </p:cNvPr>
          <p:cNvSpPr txBox="1"/>
          <p:nvPr/>
        </p:nvSpPr>
        <p:spPr>
          <a:xfrm>
            <a:off x="597409" y="6366393"/>
            <a:ext cx="69945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pic>
        <p:nvPicPr>
          <p:cNvPr id="3" name="Picture 2">
            <a:extLst>
              <a:ext uri="{FF2B5EF4-FFF2-40B4-BE49-F238E27FC236}">
                <a16:creationId xmlns:a16="http://schemas.microsoft.com/office/drawing/2014/main" id="{D5E4C9D2-1917-8867-5740-C53134505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AA2CEDF2-8074-1023-A948-7A4DF72A910D}"/>
              </a:ext>
            </a:extLst>
          </p:cNvPr>
          <p:cNvPicPr>
            <a:picLocks noChangeAspect="1"/>
          </p:cNvPicPr>
          <p:nvPr/>
        </p:nvPicPr>
        <p:blipFill>
          <a:blip r:embed="rId5">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1118467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3DF80-7561-3549-1E6E-9182741582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9ACFDB-435A-B372-D6A2-0EDE788390D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262524A-806E-1050-65AE-C72AF55D7CA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DD8DB339-C169-1A86-E579-B2E01BBB7411}"/>
              </a:ext>
            </a:extLst>
          </p:cNvPr>
          <p:cNvSpPr txBox="1"/>
          <p:nvPr/>
        </p:nvSpPr>
        <p:spPr>
          <a:xfrm>
            <a:off x="597409" y="6366393"/>
            <a:ext cx="9833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a:t>
            </a:r>
            <a:r>
              <a:rPr lang="en-US">
                <a:solidFill>
                  <a:prstClr val="white"/>
                </a:solidFill>
                <a:latin typeface="Avenir Next LT Pro" panose="020B0504020202020204" pitchFamily="34" charset="0"/>
              </a:rPr>
              <a:t>Cross-Curricular Extensions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912EA54E-CD53-ED98-2C59-F754E534222A}"/>
              </a:ext>
            </a:extLst>
          </p:cNvPr>
          <p:cNvSpPr txBox="1"/>
          <p:nvPr/>
        </p:nvSpPr>
        <p:spPr>
          <a:xfrm>
            <a:off x="4969442" y="1171168"/>
            <a:ext cx="6639526" cy="4524315"/>
          </a:xfrm>
          <a:prstGeom prst="rect">
            <a:avLst/>
          </a:prstGeom>
          <a:noFill/>
        </p:spPr>
        <p:txBody>
          <a:bodyPr wrap="square" lIns="91440" tIns="45720" rIns="91440" bIns="45720" rtlCol="0" anchor="t">
            <a:spAutoFit/>
          </a:bodyPr>
          <a:lstStyle/>
          <a:p>
            <a:pPr algn="ctr"/>
            <a:r>
              <a:rPr lang="en-US" sz="4800" b="1">
                <a:latin typeface="Avenir Next LT Pro"/>
              </a:rPr>
              <a:t>Bring your habitat to life!</a:t>
            </a:r>
            <a:r>
              <a:rPr lang="en-US" sz="4800">
                <a:latin typeface="Avenir Next LT Pro"/>
              </a:rPr>
              <a:t> Create a diorama of your animal’s habitat using a discarded shoebox and items found outside.</a:t>
            </a:r>
          </a:p>
        </p:txBody>
      </p:sp>
      <p:pic>
        <p:nvPicPr>
          <p:cNvPr id="3" name="Picture 2" descr="Icon&#10;&#10;AI-generated content may be incorrect.">
            <a:extLst>
              <a:ext uri="{FF2B5EF4-FFF2-40B4-BE49-F238E27FC236}">
                <a16:creationId xmlns:a16="http://schemas.microsoft.com/office/drawing/2014/main" id="{66111B7D-EDA8-931A-BC1B-013F7DB02457}"/>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6" name="TextBox 6">
            <a:extLst>
              <a:ext uri="{FF2B5EF4-FFF2-40B4-BE49-F238E27FC236}">
                <a16:creationId xmlns:a16="http://schemas.microsoft.com/office/drawing/2014/main" id="{5E98312A-CEEB-5746-1549-379CA0FE6035}"/>
              </a:ext>
            </a:extLst>
          </p:cNvPr>
          <p:cNvSpPr txBox="1"/>
          <p:nvPr/>
        </p:nvSpPr>
        <p:spPr>
          <a:xfrm>
            <a:off x="1856232" y="244766"/>
            <a:ext cx="9555480"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latin typeface="Avenir Next LT Pro" panose="020B0504020202020204" pitchFamily="34" charset="0"/>
              </a:rPr>
              <a:t>Optional: Cross-Curricular Extension </a:t>
            </a:r>
            <a:endParaRPr lang="en-US" sz="3200" b="1"/>
          </a:p>
        </p:txBody>
      </p:sp>
      <p:sp>
        <p:nvSpPr>
          <p:cNvPr id="7" name="TextBox 6">
            <a:extLst>
              <a:ext uri="{FF2B5EF4-FFF2-40B4-BE49-F238E27FC236}">
                <a16:creationId xmlns:a16="http://schemas.microsoft.com/office/drawing/2014/main" id="{EE3FAB1F-9471-56CC-F687-7B2C4348C65A}"/>
              </a:ext>
            </a:extLst>
          </p:cNvPr>
          <p:cNvSpPr txBox="1"/>
          <p:nvPr/>
        </p:nvSpPr>
        <p:spPr>
          <a:xfrm>
            <a:off x="1856232" y="244766"/>
            <a:ext cx="9555480"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latin typeface="Avenir Next LT Pro" panose="020B0504020202020204" pitchFamily="34" charset="0"/>
              </a:rPr>
              <a:t>Optional: Cross-Curricular Extension </a:t>
            </a:r>
            <a:endParaRPr lang="en-US" sz="3200" b="1"/>
          </a:p>
        </p:txBody>
      </p:sp>
      <p:pic>
        <p:nvPicPr>
          <p:cNvPr id="8" name="Picture 7" descr="How to Make a Shoebox Diorama: 28 Ideas - Guide Patterns">
            <a:extLst>
              <a:ext uri="{FF2B5EF4-FFF2-40B4-BE49-F238E27FC236}">
                <a16:creationId xmlns:a16="http://schemas.microsoft.com/office/drawing/2014/main" id="{9F05E536-0D4A-AEC0-69FF-2B0C34D1FD83}"/>
              </a:ext>
            </a:extLst>
          </p:cNvPr>
          <p:cNvPicPr>
            <a:picLocks noChangeAspect="1"/>
          </p:cNvPicPr>
          <p:nvPr/>
        </p:nvPicPr>
        <p:blipFill>
          <a:blip r:embed="rId4"/>
          <a:stretch>
            <a:fillRect/>
          </a:stretch>
        </p:blipFill>
        <p:spPr>
          <a:xfrm>
            <a:off x="454324" y="1407372"/>
            <a:ext cx="4525992" cy="3410652"/>
          </a:xfrm>
          <a:prstGeom prst="rect">
            <a:avLst/>
          </a:prstGeom>
        </p:spPr>
      </p:pic>
      <p:pic>
        <p:nvPicPr>
          <p:cNvPr id="11" name="Picture 10" descr="A picture containing clipart&#10;&#10;AI-generated content may be incorrect.">
            <a:extLst>
              <a:ext uri="{FF2B5EF4-FFF2-40B4-BE49-F238E27FC236}">
                <a16:creationId xmlns:a16="http://schemas.microsoft.com/office/drawing/2014/main" id="{DEE43924-8488-F45F-3BD7-5B85175258AE}"/>
              </a:ext>
            </a:extLst>
          </p:cNvPr>
          <p:cNvPicPr>
            <a:picLocks noChangeAspect="1"/>
          </p:cNvPicPr>
          <p:nvPr/>
        </p:nvPicPr>
        <p:blipFill>
          <a:blip r:embed="rId5"/>
          <a:stretch>
            <a:fillRect/>
          </a:stretch>
        </p:blipFill>
        <p:spPr>
          <a:xfrm>
            <a:off x="9381137" y="239293"/>
            <a:ext cx="733425" cy="657225"/>
          </a:xfrm>
          <a:prstGeom prst="rect">
            <a:avLst/>
          </a:prstGeom>
        </p:spPr>
      </p:pic>
    </p:spTree>
    <p:extLst>
      <p:ext uri="{BB962C8B-B14F-4D97-AF65-F5344CB8AC3E}">
        <p14:creationId xmlns:p14="http://schemas.microsoft.com/office/powerpoint/2010/main" val="254993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290DB-4BF7-8717-598A-1645296E6D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591194-8706-CC13-2420-E11736A1A44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9712EBE-55D1-E072-9716-9AD452D1AAE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C46F8F5D-0949-1950-E214-D0B0C1E55A43}"/>
              </a:ext>
            </a:extLst>
          </p:cNvPr>
          <p:cNvSpPr txBox="1"/>
          <p:nvPr/>
        </p:nvSpPr>
        <p:spPr>
          <a:xfrm>
            <a:off x="597409" y="6366393"/>
            <a:ext cx="78607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sp>
        <p:nvSpPr>
          <p:cNvPr id="9" name="TextBox 8">
            <a:extLst>
              <a:ext uri="{FF2B5EF4-FFF2-40B4-BE49-F238E27FC236}">
                <a16:creationId xmlns:a16="http://schemas.microsoft.com/office/drawing/2014/main" id="{EF31F7ED-56D7-916B-A843-B188561F7237}"/>
              </a:ext>
            </a:extLst>
          </p:cNvPr>
          <p:cNvSpPr txBox="1"/>
          <p:nvPr/>
        </p:nvSpPr>
        <p:spPr>
          <a:xfrm>
            <a:off x="1326677" y="2038880"/>
            <a:ext cx="9538646" cy="1938992"/>
          </a:xfrm>
          <a:prstGeom prst="rect">
            <a:avLst/>
          </a:prstGeom>
          <a:noFill/>
        </p:spPr>
        <p:txBody>
          <a:bodyPr wrap="square" rtlCol="0">
            <a:spAutoFit/>
          </a:bodyPr>
          <a:lstStyle/>
          <a:p>
            <a:pPr algn="ctr"/>
            <a:r>
              <a:rPr lang="en-US" sz="6000">
                <a:latin typeface="Avenir Next LT Pro" panose="020B0504020202020204" pitchFamily="34" charset="0"/>
              </a:rPr>
              <a:t>What do you notice about the animals in the video?</a:t>
            </a:r>
          </a:p>
        </p:txBody>
      </p:sp>
      <p:pic>
        <p:nvPicPr>
          <p:cNvPr id="3" name="Picture 2" descr="Icon&#10;&#10;AI-generated content may be incorrect.">
            <a:extLst>
              <a:ext uri="{FF2B5EF4-FFF2-40B4-BE49-F238E27FC236}">
                <a16:creationId xmlns:a16="http://schemas.microsoft.com/office/drawing/2014/main" id="{42F5C743-63A9-3628-E2DD-1C92F268347A}"/>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 name="Picture 5" descr="A picture containing graphical user interface&#10;&#10;AI-generated content may be incorrect.">
            <a:extLst>
              <a:ext uri="{FF2B5EF4-FFF2-40B4-BE49-F238E27FC236}">
                <a16:creationId xmlns:a16="http://schemas.microsoft.com/office/drawing/2014/main" id="{ECCB1F70-C725-BAB9-315D-DB7F248141B7}"/>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1951637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74056-AA63-0204-19B0-EE9516ABD5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3149FA-C6B5-8371-84A3-30955663256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FF4BA2D-D05F-C03B-D2B0-280C7954CA0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376C4F65-3DB7-E644-90F1-32A6497F18EA}"/>
              </a:ext>
            </a:extLst>
          </p:cNvPr>
          <p:cNvSpPr txBox="1"/>
          <p:nvPr/>
        </p:nvSpPr>
        <p:spPr>
          <a:xfrm>
            <a:off x="597409" y="6366393"/>
            <a:ext cx="707873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pic>
        <p:nvPicPr>
          <p:cNvPr id="3" name="Picture 2" descr="Icon&#10;&#10;AI-generated content may be incorrect.">
            <a:extLst>
              <a:ext uri="{FF2B5EF4-FFF2-40B4-BE49-F238E27FC236}">
                <a16:creationId xmlns:a16="http://schemas.microsoft.com/office/drawing/2014/main" id="{9C7C9A7D-FAE9-C8AA-3A4A-EC941460E35B}"/>
              </a:ext>
            </a:extLst>
          </p:cNvPr>
          <p:cNvPicPr>
            <a:picLocks noChangeAspect="1"/>
          </p:cNvPicPr>
          <p:nvPr/>
        </p:nvPicPr>
        <p:blipFill>
          <a:blip r:embed="rId4">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 name="Online Media 5" title="Missouri Animals Eating">
            <a:hlinkClick r:id="" action="ppaction://media"/>
            <a:extLst>
              <a:ext uri="{FF2B5EF4-FFF2-40B4-BE49-F238E27FC236}">
                <a16:creationId xmlns:a16="http://schemas.microsoft.com/office/drawing/2014/main" id="{F324B647-87CE-48D6-1AEA-B6FFA67A9DC5}"/>
              </a:ext>
            </a:extLst>
          </p:cNvPr>
          <p:cNvPicPr>
            <a:picLocks noRot="1" noChangeAspect="1"/>
          </p:cNvPicPr>
          <p:nvPr>
            <a:videoFile r:link="rId1"/>
          </p:nvPr>
        </p:nvPicPr>
        <p:blipFill>
          <a:blip r:embed="rId5"/>
          <a:stretch>
            <a:fillRect/>
          </a:stretch>
        </p:blipFill>
        <p:spPr>
          <a:xfrm>
            <a:off x="1230896" y="376747"/>
            <a:ext cx="9730207" cy="5497579"/>
          </a:xfrm>
          <a:prstGeom prst="rect">
            <a:avLst/>
          </a:prstGeom>
        </p:spPr>
      </p:pic>
    </p:spTree>
    <p:extLst>
      <p:ext uri="{BB962C8B-B14F-4D97-AF65-F5344CB8AC3E}">
        <p14:creationId xmlns:p14="http://schemas.microsoft.com/office/powerpoint/2010/main" val="96197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129D-D158-52DC-6C19-2C310E545B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B9F14E-8AF4-65B6-8B09-E010D30B514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37B6F1E-2698-C21E-7B97-A5F697DE4AF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7A215B78-37F5-943D-5781-C0C8BF28EA41}"/>
              </a:ext>
            </a:extLst>
          </p:cNvPr>
          <p:cNvSpPr txBox="1"/>
          <p:nvPr/>
        </p:nvSpPr>
        <p:spPr>
          <a:xfrm>
            <a:off x="597409" y="6366393"/>
            <a:ext cx="68374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pic>
        <p:nvPicPr>
          <p:cNvPr id="3" name="Picture 2" descr="Icon&#10;&#10;AI-generated content may be incorrect.">
            <a:extLst>
              <a:ext uri="{FF2B5EF4-FFF2-40B4-BE49-F238E27FC236}">
                <a16:creationId xmlns:a16="http://schemas.microsoft.com/office/drawing/2014/main" id="{455990E2-D71A-DD79-0492-9BB0AC16E2F1}"/>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11" name="TextBox 10">
            <a:extLst>
              <a:ext uri="{FF2B5EF4-FFF2-40B4-BE49-F238E27FC236}">
                <a16:creationId xmlns:a16="http://schemas.microsoft.com/office/drawing/2014/main" id="{3B93C00A-51CF-B2A8-A759-2DF6C24DBDDA}"/>
              </a:ext>
            </a:extLst>
          </p:cNvPr>
          <p:cNvSpPr txBox="1"/>
          <p:nvPr/>
        </p:nvSpPr>
        <p:spPr>
          <a:xfrm>
            <a:off x="1511251" y="371280"/>
            <a:ext cx="6093994" cy="707886"/>
          </a:xfrm>
          <a:prstGeom prst="rect">
            <a:avLst/>
          </a:prstGeom>
          <a:noFill/>
        </p:spPr>
        <p:txBody>
          <a:bodyPr wrap="square">
            <a:spAutoFit/>
          </a:bodyPr>
          <a:lstStyle/>
          <a:p>
            <a:r>
              <a:rPr lang="en-US" sz="4000">
                <a:solidFill>
                  <a:srgbClr val="E97132"/>
                </a:solidFill>
                <a:latin typeface="Shadows Into Light Two" panose="02000506000000020004" pitchFamily="2" charset="0"/>
              </a:rPr>
              <a:t>Habitats</a:t>
            </a:r>
            <a:r>
              <a:rPr lang="en-US" b="0" i="0">
                <a:solidFill>
                  <a:srgbClr val="000000"/>
                </a:solidFill>
                <a:effectLst/>
                <a:latin typeface="Shadows Into Light Two" panose="02000506000000020004" pitchFamily="2" charset="0"/>
              </a:rPr>
              <a:t>​</a:t>
            </a:r>
            <a:endParaRPr lang="en-US"/>
          </a:p>
        </p:txBody>
      </p:sp>
      <p:sp>
        <p:nvSpPr>
          <p:cNvPr id="13" name="TextBox 12">
            <a:extLst>
              <a:ext uri="{FF2B5EF4-FFF2-40B4-BE49-F238E27FC236}">
                <a16:creationId xmlns:a16="http://schemas.microsoft.com/office/drawing/2014/main" id="{498875C0-C45F-699D-7C01-CEA4D7F9DAC9}"/>
              </a:ext>
            </a:extLst>
          </p:cNvPr>
          <p:cNvSpPr txBox="1"/>
          <p:nvPr/>
        </p:nvSpPr>
        <p:spPr>
          <a:xfrm>
            <a:off x="351187" y="1554272"/>
            <a:ext cx="5755265" cy="4131900"/>
          </a:xfrm>
          <a:prstGeom prst="rect">
            <a:avLst/>
          </a:prstGeom>
          <a:noFill/>
        </p:spPr>
        <p:txBody>
          <a:bodyPr wrap="square">
            <a:spAutoFit/>
          </a:bodyPr>
          <a:lstStyle/>
          <a:p>
            <a:pPr algn="l" rtl="0" fontAlgn="base">
              <a:lnSpc>
                <a:spcPts val="3450"/>
              </a:lnSpc>
              <a:buNone/>
            </a:pPr>
            <a:r>
              <a:rPr lang="en-US" sz="3600" b="0" i="0" u="none" strike="noStrike">
                <a:solidFill>
                  <a:srgbClr val="000000"/>
                </a:solidFill>
                <a:effectLst/>
                <a:latin typeface="Avenir Next LT Pro" panose="020B0504020202020204" pitchFamily="34" charset="0"/>
              </a:rPr>
              <a:t>Sing to the tune of </a:t>
            </a:r>
            <a:r>
              <a:rPr lang="en-US" sz="3600" b="0" i="1" u="none" strike="noStrike">
                <a:solidFill>
                  <a:srgbClr val="000000"/>
                </a:solidFill>
                <a:effectLst/>
                <a:latin typeface="Avenir Next LT Pro" panose="020B0504020202020204" pitchFamily="34" charset="0"/>
              </a:rPr>
              <a:t>Are You Sleeping, Brother John?</a:t>
            </a:r>
          </a:p>
          <a:p>
            <a:pPr algn="l" rtl="0" fontAlgn="base">
              <a:lnSpc>
                <a:spcPts val="3450"/>
              </a:lnSpc>
              <a:buNone/>
            </a:pPr>
            <a:endParaRPr lang="en-US" sz="3600" b="0" i="1" u="none" strike="noStrike">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Habitats, habitats</a:t>
            </a:r>
          </a:p>
          <a:p>
            <a:pPr algn="l" rtl="0" fontAlgn="base">
              <a:lnSpc>
                <a:spcPts val="3450"/>
              </a:lnSpc>
              <a:buNone/>
            </a:pPr>
            <a:r>
              <a:rPr lang="en-US" sz="3600" b="0" i="0">
                <a:solidFill>
                  <a:srgbClr val="000000"/>
                </a:solidFill>
                <a:effectLst/>
                <a:latin typeface="Avenir Next LT Pro" panose="020B0504020202020204" pitchFamily="34" charset="0"/>
              </a:rPr>
              <a:t>Meet their needs</a:t>
            </a:r>
          </a:p>
          <a:p>
            <a:pPr algn="l" rtl="0" fontAlgn="base">
              <a:lnSpc>
                <a:spcPts val="3450"/>
              </a:lnSpc>
              <a:buNone/>
            </a:pPr>
            <a:r>
              <a:rPr lang="en-US" sz="3600">
                <a:solidFill>
                  <a:srgbClr val="000000"/>
                </a:solidFill>
                <a:latin typeface="Avenir Next LT Pro" panose="020B0504020202020204" pitchFamily="34" charset="0"/>
              </a:rPr>
              <a:t>Meet their needs</a:t>
            </a:r>
          </a:p>
          <a:p>
            <a:pPr algn="l" rtl="0" fontAlgn="base">
              <a:lnSpc>
                <a:spcPts val="3450"/>
              </a:lnSpc>
              <a:buNone/>
            </a:pPr>
            <a:r>
              <a:rPr lang="en-US" sz="3600" b="0" i="0">
                <a:solidFill>
                  <a:srgbClr val="000000"/>
                </a:solidFill>
                <a:effectLst/>
                <a:latin typeface="Avenir Next LT Pro" panose="020B0504020202020204" pitchFamily="34" charset="0"/>
              </a:rPr>
              <a:t>Air and food and water</a:t>
            </a:r>
          </a:p>
          <a:p>
            <a:pPr algn="l" rtl="0" fontAlgn="base">
              <a:lnSpc>
                <a:spcPts val="3450"/>
              </a:lnSpc>
              <a:buNone/>
            </a:pPr>
            <a:r>
              <a:rPr lang="en-US" sz="3600">
                <a:solidFill>
                  <a:srgbClr val="000000"/>
                </a:solidFill>
                <a:latin typeface="Avenir Next LT Pro" panose="020B0504020202020204" pitchFamily="34" charset="0"/>
              </a:rPr>
              <a:t>Space and shelter, too</a:t>
            </a:r>
          </a:p>
          <a:p>
            <a:pPr algn="l" rtl="0" fontAlgn="base">
              <a:lnSpc>
                <a:spcPts val="3450"/>
              </a:lnSpc>
              <a:buNone/>
            </a:pPr>
            <a:r>
              <a:rPr lang="en-US" sz="3600" b="0" i="0">
                <a:solidFill>
                  <a:srgbClr val="000000"/>
                </a:solidFill>
                <a:effectLst/>
                <a:latin typeface="Avenir Next LT Pro" panose="020B0504020202020204" pitchFamily="34" charset="0"/>
              </a:rPr>
              <a:t>Habitats, habitats</a:t>
            </a:r>
            <a:endParaRPr lang="en-US" sz="3600" b="0" i="0">
              <a:solidFill>
                <a:srgbClr val="000000"/>
              </a:solidFill>
              <a:effectLst/>
              <a:latin typeface="Segoe UI" panose="020B0502040204020203" pitchFamily="34" charset="0"/>
            </a:endParaRPr>
          </a:p>
        </p:txBody>
      </p:sp>
      <p:pic>
        <p:nvPicPr>
          <p:cNvPr id="8" name="Picture 7" descr="A picture containing diagram&#10;&#10;AI-generated content may be incorrect.">
            <a:extLst>
              <a:ext uri="{FF2B5EF4-FFF2-40B4-BE49-F238E27FC236}">
                <a16:creationId xmlns:a16="http://schemas.microsoft.com/office/drawing/2014/main" id="{9A81866B-1702-7049-FB59-066B930E9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826" y="122275"/>
            <a:ext cx="4597940" cy="5950275"/>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59234" y="122275"/>
            <a:ext cx="1194816" cy="1205896"/>
          </a:xfrm>
          <a:prstGeom prst="rect">
            <a:avLst/>
          </a:prstGeom>
        </p:spPr>
      </p:pic>
    </p:spTree>
    <p:extLst>
      <p:ext uri="{BB962C8B-B14F-4D97-AF65-F5344CB8AC3E}">
        <p14:creationId xmlns:p14="http://schemas.microsoft.com/office/powerpoint/2010/main" val="346292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BC6CA-BDB6-6E7F-A39C-2D81CBC58D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58E793-B75E-74BC-C5F3-B4FC04FF270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55DA32D-F82D-EC5A-0EE0-F0A71F18498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B6A138D7-57B9-FE88-72C8-515731FDC8D4}"/>
              </a:ext>
            </a:extLst>
          </p:cNvPr>
          <p:cNvSpPr txBox="1"/>
          <p:nvPr/>
        </p:nvSpPr>
        <p:spPr>
          <a:xfrm>
            <a:off x="597409" y="6366393"/>
            <a:ext cx="6765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Explore</a:t>
            </a:r>
          </a:p>
        </p:txBody>
      </p:sp>
      <p:sp>
        <p:nvSpPr>
          <p:cNvPr id="9" name="TextBox 8">
            <a:extLst>
              <a:ext uri="{FF2B5EF4-FFF2-40B4-BE49-F238E27FC236}">
                <a16:creationId xmlns:a16="http://schemas.microsoft.com/office/drawing/2014/main" id="{4D99D0B4-EB42-4ECA-F82D-89849FE66D20}"/>
              </a:ext>
            </a:extLst>
          </p:cNvPr>
          <p:cNvSpPr txBox="1"/>
          <p:nvPr/>
        </p:nvSpPr>
        <p:spPr>
          <a:xfrm>
            <a:off x="351187" y="2331134"/>
            <a:ext cx="5938407" cy="1569660"/>
          </a:xfrm>
          <a:prstGeom prst="rect">
            <a:avLst/>
          </a:prstGeom>
          <a:noFill/>
        </p:spPr>
        <p:txBody>
          <a:bodyPr wrap="square" rtlCol="0">
            <a:spAutoFit/>
          </a:bodyPr>
          <a:lstStyle/>
          <a:p>
            <a:pPr algn="ctr"/>
            <a:r>
              <a:rPr lang="en-US" sz="4800">
                <a:latin typeface="Avenir Next LT Pro" panose="020B0504020202020204" pitchFamily="34" charset="0"/>
              </a:rPr>
              <a:t>What do animals need to stay alive?</a:t>
            </a:r>
          </a:p>
        </p:txBody>
      </p:sp>
      <p:pic>
        <p:nvPicPr>
          <p:cNvPr id="3" name="Picture 2" descr="Icon&#10;&#10;AI-generated content may be incorrect.">
            <a:extLst>
              <a:ext uri="{FF2B5EF4-FFF2-40B4-BE49-F238E27FC236}">
                <a16:creationId xmlns:a16="http://schemas.microsoft.com/office/drawing/2014/main" id="{D47A5650-C0E3-79D4-1513-8F4D6BF56EAC}"/>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1028" name="Picture 4" descr="White-Tailed&amp;#95;Deer&amp;#95;3655">
            <a:extLst>
              <a:ext uri="{FF2B5EF4-FFF2-40B4-BE49-F238E27FC236}">
                <a16:creationId xmlns:a16="http://schemas.microsoft.com/office/drawing/2014/main" id="{CBE88D68-B735-810D-C720-8E09929A9F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28" r="17581"/>
          <a:stretch/>
        </p:blipFill>
        <p:spPr bwMode="auto">
          <a:xfrm>
            <a:off x="6515100" y="0"/>
            <a:ext cx="5676900"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40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FE424-A83F-43E8-1420-21EE7E722D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F5B9D9-4931-2F66-D243-1877B398BA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82A786B-798B-5737-DD04-C355D2F7AC3F}"/>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41C66BA5-C541-6FCC-3501-BD2B76853A93}"/>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Explore</a:t>
            </a:r>
          </a:p>
        </p:txBody>
      </p:sp>
      <p:sp>
        <p:nvSpPr>
          <p:cNvPr id="9" name="TextBox 8">
            <a:extLst>
              <a:ext uri="{FF2B5EF4-FFF2-40B4-BE49-F238E27FC236}">
                <a16:creationId xmlns:a16="http://schemas.microsoft.com/office/drawing/2014/main" id="{8D34F6B4-793C-F8A2-3FFC-E7730845B641}"/>
              </a:ext>
            </a:extLst>
          </p:cNvPr>
          <p:cNvSpPr txBox="1"/>
          <p:nvPr/>
        </p:nvSpPr>
        <p:spPr>
          <a:xfrm>
            <a:off x="4966455" y="1304062"/>
            <a:ext cx="6416120" cy="3785652"/>
          </a:xfrm>
          <a:prstGeom prst="rect">
            <a:avLst/>
          </a:prstGeom>
          <a:noFill/>
        </p:spPr>
        <p:txBody>
          <a:bodyPr wrap="square" lIns="91440" tIns="45720" rIns="91440" bIns="45720" rtlCol="0" anchor="t">
            <a:spAutoFit/>
          </a:bodyPr>
          <a:lstStyle/>
          <a:p>
            <a:pPr algn="ctr"/>
            <a:r>
              <a:rPr lang="en-US" sz="4800">
                <a:latin typeface="Avenir Next LT Pro"/>
              </a:rPr>
              <a:t>You are going to create a poster of what your group's animal needs to survive.</a:t>
            </a:r>
          </a:p>
        </p:txBody>
      </p:sp>
      <p:pic>
        <p:nvPicPr>
          <p:cNvPr id="3" name="Picture 2" descr="Icon&#10;&#10;AI-generated content may be incorrect.">
            <a:extLst>
              <a:ext uri="{FF2B5EF4-FFF2-40B4-BE49-F238E27FC236}">
                <a16:creationId xmlns:a16="http://schemas.microsoft.com/office/drawing/2014/main" id="{716C4EAD-47AF-8BFB-62FD-BFAB1B1C4D95}"/>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 name="Graphic 6" descr="Pencil with solid fill">
            <a:extLst>
              <a:ext uri="{FF2B5EF4-FFF2-40B4-BE49-F238E27FC236}">
                <a16:creationId xmlns:a16="http://schemas.microsoft.com/office/drawing/2014/main" id="{D3496A01-A804-51CB-FFAD-6B95E69D4E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797042">
            <a:off x="1300294" y="1653397"/>
            <a:ext cx="3086983" cy="3086983"/>
          </a:xfrm>
          <a:prstGeom prst="rect">
            <a:avLst/>
          </a:prstGeom>
        </p:spPr>
      </p:pic>
    </p:spTree>
    <p:extLst>
      <p:ext uri="{BB962C8B-B14F-4D97-AF65-F5344CB8AC3E}">
        <p14:creationId xmlns:p14="http://schemas.microsoft.com/office/powerpoint/2010/main" val="192128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06B22-548F-59CB-483C-A2D53672AC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2FDE51-BBAD-BA0F-00E6-B7FCB871C19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D7FA6E-1F93-EFAC-71AB-E0904267AAB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2784EA6A-411D-D74F-7DBF-A31722F8EE1F}"/>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Explore</a:t>
            </a:r>
          </a:p>
        </p:txBody>
      </p:sp>
      <p:pic>
        <p:nvPicPr>
          <p:cNvPr id="3" name="Picture 2" descr="Icon&#10;&#10;AI-generated content may be incorrect.">
            <a:extLst>
              <a:ext uri="{FF2B5EF4-FFF2-40B4-BE49-F238E27FC236}">
                <a16:creationId xmlns:a16="http://schemas.microsoft.com/office/drawing/2014/main" id="{66DE5199-7F2C-97C5-61E7-C380D6C66528}"/>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8" name="TextBox 7">
            <a:extLst>
              <a:ext uri="{FF2B5EF4-FFF2-40B4-BE49-F238E27FC236}">
                <a16:creationId xmlns:a16="http://schemas.microsoft.com/office/drawing/2014/main" id="{055C7010-3ADF-E749-78F9-505F6412475B}"/>
              </a:ext>
            </a:extLst>
          </p:cNvPr>
          <p:cNvSpPr txBox="1"/>
          <p:nvPr/>
        </p:nvSpPr>
        <p:spPr>
          <a:xfrm>
            <a:off x="351187" y="327581"/>
            <a:ext cx="11198350" cy="5632311"/>
          </a:xfrm>
          <a:prstGeom prst="rect">
            <a:avLst/>
          </a:prstGeom>
          <a:noFill/>
        </p:spPr>
        <p:txBody>
          <a:bodyPr wrap="square" lIns="91440" tIns="45720" rIns="91440" bIns="45720" anchor="t">
            <a:spAutoFit/>
          </a:bodyPr>
          <a:lstStyle/>
          <a:p>
            <a:pPr marL="742950" indent="-742950">
              <a:buAutoNum type="arabicPeriod"/>
            </a:pPr>
            <a:r>
              <a:rPr lang="en-US" sz="3600" dirty="0">
                <a:effectLst/>
                <a:latin typeface="Avenir Next LT Pro"/>
              </a:rPr>
              <a:t>Work with 2-3 group members.</a:t>
            </a:r>
          </a:p>
          <a:p>
            <a:br>
              <a:rPr lang="en-US" sz="3600" dirty="0">
                <a:effectLst/>
                <a:latin typeface="Avenir Next LT Pro" panose="020B0504020202020204" pitchFamily="34" charset="0"/>
              </a:rPr>
            </a:br>
            <a:r>
              <a:rPr lang="en-US" sz="3600" dirty="0">
                <a:effectLst/>
                <a:latin typeface="Avenir Next LT Pro"/>
              </a:rPr>
              <a:t>2. Draw the animal you are researching in the middle of your poster. </a:t>
            </a:r>
          </a:p>
          <a:p>
            <a:br>
              <a:rPr lang="en-US" sz="3600" dirty="0">
                <a:effectLst/>
                <a:latin typeface="Avenir Next LT Pro" panose="020B0504020202020204" pitchFamily="34" charset="0"/>
              </a:rPr>
            </a:br>
            <a:r>
              <a:rPr lang="en-US" sz="3600" dirty="0">
                <a:effectLst/>
                <a:latin typeface="Avenir Next LT Pro"/>
              </a:rPr>
              <a:t>3. Research what your given animal needs to survive.</a:t>
            </a:r>
          </a:p>
          <a:p>
            <a:r>
              <a:rPr lang="en-US" sz="3600" dirty="0">
                <a:effectLst/>
                <a:latin typeface="Avenir Next LT Pro"/>
              </a:rPr>
              <a:t> </a:t>
            </a:r>
            <a:br>
              <a:rPr lang="en-US" sz="3600" dirty="0">
                <a:effectLst/>
                <a:latin typeface="Avenir Next LT Pro" panose="020B0504020202020204" pitchFamily="34" charset="0"/>
              </a:rPr>
            </a:br>
            <a:r>
              <a:rPr lang="en-US" sz="3600" dirty="0">
                <a:effectLst/>
                <a:latin typeface="Avenir Next LT Pro"/>
              </a:rPr>
              <a:t>4. Write or draw each animal need.</a:t>
            </a:r>
          </a:p>
          <a:p>
            <a:br>
              <a:rPr lang="en-US" sz="3600" dirty="0">
                <a:effectLst/>
                <a:latin typeface="Avenir Next LT Pro" panose="020B0504020202020204" pitchFamily="34" charset="0"/>
              </a:rPr>
            </a:br>
            <a:r>
              <a:rPr lang="en-US" sz="3600" dirty="0">
                <a:effectLst/>
                <a:latin typeface="Avenir Next LT Pro"/>
              </a:rPr>
              <a:t>5. Hang </a:t>
            </a:r>
            <a:r>
              <a:rPr lang="en-US" sz="3600" dirty="0">
                <a:latin typeface="Avenir Next LT Pro"/>
              </a:rPr>
              <a:t>your</a:t>
            </a:r>
            <a:r>
              <a:rPr lang="en-US" sz="3600" dirty="0">
                <a:effectLst/>
                <a:latin typeface="Avenir Next LT Pro"/>
              </a:rPr>
              <a:t> poster on the wall.</a:t>
            </a:r>
            <a:endParaRPr lang="en-US" sz="3600" dirty="0">
              <a:latin typeface="Avenir Next LT Pro"/>
            </a:endParaRPr>
          </a:p>
        </p:txBody>
      </p:sp>
    </p:spTree>
    <p:extLst>
      <p:ext uri="{BB962C8B-B14F-4D97-AF65-F5344CB8AC3E}">
        <p14:creationId xmlns:p14="http://schemas.microsoft.com/office/powerpoint/2010/main" val="1993803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1859</Words>
  <Application>Microsoft Office PowerPoint</Application>
  <PresentationFormat>Widescreen</PresentationFormat>
  <Paragraphs>200</Paragraphs>
  <Slides>30</Slides>
  <Notes>29</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6</cp:revision>
  <dcterms:created xsi:type="dcterms:W3CDTF">2025-05-27T18:01:40Z</dcterms:created>
  <dcterms:modified xsi:type="dcterms:W3CDTF">2025-07-18T14:04:13Z</dcterms:modified>
</cp:coreProperties>
</file>