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81" r:id="rId3"/>
    <p:sldId id="282" r:id="rId4"/>
    <p:sldId id="283" r:id="rId5"/>
    <p:sldId id="284" r:id="rId6"/>
    <p:sldId id="285" r:id="rId7"/>
    <p:sldId id="286" r:id="rId8"/>
    <p:sldId id="296" r:id="rId9"/>
    <p:sldId id="288" r:id="rId10"/>
    <p:sldId id="289" r:id="rId11"/>
    <p:sldId id="287" r:id="rId12"/>
    <p:sldId id="290" r:id="rId13"/>
    <p:sldId id="291" r:id="rId14"/>
    <p:sldId id="292" r:id="rId15"/>
    <p:sldId id="293" r:id="rId16"/>
    <p:sldId id="2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33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3E23D-123B-40FF-8DA2-70A8AB5C8E21}"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33F3D-7071-4238-A4D8-343AC8333A92}" type="slidenum">
              <a:rPr lang="en-US" smtClean="0"/>
              <a:t>‹#›</a:t>
            </a:fld>
            <a:endParaRPr lang="en-US"/>
          </a:p>
        </p:txBody>
      </p:sp>
    </p:spTree>
    <p:extLst>
      <p:ext uri="{BB962C8B-B14F-4D97-AF65-F5344CB8AC3E}">
        <p14:creationId xmlns:p14="http://schemas.microsoft.com/office/powerpoint/2010/main" val="4272182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1D0C3-B38A-4675-66CF-8E08CBC79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E3089-7CB4-882E-1A3E-6C1F44D43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798A66-163C-3DB9-4918-8A5FB2F8A097}"/>
              </a:ext>
            </a:extLst>
          </p:cNvPr>
          <p:cNvSpPr>
            <a:spLocks noGrp="1"/>
          </p:cNvSpPr>
          <p:nvPr>
            <p:ph type="body" idx="1"/>
          </p:nvPr>
        </p:nvSpPr>
        <p:spPr/>
        <p:txBody>
          <a:bodyPr/>
          <a:lstStyle/>
          <a:p>
            <a:r>
              <a:rPr lang="en-US"/>
              <a:t>Garden spider with captured insect.</a:t>
            </a:r>
          </a:p>
        </p:txBody>
      </p:sp>
      <p:sp>
        <p:nvSpPr>
          <p:cNvPr id="4" name="Slide Number Placeholder 3">
            <a:extLst>
              <a:ext uri="{FF2B5EF4-FFF2-40B4-BE49-F238E27FC236}">
                <a16:creationId xmlns:a16="http://schemas.microsoft.com/office/drawing/2014/main" id="{91C6B0BE-9F2D-7754-A0B5-20DDF551AC33}"/>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279737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364A7-7A70-EBBB-FDB9-BC409C0A7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45BE0-FB7B-B241-BEE1-BEF00206B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539F7-2C74-46BB-AA28-E13A83B1F79D}"/>
              </a:ext>
            </a:extLst>
          </p:cNvPr>
          <p:cNvSpPr>
            <a:spLocks noGrp="1"/>
          </p:cNvSpPr>
          <p:nvPr>
            <p:ph type="body" idx="1"/>
          </p:nvPr>
        </p:nvSpPr>
        <p:spPr/>
        <p:txBody>
          <a:bodyPr/>
          <a:lstStyle/>
          <a:p>
            <a:pPr marL="0" indent="0">
              <a:buFontTx/>
              <a:buNone/>
            </a:pPr>
            <a:r>
              <a:rPr lang="en-US"/>
              <a:t>Have them draw or write the number of animals or insects that the find (for example, ladybugs: 4; grasshoppers: 2, ants: 20, etc.) in the student guide, </a:t>
            </a:r>
            <a:r>
              <a:rPr lang="en-US" b="1"/>
              <a:t>Science Notebook </a:t>
            </a:r>
            <a:r>
              <a:rPr lang="en-US"/>
              <a:t>on Page 36</a:t>
            </a:r>
          </a:p>
        </p:txBody>
      </p:sp>
      <p:sp>
        <p:nvSpPr>
          <p:cNvPr id="4" name="Slide Number Placeholder 3">
            <a:extLst>
              <a:ext uri="{FF2B5EF4-FFF2-40B4-BE49-F238E27FC236}">
                <a16:creationId xmlns:a16="http://schemas.microsoft.com/office/drawing/2014/main" id="{B3F9FE6A-8851-F913-C623-0914C5B05BB0}"/>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595483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5CD27-DD5B-2AA5-262F-EA60AA9EC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7D94B-40CE-13CF-1F73-38EBD27B1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43FF6-B2DE-53AB-8855-E82F1983268D}"/>
              </a:ext>
            </a:extLst>
          </p:cNvPr>
          <p:cNvSpPr>
            <a:spLocks noGrp="1"/>
          </p:cNvSpPr>
          <p:nvPr>
            <p:ph type="body" idx="1"/>
          </p:nvPr>
        </p:nvSpPr>
        <p:spPr/>
        <p:txBody>
          <a:bodyPr/>
          <a:lstStyle/>
          <a:p>
            <a:pPr marL="0" indent="0">
              <a:buFontTx/>
              <a:buNone/>
            </a:pPr>
            <a:r>
              <a:rPr lang="en-US"/>
              <a:t>Students will share what they found. Chart the similarities on large paper or white board for class totals and differences in class data.</a:t>
            </a:r>
          </a:p>
        </p:txBody>
      </p:sp>
      <p:sp>
        <p:nvSpPr>
          <p:cNvPr id="4" name="Slide Number Placeholder 3">
            <a:extLst>
              <a:ext uri="{FF2B5EF4-FFF2-40B4-BE49-F238E27FC236}">
                <a16:creationId xmlns:a16="http://schemas.microsoft.com/office/drawing/2014/main" id="{B5246253-EEFD-C373-2B84-685A3F438D71}"/>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1701603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65C06-BAF5-7534-3A78-ACD328F04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C064F-1880-FD76-3AA8-6547070DB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1D014-02E7-1956-F1FC-AA0AACCF630B}"/>
              </a:ext>
            </a:extLst>
          </p:cNvPr>
          <p:cNvSpPr>
            <a:spLocks noGrp="1"/>
          </p:cNvSpPr>
          <p:nvPr>
            <p:ph type="body" idx="1"/>
          </p:nvPr>
        </p:nvSpPr>
        <p:spPr/>
        <p:txBody>
          <a:bodyPr/>
          <a:lstStyle/>
          <a:p>
            <a:pPr marL="0" indent="0">
              <a:buFontTx/>
              <a:buNone/>
            </a:pPr>
            <a:r>
              <a:rPr lang="en-US"/>
              <a:t>Refer back to their first guess of what they think they would find.</a:t>
            </a:r>
          </a:p>
          <a:p>
            <a:pPr marL="0" indent="0">
              <a:buFontTx/>
              <a:buNone/>
            </a:pPr>
            <a:endParaRPr lang="en-US"/>
          </a:p>
          <a:p>
            <a:pPr marL="0" indent="0">
              <a:buFontTx/>
              <a:buNone/>
            </a:pPr>
            <a:r>
              <a:rPr lang="en-US"/>
              <a:t>Ask:</a:t>
            </a:r>
          </a:p>
          <a:p>
            <a:pPr marL="171450" indent="-171450">
              <a:buFontTx/>
              <a:buChar char="-"/>
            </a:pPr>
            <a:r>
              <a:rPr lang="en-US"/>
              <a:t>How does it compare to what they actually found?</a:t>
            </a:r>
          </a:p>
          <a:p>
            <a:pPr marL="171450" indent="-171450">
              <a:buFontTx/>
              <a:buChar char="-"/>
            </a:pPr>
            <a:r>
              <a:rPr lang="en-US"/>
              <a:t>What questions do they have.</a:t>
            </a:r>
          </a:p>
          <a:p>
            <a:pPr marL="171450" indent="-171450">
              <a:buFontTx/>
              <a:buChar char="-"/>
            </a:pPr>
            <a:endParaRPr lang="en-US"/>
          </a:p>
          <a:p>
            <a:pPr marL="0" indent="0">
              <a:buFontTx/>
              <a:buNone/>
            </a:pPr>
            <a:r>
              <a:rPr lang="en-US"/>
              <a:t>Chart the questions.</a:t>
            </a:r>
          </a:p>
        </p:txBody>
      </p:sp>
      <p:sp>
        <p:nvSpPr>
          <p:cNvPr id="4" name="Slide Number Placeholder 3">
            <a:extLst>
              <a:ext uri="{FF2B5EF4-FFF2-40B4-BE49-F238E27FC236}">
                <a16:creationId xmlns:a16="http://schemas.microsoft.com/office/drawing/2014/main" id="{BC751D13-CEA1-DE32-C543-46276D570DF4}"/>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116605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2C4CB-2BA3-FB54-7795-68493F64F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FB108-88A6-A01B-C8DD-6346CF81F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9DC88-F0A3-CFB9-F4EF-B30D4B225D5F}"/>
              </a:ext>
            </a:extLst>
          </p:cNvPr>
          <p:cNvSpPr>
            <a:spLocks noGrp="1"/>
          </p:cNvSpPr>
          <p:nvPr>
            <p:ph type="body" idx="1"/>
          </p:nvPr>
        </p:nvSpPr>
        <p:spPr/>
        <p:txBody>
          <a:bodyPr/>
          <a:lstStyle/>
          <a:p>
            <a:r>
              <a:rPr lang="en-US"/>
              <a:t>Pale purple coneflower with butterfly.</a:t>
            </a:r>
          </a:p>
        </p:txBody>
      </p:sp>
      <p:sp>
        <p:nvSpPr>
          <p:cNvPr id="4" name="Slide Number Placeholder 3">
            <a:extLst>
              <a:ext uri="{FF2B5EF4-FFF2-40B4-BE49-F238E27FC236}">
                <a16:creationId xmlns:a16="http://schemas.microsoft.com/office/drawing/2014/main" id="{3B8785EB-7CA9-B08C-82AC-500EF62C3791}"/>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3331779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24A9E-5F3A-9A06-970E-FA897D1B0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5186D-839C-7C83-A030-ABA28EC6B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5DF6C-8D5F-ED5C-BA24-9E941935F775}"/>
              </a:ext>
            </a:extLst>
          </p:cNvPr>
          <p:cNvSpPr>
            <a:spLocks noGrp="1"/>
          </p:cNvSpPr>
          <p:nvPr>
            <p:ph type="body" idx="1"/>
          </p:nvPr>
        </p:nvSpPr>
        <p:spPr/>
        <p:txBody>
          <a:bodyPr/>
          <a:lstStyle/>
          <a:p>
            <a:r>
              <a:rPr lang="en-US"/>
              <a:t>Use this portion of the lesson to make more observations or plan an investigation to answer a question generated in the Explain section. An option would be to see if there is more or less animal activity at different times of day. The animals would likely be insects or other invertebrates unless you have a diverse schoolyard that might include frogs, birds, squirrels, etc. </a:t>
            </a:r>
          </a:p>
          <a:p>
            <a:endParaRPr lang="en-US"/>
          </a:p>
          <a:p>
            <a:r>
              <a:rPr lang="en-US"/>
              <a:t>Add student observations and/or questions to the </a:t>
            </a:r>
            <a:r>
              <a:rPr lang="en-US" b="1" err="1"/>
              <a:t>Noticings</a:t>
            </a:r>
            <a:r>
              <a:rPr lang="en-US" b="1"/>
              <a:t> and Wonderings Chart </a:t>
            </a:r>
            <a:r>
              <a:rPr lang="en-US"/>
              <a:t>as the lesson concludes in reference to the phenomenon studied. </a:t>
            </a:r>
          </a:p>
          <a:p>
            <a:endParaRPr lang="en-US"/>
          </a:p>
          <a:p>
            <a:r>
              <a:rPr lang="en-US"/>
              <a:t>Beebalm plant.</a:t>
            </a:r>
          </a:p>
        </p:txBody>
      </p:sp>
      <p:sp>
        <p:nvSpPr>
          <p:cNvPr id="4" name="Slide Number Placeholder 3">
            <a:extLst>
              <a:ext uri="{FF2B5EF4-FFF2-40B4-BE49-F238E27FC236}">
                <a16:creationId xmlns:a16="http://schemas.microsoft.com/office/drawing/2014/main" id="{685F7F0C-42FF-534F-1BC6-8FD20469ACA0}"/>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142766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63DA5-38D8-4E8C-9E05-A42EE0B30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42BC1-6E44-DEA8-0252-4409BA86B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1FB4C-280F-A219-BB34-2E9E8FC96FE8}"/>
              </a:ext>
            </a:extLst>
          </p:cNvPr>
          <p:cNvSpPr>
            <a:spLocks noGrp="1"/>
          </p:cNvSpPr>
          <p:nvPr>
            <p:ph type="body" idx="1"/>
          </p:nvPr>
        </p:nvSpPr>
        <p:spPr/>
        <p:txBody>
          <a:bodyPr/>
          <a:lstStyle/>
          <a:p>
            <a:pPr marL="0" indent="0">
              <a:buFontTx/>
              <a:buNone/>
            </a:pPr>
            <a:r>
              <a:rPr lang="en-US"/>
              <a:t>For assessment, have students complete the student guide, </a:t>
            </a:r>
            <a:r>
              <a:rPr lang="en-US" b="1"/>
              <a:t>Science Notebook Who Belongs? </a:t>
            </a:r>
            <a:r>
              <a:rPr lang="en-US"/>
              <a:t>Page 37 and circle the animals that may be found in their schoolyard.</a:t>
            </a:r>
          </a:p>
        </p:txBody>
      </p:sp>
      <p:sp>
        <p:nvSpPr>
          <p:cNvPr id="4" name="Slide Number Placeholder 3">
            <a:extLst>
              <a:ext uri="{FF2B5EF4-FFF2-40B4-BE49-F238E27FC236}">
                <a16:creationId xmlns:a16="http://schemas.microsoft.com/office/drawing/2014/main" id="{88712D1D-5334-CDBA-801B-D72FAC362CB3}"/>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89010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77F19-CF1A-F333-D1E8-F560CE0C6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6F036-B516-8604-CFDD-84D96B833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1663F-812B-CB7F-F633-0590CE2FCBFD}"/>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8BE9E6C6-8E8A-CFF0-7D2D-EF3B8704E828}"/>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405110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43020-F4C7-5919-99AD-32D1DBDD5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FCB11-5309-C5D3-E788-A7800325B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E1CD6-8C47-474C-3529-BA31909488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91919C-76E3-71B6-853B-79018E8F240D}"/>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59969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46BB8-B2E2-F551-1CFE-FC397EE67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E1D28-0E24-2063-3D0D-46CDC0844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12CFF-BBF1-D505-AE99-E5D886612558}"/>
              </a:ext>
            </a:extLst>
          </p:cNvPr>
          <p:cNvSpPr>
            <a:spLocks noGrp="1"/>
          </p:cNvSpPr>
          <p:nvPr>
            <p:ph type="body" idx="1"/>
          </p:nvPr>
        </p:nvSpPr>
        <p:spPr/>
        <p:txBody>
          <a:bodyPr/>
          <a:lstStyle/>
          <a:p>
            <a:r>
              <a:rPr lang="en-US"/>
              <a:t>Read aloud from the student guide </a:t>
            </a:r>
            <a:r>
              <a:rPr lang="en-US" b="1"/>
              <a:t>Read Together Who Lives Here? </a:t>
            </a:r>
            <a:r>
              <a:rPr lang="en-US"/>
              <a:t>on Page 33.</a:t>
            </a:r>
          </a:p>
        </p:txBody>
      </p:sp>
      <p:sp>
        <p:nvSpPr>
          <p:cNvPr id="4" name="Slide Number Placeholder 3">
            <a:extLst>
              <a:ext uri="{FF2B5EF4-FFF2-40B4-BE49-F238E27FC236}">
                <a16:creationId xmlns:a16="http://schemas.microsoft.com/office/drawing/2014/main" id="{57B19E04-B603-A740-962B-B7A5B955A777}"/>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668033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B8C85-EA05-FFD1-0B16-E053E92EC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21922-3A78-0F2E-EF9C-CE65A845E8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6404A-32BE-4693-85B2-A004D757ADDE}"/>
              </a:ext>
            </a:extLst>
          </p:cNvPr>
          <p:cNvSpPr>
            <a:spLocks noGrp="1"/>
          </p:cNvSpPr>
          <p:nvPr>
            <p:ph type="body" idx="1"/>
          </p:nvPr>
        </p:nvSpPr>
        <p:spPr/>
        <p:txBody>
          <a:bodyPr/>
          <a:lstStyle/>
          <a:p>
            <a:r>
              <a:rPr lang="en-US"/>
              <a:t>Next have students prepare for going into the schoolyard with a warmup activity from the student guide, </a:t>
            </a:r>
            <a:r>
              <a:rPr lang="en-US" b="1"/>
              <a:t>Draw It! </a:t>
            </a:r>
            <a:r>
              <a:rPr lang="en-US"/>
              <a:t>on Page 34.</a:t>
            </a:r>
          </a:p>
        </p:txBody>
      </p:sp>
      <p:sp>
        <p:nvSpPr>
          <p:cNvPr id="4" name="Slide Number Placeholder 3">
            <a:extLst>
              <a:ext uri="{FF2B5EF4-FFF2-40B4-BE49-F238E27FC236}">
                <a16:creationId xmlns:a16="http://schemas.microsoft.com/office/drawing/2014/main" id="{F8136695-3204-ECFF-712D-BFAA3C9C170B}"/>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427805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715F2-29C0-903D-25BE-BA505B614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8366C-C3E1-54F3-715D-760225EE1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6FCD1-6275-0B17-AB87-83CE8EF6A3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For this activity students will be going into the schoolyard. Prior to going out, make a small plot boundary device by laying a hula hoop, square meter, square foot or other size PVC quadrat, yarn (with or without golf tees to secure). Anything that will measure out small student areas will work.​</a:t>
            </a:r>
            <a:br>
              <a:rPr lang="en-US" sz="1800">
                <a:effectLst/>
                <a:latin typeface="Segoe UI" panose="020B0502040204020203" pitchFamily="34" charset="0"/>
              </a:rPr>
            </a:br>
            <a:r>
              <a:rPr lang="en-US" sz="1800">
                <a:effectLst/>
                <a:latin typeface="Segoe UI" panose="020B0502040204020203" pitchFamily="34" charset="0"/>
              </a:rPr>
              <a:t>​</a:t>
            </a:r>
            <a:br>
              <a:rPr lang="en-US" sz="1800">
                <a:effectLst/>
                <a:latin typeface="Segoe UI" panose="020B0502040204020203" pitchFamily="34" charset="0"/>
              </a:rPr>
            </a:br>
            <a:r>
              <a:rPr lang="en-US" sz="1800">
                <a:effectLst/>
                <a:latin typeface="Segoe UI" panose="020B0502040204020203" pitchFamily="34" charset="0"/>
              </a:rPr>
              <a:t>Decide if students will partner or be in larger groups based on the size of the boundary made for observation. Student will find a location in the schoolyard for their observation and place their boundary. Try to find places that have been as undisturbed as possible. After students place their boundary, have them record what they observe within the boundary on student guide, Draw It! My Area on Page 35.​</a:t>
            </a:r>
            <a:br>
              <a:rPr lang="en-US" sz="1800">
                <a:effectLst/>
                <a:latin typeface="Segoe UI" panose="020B0502040204020203" pitchFamily="34" charset="0"/>
              </a:rPr>
            </a:br>
            <a:r>
              <a:rPr lang="en-US" sz="1800">
                <a:effectLst/>
                <a:latin typeface="Segoe UI" panose="020B0502040204020203" pitchFamily="34" charset="0"/>
              </a:rPr>
              <a:t>​</a:t>
            </a:r>
            <a:br>
              <a:rPr lang="en-US" sz="1800">
                <a:effectLst/>
                <a:latin typeface="Segoe UI" panose="020B0502040204020203" pitchFamily="34" charset="0"/>
              </a:rPr>
            </a:br>
            <a:r>
              <a:rPr lang="en-US" sz="1800">
                <a:effectLst/>
                <a:latin typeface="Segoe UI" panose="020B0502040204020203" pitchFamily="34" charset="0"/>
              </a:rPr>
              <a:t>Students may draw a diagram or map of their plot and draw as many things as they observe. Have them include as many things as they can. Ask students:​</a:t>
            </a:r>
            <a:br>
              <a:rPr lang="en-US" sz="1800">
                <a:effectLst/>
                <a:latin typeface="Segoe UI" panose="020B0502040204020203" pitchFamily="34" charset="0"/>
              </a:rPr>
            </a:br>
            <a:r>
              <a:rPr lang="en-US" sz="1800">
                <a:effectLst/>
                <a:latin typeface="Segoe UI" panose="020B0502040204020203" pitchFamily="34" charset="0"/>
              </a:rPr>
              <a:t>What covers the ground in your area?​</a:t>
            </a:r>
            <a:br>
              <a:rPr lang="en-US" sz="1800">
                <a:effectLst/>
                <a:latin typeface="Segoe UI" panose="020B0502040204020203" pitchFamily="34" charset="0"/>
              </a:rPr>
            </a:br>
            <a:r>
              <a:rPr lang="en-US" sz="1800">
                <a:effectLst/>
                <a:latin typeface="Segoe UI" panose="020B0502040204020203" pitchFamily="34" charset="0"/>
              </a:rPr>
              <a:t>Do you see a lot of grass?​</a:t>
            </a:r>
            <a:br>
              <a:rPr lang="en-US" sz="1800">
                <a:effectLst/>
                <a:latin typeface="Segoe UI" panose="020B0502040204020203" pitchFamily="34" charset="0"/>
              </a:rPr>
            </a:br>
            <a:r>
              <a:rPr lang="en-US" sz="1800">
                <a:effectLst/>
                <a:latin typeface="Segoe UI" panose="020B0502040204020203" pitchFamily="34" charset="0"/>
              </a:rPr>
              <a:t>Flowers? Soil? Roots?​</a:t>
            </a:r>
            <a:br>
              <a:rPr lang="en-US" sz="1800">
                <a:effectLst/>
                <a:latin typeface="Segoe UI" panose="020B0502040204020203" pitchFamily="34" charset="0"/>
              </a:rPr>
            </a:br>
            <a:r>
              <a:rPr lang="en-US" sz="1800">
                <a:effectLst/>
                <a:latin typeface="Segoe UI" panose="020B0502040204020203" pitchFamily="34" charset="0"/>
              </a:rPr>
              <a:t>Are there any animals in your small area?</a:t>
            </a:r>
            <a:endParaRPr lang="en-US" sz="1800">
              <a:effectLst/>
              <a:latin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8EF03BD5-EA00-45BD-F166-CD9A58784F8F}"/>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195347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EF600-86F9-6045-F3E1-6EF887BDC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86D11-345C-746A-968E-AB9D809C5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3997D1-9085-C576-D131-5F3C9C7605ED}"/>
              </a:ext>
            </a:extLst>
          </p:cNvPr>
          <p:cNvSpPr>
            <a:spLocks noGrp="1"/>
          </p:cNvSpPr>
          <p:nvPr>
            <p:ph type="body" idx="1"/>
          </p:nvPr>
        </p:nvSpPr>
        <p:spPr/>
        <p:txBody>
          <a:bodyPr/>
          <a:lstStyle/>
          <a:p>
            <a:r>
              <a:rPr lang="en-US" b="1"/>
              <a:t>Note: </a:t>
            </a:r>
            <a:r>
              <a:rPr lang="en-US"/>
              <a:t>Teacher may provide students with hand lenses or devices to take pictures.</a:t>
            </a:r>
          </a:p>
          <a:p>
            <a:br>
              <a:rPr lang="en-US">
                <a:cs typeface="+mn-lt"/>
              </a:rPr>
            </a:br>
            <a:r>
              <a:rPr lang="en-US"/>
              <a:t>For this activity students will be going into the schoolyard. Prior to going out, make a small plot boundary device by laying a hula hoop, square meter, square foot or other size PVC quadrat, yarn (with or without golf tees to secure). Anything that will measure out small student areas will work.</a:t>
            </a:r>
          </a:p>
          <a:p>
            <a:pPr marL="0" indent="0">
              <a:buFontTx/>
              <a:buNone/>
            </a:pPr>
            <a:endParaRPr lang="en-US"/>
          </a:p>
          <a:p>
            <a:pPr marL="171450" indent="-171450">
              <a:buFontTx/>
              <a:buChar char="-"/>
            </a:pPr>
            <a:r>
              <a:rPr lang="en-US"/>
              <a:t>Decide if students will partner or be in larger groups based on the size of the boundary made for observation. Student will find a location in the schoolyard for their observation and place their boundary. Try to find places that have been as undisturbed as possible. After students place their boundary, have them record what they observe within the boundary on student guide, </a:t>
            </a:r>
            <a:r>
              <a:rPr lang="en-US" b="1"/>
              <a:t>Draw It! My Area </a:t>
            </a:r>
            <a:r>
              <a:rPr lang="en-US"/>
              <a:t>on Page 35.</a:t>
            </a:r>
          </a:p>
          <a:p>
            <a:pPr marL="171450" indent="-171450">
              <a:buFontTx/>
              <a:buChar char="-"/>
            </a:pPr>
            <a:endParaRPr lang="en-US"/>
          </a:p>
          <a:p>
            <a:pPr marL="171450" indent="-171450">
              <a:buFontTx/>
              <a:buChar char="-"/>
            </a:pPr>
            <a:r>
              <a:rPr lang="en-US"/>
              <a:t>Students may draw a diagram or map of their plot and draw as many things as they observe. Have them include as many things as they can. Ask students:</a:t>
            </a:r>
          </a:p>
          <a:p>
            <a:pPr marL="628650" lvl="1" indent="-171450">
              <a:buFontTx/>
              <a:buChar char="-"/>
            </a:pPr>
            <a:r>
              <a:rPr lang="en-US"/>
              <a:t>What covers the ground in your area?</a:t>
            </a:r>
          </a:p>
          <a:p>
            <a:pPr marL="628650" lvl="1" indent="-171450">
              <a:buFontTx/>
              <a:buChar char="-"/>
            </a:pPr>
            <a:r>
              <a:rPr lang="en-US"/>
              <a:t>Do you see a lot of grass?</a:t>
            </a:r>
          </a:p>
          <a:p>
            <a:pPr marL="628650" lvl="1" indent="-171450">
              <a:buFontTx/>
              <a:buChar char="-"/>
            </a:pPr>
            <a:r>
              <a:rPr lang="en-US"/>
              <a:t>Flowers? Soil? Roots?</a:t>
            </a:r>
          </a:p>
          <a:p>
            <a:pPr marL="628650" lvl="1" indent="-171450">
              <a:buFontTx/>
              <a:buChar char="-"/>
            </a:pPr>
            <a:r>
              <a:rPr lang="en-US"/>
              <a:t>Are there any animals in your small area?</a:t>
            </a:r>
          </a:p>
        </p:txBody>
      </p:sp>
      <p:sp>
        <p:nvSpPr>
          <p:cNvPr id="4" name="Slide Number Placeholder 3">
            <a:extLst>
              <a:ext uri="{FF2B5EF4-FFF2-40B4-BE49-F238E27FC236}">
                <a16:creationId xmlns:a16="http://schemas.microsoft.com/office/drawing/2014/main" id="{38D7E375-394B-8EF0-A865-45435E60490A}"/>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49427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DB3D2-2170-C92F-F141-A50AF8113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ABC3C-7D64-46BC-9667-18A34D4AFF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41FEC-9A7D-10A3-896B-47F535A7DA62}"/>
              </a:ext>
            </a:extLst>
          </p:cNvPr>
          <p:cNvSpPr>
            <a:spLocks noGrp="1"/>
          </p:cNvSpPr>
          <p:nvPr>
            <p:ph type="body" idx="1"/>
          </p:nvPr>
        </p:nvSpPr>
        <p:spPr/>
        <p:txBody>
          <a:bodyPr/>
          <a:lstStyle/>
          <a:p>
            <a:pPr marL="0" indent="0">
              <a:buFontTx/>
              <a:buNone/>
            </a:pPr>
            <a:r>
              <a:rPr lang="en-US"/>
              <a:t>Ask students to think about what questions they may have while they are making observations</a:t>
            </a:r>
          </a:p>
        </p:txBody>
      </p:sp>
      <p:sp>
        <p:nvSpPr>
          <p:cNvPr id="4" name="Slide Number Placeholder 3">
            <a:extLst>
              <a:ext uri="{FF2B5EF4-FFF2-40B4-BE49-F238E27FC236}">
                <a16:creationId xmlns:a16="http://schemas.microsoft.com/office/drawing/2014/main" id="{9F767063-C497-D5F6-DCD1-35D6B4642FAF}"/>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11032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58E5C-2E69-6D54-94E4-96EFFE427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B11A2-172D-FD8D-3426-DE5E8C6A4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9FA76-7A09-4B66-8BD0-5E3CD2AA3E77}"/>
              </a:ext>
            </a:extLst>
          </p:cNvPr>
          <p:cNvSpPr>
            <a:spLocks noGrp="1"/>
          </p:cNvSpPr>
          <p:nvPr>
            <p:ph type="body" idx="1"/>
          </p:nvPr>
        </p:nvSpPr>
        <p:spPr/>
        <p:txBody>
          <a:bodyPr/>
          <a:lstStyle/>
          <a:p>
            <a:r>
              <a:rPr lang="en-US"/>
              <a:t>When back in class, discuss the findings and place them in the </a:t>
            </a:r>
            <a:r>
              <a:rPr lang="en-US" b="1" err="1"/>
              <a:t>Noticings</a:t>
            </a:r>
            <a:r>
              <a:rPr lang="en-US" b="1"/>
              <a:t> and Wonderings Chart.</a:t>
            </a:r>
            <a:endParaRPr lang="en-US"/>
          </a:p>
        </p:txBody>
      </p:sp>
      <p:sp>
        <p:nvSpPr>
          <p:cNvPr id="4" name="Slide Number Placeholder 3">
            <a:extLst>
              <a:ext uri="{FF2B5EF4-FFF2-40B4-BE49-F238E27FC236}">
                <a16:creationId xmlns:a16="http://schemas.microsoft.com/office/drawing/2014/main" id="{56F8ED3A-C1EC-F3A6-6693-C466DDCC5175}"/>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2204431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0C453-E92D-75C8-7AE0-36F8D08255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F4FF21-6417-C778-6081-787CD7E25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94C758-9F59-DE3C-CBC6-772DDE164CB7}"/>
              </a:ext>
            </a:extLst>
          </p:cNvPr>
          <p:cNvSpPr>
            <a:spLocks noGrp="1"/>
          </p:cNvSpPr>
          <p:nvPr>
            <p:ph type="dt" sz="half" idx="10"/>
          </p:nvPr>
        </p:nvSpPr>
        <p:spPr/>
        <p:txBody>
          <a:bodyPr/>
          <a:lstStyle/>
          <a:p>
            <a:fld id="{EDD5BDAD-B707-4652-B8AC-742FD3BD869A}" type="datetimeFigureOut">
              <a:rPr lang="en-US" smtClean="0"/>
              <a:t>7/18/2025</a:t>
            </a:fld>
            <a:endParaRPr lang="en-US"/>
          </a:p>
        </p:txBody>
      </p:sp>
      <p:sp>
        <p:nvSpPr>
          <p:cNvPr id="5" name="Footer Placeholder 4">
            <a:extLst>
              <a:ext uri="{FF2B5EF4-FFF2-40B4-BE49-F238E27FC236}">
                <a16:creationId xmlns:a16="http://schemas.microsoft.com/office/drawing/2014/main" id="{5055FE04-1B12-AB29-6CB4-D03328592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49867-60A0-1EB5-C960-25F28A21E585}"/>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2638649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BBA1-27CD-2E69-D749-33CB355315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DEA329-3CCE-4A48-45A0-1FD0D80FC3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40454-2F84-F8EC-F38D-36CECCECDE19}"/>
              </a:ext>
            </a:extLst>
          </p:cNvPr>
          <p:cNvSpPr>
            <a:spLocks noGrp="1"/>
          </p:cNvSpPr>
          <p:nvPr>
            <p:ph type="dt" sz="half" idx="10"/>
          </p:nvPr>
        </p:nvSpPr>
        <p:spPr/>
        <p:txBody>
          <a:bodyPr/>
          <a:lstStyle/>
          <a:p>
            <a:fld id="{EDD5BDAD-B707-4652-B8AC-742FD3BD869A}" type="datetimeFigureOut">
              <a:rPr lang="en-US" smtClean="0"/>
              <a:t>7/18/2025</a:t>
            </a:fld>
            <a:endParaRPr lang="en-US"/>
          </a:p>
        </p:txBody>
      </p:sp>
      <p:sp>
        <p:nvSpPr>
          <p:cNvPr id="5" name="Footer Placeholder 4">
            <a:extLst>
              <a:ext uri="{FF2B5EF4-FFF2-40B4-BE49-F238E27FC236}">
                <a16:creationId xmlns:a16="http://schemas.microsoft.com/office/drawing/2014/main" id="{52635B2B-9CD5-1EC3-6908-F88FFF04A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7C118-5925-271E-336D-85E23D6B1C94}"/>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2765942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E1EB63-266A-0A05-C81B-D9229A92C9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84AC0C-F288-7618-FFB6-CDFD59A33E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A05A7-6CF1-EF83-B37E-89B8104CC0F3}"/>
              </a:ext>
            </a:extLst>
          </p:cNvPr>
          <p:cNvSpPr>
            <a:spLocks noGrp="1"/>
          </p:cNvSpPr>
          <p:nvPr>
            <p:ph type="dt" sz="half" idx="10"/>
          </p:nvPr>
        </p:nvSpPr>
        <p:spPr/>
        <p:txBody>
          <a:bodyPr/>
          <a:lstStyle/>
          <a:p>
            <a:fld id="{EDD5BDAD-B707-4652-B8AC-742FD3BD869A}" type="datetimeFigureOut">
              <a:rPr lang="en-US" smtClean="0"/>
              <a:t>7/18/2025</a:t>
            </a:fld>
            <a:endParaRPr lang="en-US"/>
          </a:p>
        </p:txBody>
      </p:sp>
      <p:sp>
        <p:nvSpPr>
          <p:cNvPr id="5" name="Footer Placeholder 4">
            <a:extLst>
              <a:ext uri="{FF2B5EF4-FFF2-40B4-BE49-F238E27FC236}">
                <a16:creationId xmlns:a16="http://schemas.microsoft.com/office/drawing/2014/main" id="{B6E15576-8FCD-F186-11FB-81ECB2E70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71DEB-6D29-5AE5-891E-6AF83F2E34BF}"/>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300490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0398-90C0-5581-4D37-FABC0BEFFC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ECD11-30E2-EF1D-C138-4CB3EE9965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C7BA5-5C6C-901D-7427-0994F3312087}"/>
              </a:ext>
            </a:extLst>
          </p:cNvPr>
          <p:cNvSpPr>
            <a:spLocks noGrp="1"/>
          </p:cNvSpPr>
          <p:nvPr>
            <p:ph type="dt" sz="half" idx="10"/>
          </p:nvPr>
        </p:nvSpPr>
        <p:spPr/>
        <p:txBody>
          <a:bodyPr/>
          <a:lstStyle/>
          <a:p>
            <a:fld id="{EDD5BDAD-B707-4652-B8AC-742FD3BD869A}" type="datetimeFigureOut">
              <a:rPr lang="en-US" smtClean="0"/>
              <a:t>7/18/2025</a:t>
            </a:fld>
            <a:endParaRPr lang="en-US"/>
          </a:p>
        </p:txBody>
      </p:sp>
      <p:sp>
        <p:nvSpPr>
          <p:cNvPr id="5" name="Footer Placeholder 4">
            <a:extLst>
              <a:ext uri="{FF2B5EF4-FFF2-40B4-BE49-F238E27FC236}">
                <a16:creationId xmlns:a16="http://schemas.microsoft.com/office/drawing/2014/main" id="{710038F2-13FC-EAA0-6972-7B5F186B3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5FA36-0F56-79D3-1BA7-7049B0AED0BB}"/>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59017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50DD-134C-89CF-3CD6-3C5ED46BB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6712DB-1593-A372-3D57-641F3AD64B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B3E354-334F-65FD-AAFD-CAD43BB152CD}"/>
              </a:ext>
            </a:extLst>
          </p:cNvPr>
          <p:cNvSpPr>
            <a:spLocks noGrp="1"/>
          </p:cNvSpPr>
          <p:nvPr>
            <p:ph type="dt" sz="half" idx="10"/>
          </p:nvPr>
        </p:nvSpPr>
        <p:spPr/>
        <p:txBody>
          <a:bodyPr/>
          <a:lstStyle/>
          <a:p>
            <a:fld id="{EDD5BDAD-B707-4652-B8AC-742FD3BD869A}" type="datetimeFigureOut">
              <a:rPr lang="en-US" smtClean="0"/>
              <a:t>7/18/2025</a:t>
            </a:fld>
            <a:endParaRPr lang="en-US"/>
          </a:p>
        </p:txBody>
      </p:sp>
      <p:sp>
        <p:nvSpPr>
          <p:cNvPr id="5" name="Footer Placeholder 4">
            <a:extLst>
              <a:ext uri="{FF2B5EF4-FFF2-40B4-BE49-F238E27FC236}">
                <a16:creationId xmlns:a16="http://schemas.microsoft.com/office/drawing/2014/main" id="{56321D82-3A1F-DEB9-F2FB-51B754269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8F569-F5DF-DB52-90A1-82E8D9E6F7C1}"/>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345639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7CC82-AA0C-22A6-3C0F-2D463F5029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B4895-D3B7-D1BB-F244-4211663516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E658A2-78B4-046A-6ADD-E7417905CA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81FFA-EE43-4C19-2826-AE21F8495D03}"/>
              </a:ext>
            </a:extLst>
          </p:cNvPr>
          <p:cNvSpPr>
            <a:spLocks noGrp="1"/>
          </p:cNvSpPr>
          <p:nvPr>
            <p:ph type="dt" sz="half" idx="10"/>
          </p:nvPr>
        </p:nvSpPr>
        <p:spPr/>
        <p:txBody>
          <a:bodyPr/>
          <a:lstStyle/>
          <a:p>
            <a:fld id="{EDD5BDAD-B707-4652-B8AC-742FD3BD869A}" type="datetimeFigureOut">
              <a:rPr lang="en-US" smtClean="0"/>
              <a:t>7/18/2025</a:t>
            </a:fld>
            <a:endParaRPr lang="en-US"/>
          </a:p>
        </p:txBody>
      </p:sp>
      <p:sp>
        <p:nvSpPr>
          <p:cNvPr id="6" name="Footer Placeholder 5">
            <a:extLst>
              <a:ext uri="{FF2B5EF4-FFF2-40B4-BE49-F238E27FC236}">
                <a16:creationId xmlns:a16="http://schemas.microsoft.com/office/drawing/2014/main" id="{3DEED2F8-6752-F5B8-39A0-34B994EE9D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FF908D-3758-7FD0-D382-16C3999DB105}"/>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44031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D62D8-5DCF-9C96-9C70-D01C2C1020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952CEC-FE98-6B1D-ED1E-3C37996AFA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F7F965-990C-5D0E-7806-A840963BF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7E1010-3D4F-4A38-DE6F-BA711BC9BC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CD6ABF-77AD-02D3-3FA8-90DEE173F1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373C9-AE26-4674-799C-8533284A2738}"/>
              </a:ext>
            </a:extLst>
          </p:cNvPr>
          <p:cNvSpPr>
            <a:spLocks noGrp="1"/>
          </p:cNvSpPr>
          <p:nvPr>
            <p:ph type="dt" sz="half" idx="10"/>
          </p:nvPr>
        </p:nvSpPr>
        <p:spPr/>
        <p:txBody>
          <a:bodyPr/>
          <a:lstStyle/>
          <a:p>
            <a:fld id="{EDD5BDAD-B707-4652-B8AC-742FD3BD869A}" type="datetimeFigureOut">
              <a:rPr lang="en-US" smtClean="0"/>
              <a:t>7/18/2025</a:t>
            </a:fld>
            <a:endParaRPr lang="en-US"/>
          </a:p>
        </p:txBody>
      </p:sp>
      <p:sp>
        <p:nvSpPr>
          <p:cNvPr id="8" name="Footer Placeholder 7">
            <a:extLst>
              <a:ext uri="{FF2B5EF4-FFF2-40B4-BE49-F238E27FC236}">
                <a16:creationId xmlns:a16="http://schemas.microsoft.com/office/drawing/2014/main" id="{5444FC81-7505-4633-D5D2-ADD61C634A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1015A7-4211-00F0-7AC3-D1E195EADCD4}"/>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201509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9ADC-AA86-46B4-285B-B88BC36130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38A7C5-355F-523A-84BA-ECD7FBA6DDBE}"/>
              </a:ext>
            </a:extLst>
          </p:cNvPr>
          <p:cNvSpPr>
            <a:spLocks noGrp="1"/>
          </p:cNvSpPr>
          <p:nvPr>
            <p:ph type="dt" sz="half" idx="10"/>
          </p:nvPr>
        </p:nvSpPr>
        <p:spPr/>
        <p:txBody>
          <a:bodyPr/>
          <a:lstStyle/>
          <a:p>
            <a:fld id="{EDD5BDAD-B707-4652-B8AC-742FD3BD869A}" type="datetimeFigureOut">
              <a:rPr lang="en-US" smtClean="0"/>
              <a:t>7/18/2025</a:t>
            </a:fld>
            <a:endParaRPr lang="en-US"/>
          </a:p>
        </p:txBody>
      </p:sp>
      <p:sp>
        <p:nvSpPr>
          <p:cNvPr id="4" name="Footer Placeholder 3">
            <a:extLst>
              <a:ext uri="{FF2B5EF4-FFF2-40B4-BE49-F238E27FC236}">
                <a16:creationId xmlns:a16="http://schemas.microsoft.com/office/drawing/2014/main" id="{05891878-CD3A-61C7-659F-68D6AB7C8E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00F07D-2335-B1CB-D08A-0AA0EF9DDCE8}"/>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7140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2351FB-4954-CB23-0E67-B36C1207047E}"/>
              </a:ext>
            </a:extLst>
          </p:cNvPr>
          <p:cNvSpPr>
            <a:spLocks noGrp="1"/>
          </p:cNvSpPr>
          <p:nvPr>
            <p:ph type="dt" sz="half" idx="10"/>
          </p:nvPr>
        </p:nvSpPr>
        <p:spPr/>
        <p:txBody>
          <a:bodyPr/>
          <a:lstStyle/>
          <a:p>
            <a:fld id="{EDD5BDAD-B707-4652-B8AC-742FD3BD869A}" type="datetimeFigureOut">
              <a:rPr lang="en-US" smtClean="0"/>
              <a:t>7/18/2025</a:t>
            </a:fld>
            <a:endParaRPr lang="en-US"/>
          </a:p>
        </p:txBody>
      </p:sp>
      <p:sp>
        <p:nvSpPr>
          <p:cNvPr id="3" name="Footer Placeholder 2">
            <a:extLst>
              <a:ext uri="{FF2B5EF4-FFF2-40B4-BE49-F238E27FC236}">
                <a16:creationId xmlns:a16="http://schemas.microsoft.com/office/drawing/2014/main" id="{D0DB4CC8-5B03-4CE8-23EC-4841B4B2EF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556343-A889-E27A-BCD3-92E5BF885689}"/>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3138260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8AC5-48DB-5059-86A8-78A567BB96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5F9D40-DE41-644C-C1C9-8FEA056293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32A7A4-250E-B7C0-376A-7C920AAB01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10BC-76A5-2AA2-3C05-4809F10A8DD2}"/>
              </a:ext>
            </a:extLst>
          </p:cNvPr>
          <p:cNvSpPr>
            <a:spLocks noGrp="1"/>
          </p:cNvSpPr>
          <p:nvPr>
            <p:ph type="dt" sz="half" idx="10"/>
          </p:nvPr>
        </p:nvSpPr>
        <p:spPr/>
        <p:txBody>
          <a:bodyPr/>
          <a:lstStyle/>
          <a:p>
            <a:fld id="{EDD5BDAD-B707-4652-B8AC-742FD3BD869A}" type="datetimeFigureOut">
              <a:rPr lang="en-US" smtClean="0"/>
              <a:t>7/18/2025</a:t>
            </a:fld>
            <a:endParaRPr lang="en-US"/>
          </a:p>
        </p:txBody>
      </p:sp>
      <p:sp>
        <p:nvSpPr>
          <p:cNvPr id="6" name="Footer Placeholder 5">
            <a:extLst>
              <a:ext uri="{FF2B5EF4-FFF2-40B4-BE49-F238E27FC236}">
                <a16:creationId xmlns:a16="http://schemas.microsoft.com/office/drawing/2014/main" id="{FA730EC8-AA40-178C-B4C6-0359D7957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5C209-8795-F1B1-C7C1-1DA711C7D5DA}"/>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195659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6B87A-8DB5-B262-ECE1-586D5CD68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3F09C8-C65D-1805-EB9B-A73413F8E5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551A1F-1A67-C4D1-30C2-910D21722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5516C-7E34-10FF-6519-28DBB8CA3C31}"/>
              </a:ext>
            </a:extLst>
          </p:cNvPr>
          <p:cNvSpPr>
            <a:spLocks noGrp="1"/>
          </p:cNvSpPr>
          <p:nvPr>
            <p:ph type="dt" sz="half" idx="10"/>
          </p:nvPr>
        </p:nvSpPr>
        <p:spPr/>
        <p:txBody>
          <a:bodyPr/>
          <a:lstStyle/>
          <a:p>
            <a:fld id="{EDD5BDAD-B707-4652-B8AC-742FD3BD869A}" type="datetimeFigureOut">
              <a:rPr lang="en-US" smtClean="0"/>
              <a:t>7/18/2025</a:t>
            </a:fld>
            <a:endParaRPr lang="en-US"/>
          </a:p>
        </p:txBody>
      </p:sp>
      <p:sp>
        <p:nvSpPr>
          <p:cNvPr id="6" name="Footer Placeholder 5">
            <a:extLst>
              <a:ext uri="{FF2B5EF4-FFF2-40B4-BE49-F238E27FC236}">
                <a16:creationId xmlns:a16="http://schemas.microsoft.com/office/drawing/2014/main" id="{E2034327-B66E-E0C9-5F3D-E9599748C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AF2D7-B742-801F-D894-6BB8B0491D66}"/>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3956327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ECD5C8-F764-444C-DBE5-AAC770D84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2937FF-5A56-7FD1-6EFD-58CCC5A2AE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1FE7E-1DF3-EECF-C981-0853DB1AF3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D5BDAD-B707-4652-B8AC-742FD3BD869A}" type="datetimeFigureOut">
              <a:rPr lang="en-US" smtClean="0"/>
              <a:t>7/18/2025</a:t>
            </a:fld>
            <a:endParaRPr lang="en-US"/>
          </a:p>
        </p:txBody>
      </p:sp>
      <p:sp>
        <p:nvSpPr>
          <p:cNvPr id="5" name="Footer Placeholder 4">
            <a:extLst>
              <a:ext uri="{FF2B5EF4-FFF2-40B4-BE49-F238E27FC236}">
                <a16:creationId xmlns:a16="http://schemas.microsoft.com/office/drawing/2014/main" id="{86CDD22A-005B-5EDE-1296-5E1E401634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A65E89-D611-24A7-29BF-9EAE163A23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EE17D6-7B11-4592-8A96-E72846BE766C}" type="slidenum">
              <a:rPr lang="en-US" smtClean="0"/>
              <a:t>‹#›</a:t>
            </a:fld>
            <a:endParaRPr lang="en-US"/>
          </a:p>
        </p:txBody>
      </p:sp>
    </p:spTree>
    <p:extLst>
      <p:ext uri="{BB962C8B-B14F-4D97-AF65-F5344CB8AC3E}">
        <p14:creationId xmlns:p14="http://schemas.microsoft.com/office/powerpoint/2010/main" val="395674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8383257" y="1694380"/>
            <a:ext cx="753762" cy="6913229"/>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914400" y="4889384"/>
            <a:ext cx="11338926" cy="523220"/>
          </a:xfrm>
          <a:prstGeom prst="rect">
            <a:avLst/>
          </a:prstGeom>
          <a:noFill/>
        </p:spPr>
        <p:txBody>
          <a:bodyPr wrap="square">
            <a:spAutoFit/>
          </a:bodyPr>
          <a:lstStyle/>
          <a:p>
            <a:pPr algn="r"/>
            <a:r>
              <a:rPr lang="en-US" sz="2800" b="1" dirty="0">
                <a:latin typeface="Bitter" pitchFamily="2" charset="0"/>
              </a:rPr>
              <a:t>Lesson  1F: What Lives in My Schoolyard?</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49E9E-0026-8448-ABC0-29A54D59A0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A5D8D-C916-0572-0605-3D3A96998DF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2080650-19CE-C2C7-4A9C-19BE1406CBF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2038662F-9890-1063-8319-91BD315438DA}"/>
              </a:ext>
            </a:extLst>
          </p:cNvPr>
          <p:cNvSpPr txBox="1"/>
          <p:nvPr/>
        </p:nvSpPr>
        <p:spPr>
          <a:xfrm>
            <a:off x="597409" y="6366393"/>
            <a:ext cx="748588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Explore</a:t>
            </a:r>
          </a:p>
        </p:txBody>
      </p:sp>
      <p:pic>
        <p:nvPicPr>
          <p:cNvPr id="3" name="Picture 2">
            <a:extLst>
              <a:ext uri="{FF2B5EF4-FFF2-40B4-BE49-F238E27FC236}">
                <a16:creationId xmlns:a16="http://schemas.microsoft.com/office/drawing/2014/main" id="{3C84F4D5-C5EF-C134-BC02-90DE909677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8" name="Picture 7" descr="Icon&#10;&#10;AI-generated content may be incorrect.">
            <a:extLst>
              <a:ext uri="{FF2B5EF4-FFF2-40B4-BE49-F238E27FC236}">
                <a16:creationId xmlns:a16="http://schemas.microsoft.com/office/drawing/2014/main" id="{7B5E8B5C-EB9F-39BD-343A-3357259C9B02}"/>
              </a:ext>
            </a:extLst>
          </p:cNvPr>
          <p:cNvPicPr>
            <a:picLocks noChangeAspect="1"/>
          </p:cNvPicPr>
          <p:nvPr/>
        </p:nvPicPr>
        <p:blipFill>
          <a:blip r:embed="rId5">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Tree>
    <p:extLst>
      <p:ext uri="{BB962C8B-B14F-4D97-AF65-F5344CB8AC3E}">
        <p14:creationId xmlns:p14="http://schemas.microsoft.com/office/powerpoint/2010/main" val="1559733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9D68C-8944-E131-F79B-DE55ABE7CE6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1F3E1B-D96D-3A0D-8A01-12DC637FF60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B97AB48-1327-8940-A233-8A80409863E4}"/>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E1AF3C2E-3EEB-5749-2AC1-6EE2A5CAD0B7}"/>
              </a:ext>
            </a:extLst>
          </p:cNvPr>
          <p:cNvSpPr txBox="1"/>
          <p:nvPr/>
        </p:nvSpPr>
        <p:spPr>
          <a:xfrm>
            <a:off x="597409" y="6366393"/>
            <a:ext cx="781507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Explore</a:t>
            </a:r>
          </a:p>
        </p:txBody>
      </p:sp>
      <p:pic>
        <p:nvPicPr>
          <p:cNvPr id="8" name="Picture 7" descr="Icon&#10;&#10;AI-generated content may be incorrect.">
            <a:extLst>
              <a:ext uri="{FF2B5EF4-FFF2-40B4-BE49-F238E27FC236}">
                <a16:creationId xmlns:a16="http://schemas.microsoft.com/office/drawing/2014/main" id="{D0F507B1-D6E9-10D6-4087-FD6F7542AA7F}"/>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EECBAADC-D546-0DAE-BC3C-42147319FC68}"/>
              </a:ext>
            </a:extLst>
          </p:cNvPr>
          <p:cNvSpPr txBox="1"/>
          <p:nvPr/>
        </p:nvSpPr>
        <p:spPr>
          <a:xfrm>
            <a:off x="552625" y="1014816"/>
            <a:ext cx="6885238" cy="5078313"/>
          </a:xfrm>
          <a:prstGeom prst="rect">
            <a:avLst/>
          </a:prstGeom>
          <a:noFill/>
        </p:spPr>
        <p:txBody>
          <a:bodyPr wrap="square" lIns="91440" tIns="45720" rIns="91440" bIns="45720" anchor="t">
            <a:spAutoFit/>
          </a:bodyPr>
          <a:lstStyle/>
          <a:p>
            <a:pPr algn="ctr"/>
            <a:r>
              <a:rPr lang="en-US" sz="3600">
                <a:latin typeface="Avenir Next LT Pro"/>
              </a:rPr>
              <a:t>Let's put our findings into a </a:t>
            </a:r>
            <a:r>
              <a:rPr lang="en-US" sz="3600" b="1">
                <a:latin typeface="Avenir Next LT Pro"/>
              </a:rPr>
              <a:t>table</a:t>
            </a:r>
            <a:r>
              <a:rPr lang="en-US" sz="3600">
                <a:latin typeface="Avenir Next LT Pro"/>
              </a:rPr>
              <a:t>!</a:t>
            </a:r>
          </a:p>
          <a:p>
            <a:pPr algn="ctr"/>
            <a:br>
              <a:rPr lang="en-US" sz="3600">
                <a:latin typeface="Avenir Next LT Pro"/>
              </a:rPr>
            </a:br>
            <a:r>
              <a:rPr lang="en-US" sz="3600">
                <a:latin typeface="Avenir Next LT Pro"/>
              </a:rPr>
              <a:t>How many plants did you see?</a:t>
            </a:r>
          </a:p>
          <a:p>
            <a:pPr algn="ctr"/>
            <a:endParaRPr lang="en-US" sz="3600">
              <a:latin typeface="Avenir Next LT Pro" panose="020B0504020202020204" pitchFamily="34" charset="0"/>
            </a:endParaRPr>
          </a:p>
          <a:p>
            <a:pPr algn="ctr"/>
            <a:r>
              <a:rPr lang="en-US" sz="3600">
                <a:latin typeface="Avenir Next LT Pro"/>
              </a:rPr>
              <a:t>How many animals?</a:t>
            </a:r>
          </a:p>
          <a:p>
            <a:pPr algn="ctr"/>
            <a:endParaRPr lang="en-US" sz="3600">
              <a:latin typeface="Avenir Next LT Pro" panose="020B0504020202020204" pitchFamily="34" charset="0"/>
            </a:endParaRPr>
          </a:p>
          <a:p>
            <a:pPr algn="ctr"/>
            <a:r>
              <a:rPr lang="en-US" sz="3600">
                <a:latin typeface="Avenir Next LT Pro"/>
              </a:rPr>
              <a:t>Did you see more plants or animals?</a:t>
            </a:r>
          </a:p>
        </p:txBody>
      </p:sp>
      <p:pic>
        <p:nvPicPr>
          <p:cNvPr id="7" name="Picture 6" descr="A picture containing diagram&#10;&#10;AI-generated content may be incorrect.">
            <a:extLst>
              <a:ext uri="{FF2B5EF4-FFF2-40B4-BE49-F238E27FC236}">
                <a16:creationId xmlns:a16="http://schemas.microsoft.com/office/drawing/2014/main" id="{DD74BCF2-4215-6174-594C-B928A5DAF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863" y="122275"/>
            <a:ext cx="4613842" cy="5970854"/>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47F377CC-5427-CB0D-B98F-3CBAF19AC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92" y="110283"/>
            <a:ext cx="967027" cy="1356836"/>
          </a:xfrm>
          <a:prstGeom prst="rect">
            <a:avLst/>
          </a:prstGeom>
        </p:spPr>
      </p:pic>
    </p:spTree>
    <p:extLst>
      <p:ext uri="{BB962C8B-B14F-4D97-AF65-F5344CB8AC3E}">
        <p14:creationId xmlns:p14="http://schemas.microsoft.com/office/powerpoint/2010/main" val="2905729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D57EF-F89E-D15E-848F-F0F556F7D7A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440891-2CBD-5F3F-F14B-F5ECCF2D691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0A2633D-61EA-7284-D357-CD4A902B90C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767BF8A3-3243-5EAA-7D33-1554A3458B69}"/>
              </a:ext>
            </a:extLst>
          </p:cNvPr>
          <p:cNvSpPr txBox="1"/>
          <p:nvPr/>
        </p:nvSpPr>
        <p:spPr>
          <a:xfrm>
            <a:off x="597409" y="6366393"/>
            <a:ext cx="78272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Explain</a:t>
            </a:r>
          </a:p>
        </p:txBody>
      </p:sp>
      <p:pic>
        <p:nvPicPr>
          <p:cNvPr id="8" name="Picture 7" descr="Icon&#10;&#10;AI-generated content may be incorrect.">
            <a:extLst>
              <a:ext uri="{FF2B5EF4-FFF2-40B4-BE49-F238E27FC236}">
                <a16:creationId xmlns:a16="http://schemas.microsoft.com/office/drawing/2014/main" id="{C1E15208-675F-B138-A85C-828AA93F60CE}"/>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9EC9765E-9AC2-9AE5-3703-11AB2500095C}"/>
              </a:ext>
            </a:extLst>
          </p:cNvPr>
          <p:cNvSpPr txBox="1"/>
          <p:nvPr/>
        </p:nvSpPr>
        <p:spPr>
          <a:xfrm>
            <a:off x="4365184" y="2315801"/>
            <a:ext cx="6717343" cy="1015663"/>
          </a:xfrm>
          <a:prstGeom prst="rect">
            <a:avLst/>
          </a:prstGeom>
          <a:noFill/>
        </p:spPr>
        <p:txBody>
          <a:bodyPr wrap="square">
            <a:spAutoFit/>
          </a:bodyPr>
          <a:lstStyle/>
          <a:p>
            <a:pPr algn="ctr"/>
            <a:r>
              <a:rPr lang="en-US" sz="6000" b="1">
                <a:latin typeface="Avenir Next LT Pro" panose="020B0504020202020204" pitchFamily="34" charset="0"/>
              </a:rPr>
              <a:t>Share and Chart</a:t>
            </a:r>
          </a:p>
        </p:txBody>
      </p:sp>
      <p:pic>
        <p:nvPicPr>
          <p:cNvPr id="2050" name="Picture 2" descr="Kid&amp;#95;Exploring&amp;#95;0190">
            <a:extLst>
              <a:ext uri="{FF2B5EF4-FFF2-40B4-BE49-F238E27FC236}">
                <a16:creationId xmlns:a16="http://schemas.microsoft.com/office/drawing/2014/main" id="{51535FDE-F191-722B-53DE-298DACBBF1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07" r="39453"/>
          <a:stretch/>
        </p:blipFill>
        <p:spPr bwMode="auto">
          <a:xfrm>
            <a:off x="0" y="0"/>
            <a:ext cx="3621024" cy="62435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825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64B41-8D90-D151-3238-3B6E3CA441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6206DF-62CE-E622-9BB0-B9DE5040CCC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1E17A35-A018-DE62-34C1-F45524DE633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D5AE8F14-DE59-142C-6EEB-2435B6D9A995}"/>
              </a:ext>
            </a:extLst>
          </p:cNvPr>
          <p:cNvSpPr txBox="1"/>
          <p:nvPr/>
        </p:nvSpPr>
        <p:spPr>
          <a:xfrm>
            <a:off x="597409" y="6366393"/>
            <a:ext cx="743711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Explain</a:t>
            </a:r>
          </a:p>
        </p:txBody>
      </p:sp>
      <p:pic>
        <p:nvPicPr>
          <p:cNvPr id="8" name="Picture 7" descr="Icon&#10;&#10;AI-generated content may be incorrect.">
            <a:extLst>
              <a:ext uri="{FF2B5EF4-FFF2-40B4-BE49-F238E27FC236}">
                <a16:creationId xmlns:a16="http://schemas.microsoft.com/office/drawing/2014/main" id="{B616A1C0-01B4-9ABE-A4CE-0CAF9A0A3466}"/>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13A09F47-7767-E37F-0DA0-2CB51AF518F6}"/>
              </a:ext>
            </a:extLst>
          </p:cNvPr>
          <p:cNvSpPr txBox="1"/>
          <p:nvPr/>
        </p:nvSpPr>
        <p:spPr>
          <a:xfrm>
            <a:off x="216402" y="338725"/>
            <a:ext cx="6717343" cy="5509200"/>
          </a:xfrm>
          <a:prstGeom prst="rect">
            <a:avLst/>
          </a:prstGeom>
          <a:noFill/>
        </p:spPr>
        <p:txBody>
          <a:bodyPr wrap="square" lIns="91440" tIns="45720" rIns="91440" bIns="45720" anchor="t">
            <a:spAutoFit/>
          </a:bodyPr>
          <a:lstStyle/>
          <a:p>
            <a:pPr algn="ctr"/>
            <a:r>
              <a:rPr lang="en-US" sz="4400" b="1">
                <a:latin typeface="Avenir Next LT Pro"/>
              </a:rPr>
              <a:t>Think back to your first guess...</a:t>
            </a:r>
          </a:p>
          <a:p>
            <a:pPr algn="ctr"/>
            <a:endParaRPr lang="en-US" sz="4400">
              <a:latin typeface="Avenir Next LT Pro"/>
            </a:endParaRPr>
          </a:p>
          <a:p>
            <a:pPr algn="ctr"/>
            <a:r>
              <a:rPr lang="en-US" sz="4400">
                <a:latin typeface="Avenir Next LT Pro"/>
              </a:rPr>
              <a:t>How does it compare to what you actually found?</a:t>
            </a:r>
            <a:endParaRPr lang="en-US" sz="4400"/>
          </a:p>
          <a:p>
            <a:pPr algn="ctr"/>
            <a:endParaRPr lang="en-US" sz="4400">
              <a:latin typeface="Avenir Next LT Pro" panose="020B0504020202020204" pitchFamily="34" charset="0"/>
            </a:endParaRPr>
          </a:p>
          <a:p>
            <a:pPr algn="ctr"/>
            <a:r>
              <a:rPr lang="en-US" sz="4400">
                <a:latin typeface="Avenir Next LT Pro"/>
              </a:rPr>
              <a:t>What questions do you have?</a:t>
            </a:r>
          </a:p>
        </p:txBody>
      </p:sp>
      <p:pic>
        <p:nvPicPr>
          <p:cNvPr id="6" name="Picture 5" descr="Text&#10;&#10;AI-generated content may be incorrect.">
            <a:extLst>
              <a:ext uri="{FF2B5EF4-FFF2-40B4-BE49-F238E27FC236}">
                <a16:creationId xmlns:a16="http://schemas.microsoft.com/office/drawing/2014/main" id="{5C82EB56-BE62-9F5E-8683-FDD929484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580" y="107898"/>
            <a:ext cx="4613842" cy="5970854"/>
          </a:xfrm>
          <a:prstGeom prst="rect">
            <a:avLst/>
          </a:prstGeom>
          <a:ln>
            <a:solidFill>
              <a:schemeClr val="tx1"/>
            </a:solidFill>
          </a:ln>
        </p:spPr>
      </p:pic>
    </p:spTree>
    <p:extLst>
      <p:ext uri="{BB962C8B-B14F-4D97-AF65-F5344CB8AC3E}">
        <p14:creationId xmlns:p14="http://schemas.microsoft.com/office/powerpoint/2010/main" val="3624284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DEB36-7335-DAAA-4047-7A2B53131E1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209584-BD2D-5A5E-A560-DC8B2043647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868868A-C91A-997C-7875-0E5FA7FEACA8}"/>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7F358AD5-181D-4D5E-287F-BD4B46268DED}"/>
              </a:ext>
            </a:extLst>
          </p:cNvPr>
          <p:cNvSpPr txBox="1"/>
          <p:nvPr/>
        </p:nvSpPr>
        <p:spPr>
          <a:xfrm>
            <a:off x="597409" y="6366393"/>
            <a:ext cx="748588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Explain</a:t>
            </a:r>
          </a:p>
        </p:txBody>
      </p:sp>
      <p:pic>
        <p:nvPicPr>
          <p:cNvPr id="8" name="Picture 7" descr="Icon&#10;&#10;AI-generated content may be incorrect.">
            <a:extLst>
              <a:ext uri="{FF2B5EF4-FFF2-40B4-BE49-F238E27FC236}">
                <a16:creationId xmlns:a16="http://schemas.microsoft.com/office/drawing/2014/main" id="{D198DE08-105E-6B04-9343-4020987DA97B}"/>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E224EC3C-7564-608B-0305-F37A2238B7E7}"/>
              </a:ext>
            </a:extLst>
          </p:cNvPr>
          <p:cNvSpPr txBox="1"/>
          <p:nvPr/>
        </p:nvSpPr>
        <p:spPr>
          <a:xfrm>
            <a:off x="4350560" y="1592471"/>
            <a:ext cx="7465471" cy="3046988"/>
          </a:xfrm>
          <a:prstGeom prst="rect">
            <a:avLst/>
          </a:prstGeom>
          <a:noFill/>
        </p:spPr>
        <p:txBody>
          <a:bodyPr wrap="square">
            <a:spAutoFit/>
          </a:bodyPr>
          <a:lstStyle/>
          <a:p>
            <a:pPr algn="ctr"/>
            <a:r>
              <a:rPr lang="en-US" sz="4800">
                <a:latin typeface="Avenir Next LT Pro" panose="020B0504020202020204" pitchFamily="34" charset="0"/>
              </a:rPr>
              <a:t>Do these animals have what they need to survive in the little areas we had outside? Why or why not?</a:t>
            </a:r>
          </a:p>
        </p:txBody>
      </p:sp>
      <p:pic>
        <p:nvPicPr>
          <p:cNvPr id="4098" name="Picture 2" descr="Regal&amp;#32;fritillary&amp;#32;on&amp;#32;pale&amp;#32;purple&amp;#32;coneflower&amp;#32;168-7">
            <a:extLst>
              <a:ext uri="{FF2B5EF4-FFF2-40B4-BE49-F238E27FC236}">
                <a16:creationId xmlns:a16="http://schemas.microsoft.com/office/drawing/2014/main" id="{CAAAD67F-4CA0-E56E-2D33-04DEB1652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89" y="0"/>
            <a:ext cx="4058425" cy="62326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9E725CCE-2D3D-9644-8E10-1EC6348E61CF}"/>
              </a:ext>
            </a:extLst>
          </p:cNvPr>
          <p:cNvPicPr>
            <a:picLocks noChangeAspect="1"/>
          </p:cNvPicPr>
          <p:nvPr/>
        </p:nvPicPr>
        <p:blipFill>
          <a:blip r:embed="rId5"/>
          <a:stretch>
            <a:fillRect/>
          </a:stretch>
        </p:blipFill>
        <p:spPr>
          <a:xfrm>
            <a:off x="8087084" y="91476"/>
            <a:ext cx="3752850" cy="895350"/>
          </a:xfrm>
          <a:prstGeom prst="rect">
            <a:avLst/>
          </a:prstGeom>
        </p:spPr>
      </p:pic>
    </p:spTree>
    <p:extLst>
      <p:ext uri="{BB962C8B-B14F-4D97-AF65-F5344CB8AC3E}">
        <p14:creationId xmlns:p14="http://schemas.microsoft.com/office/powerpoint/2010/main" val="3789239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7E844-8D16-AB7D-D19A-A60528E04E5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F5C4C9-E7F0-A6CD-C6E1-1B3B8F2106A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4D24079-0457-0EA0-84B9-FD562F5CD27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E6823407-52FD-897A-6256-B6B953ABB8DC}"/>
              </a:ext>
            </a:extLst>
          </p:cNvPr>
          <p:cNvSpPr txBox="1"/>
          <p:nvPr/>
        </p:nvSpPr>
        <p:spPr>
          <a:xfrm>
            <a:off x="597409" y="6366393"/>
            <a:ext cx="797356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Elaborate</a:t>
            </a:r>
          </a:p>
        </p:txBody>
      </p:sp>
      <p:pic>
        <p:nvPicPr>
          <p:cNvPr id="8" name="Picture 7" descr="Icon&#10;&#10;AI-generated content may be incorrect.">
            <a:extLst>
              <a:ext uri="{FF2B5EF4-FFF2-40B4-BE49-F238E27FC236}">
                <a16:creationId xmlns:a16="http://schemas.microsoft.com/office/drawing/2014/main" id="{A0DC2113-4C29-E225-403E-BA2305EBB9B4}"/>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C45ADC03-B0DB-7B94-931A-35FA0BFCE416}"/>
              </a:ext>
            </a:extLst>
          </p:cNvPr>
          <p:cNvSpPr txBox="1"/>
          <p:nvPr/>
        </p:nvSpPr>
        <p:spPr>
          <a:xfrm>
            <a:off x="597409" y="1536174"/>
            <a:ext cx="7052484" cy="3785652"/>
          </a:xfrm>
          <a:prstGeom prst="rect">
            <a:avLst/>
          </a:prstGeom>
          <a:noFill/>
        </p:spPr>
        <p:txBody>
          <a:bodyPr wrap="square" lIns="91440" tIns="45720" rIns="91440" bIns="45720" anchor="t">
            <a:spAutoFit/>
          </a:bodyPr>
          <a:lstStyle/>
          <a:p>
            <a:pPr algn="ctr"/>
            <a:r>
              <a:rPr lang="en-US" sz="4800" b="1">
                <a:latin typeface="Avenir Next LT Pro"/>
              </a:rPr>
              <a:t>Observe and Investigate: </a:t>
            </a:r>
            <a:r>
              <a:rPr lang="en-US" sz="4800">
                <a:latin typeface="Avenir Next LT Pro"/>
              </a:rPr>
              <a:t>What questions did you have? How would you investigate this?</a:t>
            </a:r>
            <a:endParaRPr lang="en-US" sz="4800">
              <a:latin typeface="Avenir Next LT Pro" panose="020B0504020202020204" pitchFamily="34" charset="0"/>
            </a:endParaRPr>
          </a:p>
        </p:txBody>
      </p:sp>
      <p:pic>
        <p:nvPicPr>
          <p:cNvPr id="5122" name="Picture 2" descr="20160707-girl&amp;#32;with&amp;#32;bumblebee-022.dng">
            <a:extLst>
              <a:ext uri="{FF2B5EF4-FFF2-40B4-BE49-F238E27FC236}">
                <a16:creationId xmlns:a16="http://schemas.microsoft.com/office/drawing/2014/main" id="{0C3DAE21-D90E-0E55-EAE8-D0B7D1628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702"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3FEE54B5-5436-A33E-8164-86751396C94F}"/>
              </a:ext>
            </a:extLst>
          </p:cNvPr>
          <p:cNvPicPr>
            <a:picLocks noChangeAspect="1"/>
          </p:cNvPicPr>
          <p:nvPr/>
        </p:nvPicPr>
        <p:blipFill>
          <a:blip r:embed="rId5"/>
          <a:stretch>
            <a:fillRect/>
          </a:stretch>
        </p:blipFill>
        <p:spPr>
          <a:xfrm>
            <a:off x="91492" y="71613"/>
            <a:ext cx="3752850" cy="895350"/>
          </a:xfrm>
          <a:prstGeom prst="rect">
            <a:avLst/>
          </a:prstGeom>
        </p:spPr>
      </p:pic>
    </p:spTree>
    <p:extLst>
      <p:ext uri="{BB962C8B-B14F-4D97-AF65-F5344CB8AC3E}">
        <p14:creationId xmlns:p14="http://schemas.microsoft.com/office/powerpoint/2010/main" val="197552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8F227-6534-9398-8106-DAEC288AB7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1F215E-FCE6-27C2-E736-211221323C8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73D7B49-3D6B-FAC3-9552-B6B15E01E5D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04D02A3A-9481-495F-DB9A-D2DEB78166E0}"/>
              </a:ext>
            </a:extLst>
          </p:cNvPr>
          <p:cNvSpPr txBox="1"/>
          <p:nvPr/>
        </p:nvSpPr>
        <p:spPr>
          <a:xfrm>
            <a:off x="597409" y="6366393"/>
            <a:ext cx="777849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Evaluate</a:t>
            </a:r>
          </a:p>
        </p:txBody>
      </p:sp>
      <p:pic>
        <p:nvPicPr>
          <p:cNvPr id="8" name="Picture 7" descr="Icon&#10;&#10;AI-generated content may be incorrect.">
            <a:extLst>
              <a:ext uri="{FF2B5EF4-FFF2-40B4-BE49-F238E27FC236}">
                <a16:creationId xmlns:a16="http://schemas.microsoft.com/office/drawing/2014/main" id="{911C97CD-D4F1-C5F6-E36D-3B5649E18522}"/>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99950BA8-0A59-A80E-B94E-189F82FBE1F0}"/>
              </a:ext>
            </a:extLst>
          </p:cNvPr>
          <p:cNvSpPr txBox="1"/>
          <p:nvPr/>
        </p:nvSpPr>
        <p:spPr>
          <a:xfrm>
            <a:off x="397237" y="283824"/>
            <a:ext cx="6717343" cy="6001643"/>
          </a:xfrm>
          <a:prstGeom prst="rect">
            <a:avLst/>
          </a:prstGeom>
          <a:noFill/>
        </p:spPr>
        <p:txBody>
          <a:bodyPr wrap="square" lIns="91440" tIns="45720" rIns="91440" bIns="45720" anchor="t">
            <a:spAutoFit/>
          </a:bodyPr>
          <a:lstStyle/>
          <a:p>
            <a:pPr algn="ctr"/>
            <a:r>
              <a:rPr lang="en-US" sz="4800" b="1">
                <a:latin typeface="Avenir Next LT Pro"/>
              </a:rPr>
              <a:t>Circle</a:t>
            </a:r>
            <a:r>
              <a:rPr lang="en-US" sz="4800">
                <a:latin typeface="Avenir Next LT Pro"/>
              </a:rPr>
              <a:t> the animals that might be found in your schoolyard. </a:t>
            </a:r>
            <a:r>
              <a:rPr lang="en-US" sz="4800" b="1">
                <a:latin typeface="Avenir Next LT Pro"/>
              </a:rPr>
              <a:t>Based on what we learned, why would these animals survive? Why would the other animals not survive?</a:t>
            </a:r>
            <a:endParaRPr lang="en-US" sz="4800">
              <a:latin typeface="Avenir Next LT Pro" panose="020B0504020202020204" pitchFamily="34" charset="0"/>
            </a:endParaRPr>
          </a:p>
        </p:txBody>
      </p:sp>
      <p:pic>
        <p:nvPicPr>
          <p:cNvPr id="6" name="Picture 5" descr="A picture containing diagram&#10;&#10;AI-generated content may be incorrect.">
            <a:extLst>
              <a:ext uri="{FF2B5EF4-FFF2-40B4-BE49-F238E27FC236}">
                <a16:creationId xmlns:a16="http://schemas.microsoft.com/office/drawing/2014/main" id="{DB498C91-21CF-C765-BD38-5E2338536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9015" y="122275"/>
            <a:ext cx="4602690" cy="5956422"/>
          </a:xfrm>
          <a:prstGeom prst="rect">
            <a:avLst/>
          </a:prstGeom>
          <a:ln>
            <a:solidFill>
              <a:schemeClr val="tx1"/>
            </a:solidFill>
          </a:ln>
        </p:spPr>
      </p:pic>
      <p:sp>
        <p:nvSpPr>
          <p:cNvPr id="3" name="Oval 2">
            <a:extLst>
              <a:ext uri="{FF2B5EF4-FFF2-40B4-BE49-F238E27FC236}">
                <a16:creationId xmlns:a16="http://schemas.microsoft.com/office/drawing/2014/main" id="{87A20EBA-F083-6642-A066-231491955142}"/>
              </a:ext>
            </a:extLst>
          </p:cNvPr>
          <p:cNvSpPr/>
          <p:nvPr/>
        </p:nvSpPr>
        <p:spPr>
          <a:xfrm>
            <a:off x="290193" y="240692"/>
            <a:ext cx="2243328" cy="99633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934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70153-6CB9-BD9C-41B5-2D2EF057BA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56787D-1E72-9E90-0AC6-BEBFF4CDEBD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8A8550E-B182-6104-3B64-19E9729A020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4C42E065-5F4A-4F69-816E-D57799B33780}"/>
              </a:ext>
            </a:extLst>
          </p:cNvPr>
          <p:cNvSpPr txBox="1"/>
          <p:nvPr/>
        </p:nvSpPr>
        <p:spPr>
          <a:xfrm>
            <a:off x="597408" y="6366393"/>
            <a:ext cx="765657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Engage</a:t>
            </a:r>
          </a:p>
        </p:txBody>
      </p:sp>
      <p:pic>
        <p:nvPicPr>
          <p:cNvPr id="8" name="Picture 7" descr="Icon&#10;&#10;AI-generated content may be incorrect.">
            <a:extLst>
              <a:ext uri="{FF2B5EF4-FFF2-40B4-BE49-F238E27FC236}">
                <a16:creationId xmlns:a16="http://schemas.microsoft.com/office/drawing/2014/main" id="{D9DE3B0B-CC7F-344C-5119-52726D3B53A7}"/>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9" name="TextBox 8">
            <a:extLst>
              <a:ext uri="{FF2B5EF4-FFF2-40B4-BE49-F238E27FC236}">
                <a16:creationId xmlns:a16="http://schemas.microsoft.com/office/drawing/2014/main" id="{7E3B13F6-99B7-985F-0AF1-126E82F16149}"/>
              </a:ext>
            </a:extLst>
          </p:cNvPr>
          <p:cNvSpPr txBox="1"/>
          <p:nvPr/>
        </p:nvSpPr>
        <p:spPr>
          <a:xfrm>
            <a:off x="776227" y="2872740"/>
            <a:ext cx="6717255" cy="1938992"/>
          </a:xfrm>
          <a:prstGeom prst="rect">
            <a:avLst/>
          </a:prstGeom>
          <a:noFill/>
        </p:spPr>
        <p:txBody>
          <a:bodyPr wrap="square" rtlCol="0">
            <a:spAutoFit/>
          </a:bodyPr>
          <a:lstStyle/>
          <a:p>
            <a:pPr algn="ctr"/>
            <a:r>
              <a:rPr lang="en-US" sz="6000">
                <a:latin typeface="Avenir Next LT Pro" panose="020B0504020202020204" pitchFamily="34" charset="0"/>
              </a:rPr>
              <a:t>What lives in my schoolyard?</a:t>
            </a:r>
          </a:p>
        </p:txBody>
      </p:sp>
      <p:sp>
        <p:nvSpPr>
          <p:cNvPr id="6" name="TextBox 5">
            <a:extLst>
              <a:ext uri="{FF2B5EF4-FFF2-40B4-BE49-F238E27FC236}">
                <a16:creationId xmlns:a16="http://schemas.microsoft.com/office/drawing/2014/main" id="{52FB2BDB-E12F-9041-C980-58EEC50D1DB1}"/>
              </a:ext>
            </a:extLst>
          </p:cNvPr>
          <p:cNvSpPr txBox="1"/>
          <p:nvPr/>
        </p:nvSpPr>
        <p:spPr>
          <a:xfrm>
            <a:off x="428487" y="1582929"/>
            <a:ext cx="7412736" cy="1015663"/>
          </a:xfrm>
          <a:prstGeom prst="rect">
            <a:avLst/>
          </a:prstGeom>
          <a:noFill/>
        </p:spPr>
        <p:txBody>
          <a:bodyPr wrap="square">
            <a:spAutoFit/>
          </a:bodyPr>
          <a:lstStyle/>
          <a:p>
            <a:pPr algn="ctr"/>
            <a:r>
              <a:rPr lang="en-US" sz="6000">
                <a:latin typeface="Bitter SemiBold" pitchFamily="2" charset="0"/>
              </a:rPr>
              <a:t>Guiding Question:</a:t>
            </a:r>
          </a:p>
        </p:txBody>
      </p:sp>
      <p:pic>
        <p:nvPicPr>
          <p:cNvPr id="1026" name="Picture 2" descr="Yellow&amp;#95;Garden&amp;#95;Spider&amp;#95;0280">
            <a:extLst>
              <a:ext uri="{FF2B5EF4-FFF2-40B4-BE49-F238E27FC236}">
                <a16:creationId xmlns:a16="http://schemas.microsoft.com/office/drawing/2014/main" id="{B9DD57BF-BEA7-957A-094B-15DCD2B33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714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66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FC169-FBE2-9241-BB9F-E7ECD1BB6D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4C826E-6EEA-8B44-41CF-563743A6AD1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903E5BB-CC9C-99EF-7645-44E647576AD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69A4AC7B-1FAB-EF12-7510-EB6C5CA2815E}"/>
              </a:ext>
            </a:extLst>
          </p:cNvPr>
          <p:cNvSpPr txBox="1"/>
          <p:nvPr/>
        </p:nvSpPr>
        <p:spPr>
          <a:xfrm>
            <a:off x="597409" y="6366393"/>
            <a:ext cx="768095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Engage</a:t>
            </a:r>
          </a:p>
        </p:txBody>
      </p:sp>
      <p:pic>
        <p:nvPicPr>
          <p:cNvPr id="3" name="Picture 2">
            <a:extLst>
              <a:ext uri="{FF2B5EF4-FFF2-40B4-BE49-F238E27FC236}">
                <a16:creationId xmlns:a16="http://schemas.microsoft.com/office/drawing/2014/main" id="{D5E4C9D2-1917-8867-5740-C53134505A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8" name="Picture 7" descr="Icon&#10;&#10;AI-generated content may be incorrect.">
            <a:extLst>
              <a:ext uri="{FF2B5EF4-FFF2-40B4-BE49-F238E27FC236}">
                <a16:creationId xmlns:a16="http://schemas.microsoft.com/office/drawing/2014/main" id="{630AF63E-EAE6-0A66-7751-F345F8BB56DA}"/>
              </a:ext>
            </a:extLst>
          </p:cNvPr>
          <p:cNvPicPr>
            <a:picLocks noChangeAspect="1"/>
          </p:cNvPicPr>
          <p:nvPr/>
        </p:nvPicPr>
        <p:blipFill>
          <a:blip r:embed="rId5">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Tree>
    <p:extLst>
      <p:ext uri="{BB962C8B-B14F-4D97-AF65-F5344CB8AC3E}">
        <p14:creationId xmlns:p14="http://schemas.microsoft.com/office/powerpoint/2010/main" val="1118467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290DB-4BF7-8717-598A-1645296E6D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591194-8706-CC13-2420-E11736A1A44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9712EBE-55D1-E072-9716-9AD452D1AAE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C46F8F5D-0949-1950-E214-D0B0C1E55A43}"/>
              </a:ext>
            </a:extLst>
          </p:cNvPr>
          <p:cNvSpPr txBox="1"/>
          <p:nvPr/>
        </p:nvSpPr>
        <p:spPr>
          <a:xfrm>
            <a:off x="597409" y="6366393"/>
            <a:ext cx="765657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Engage</a:t>
            </a:r>
          </a:p>
        </p:txBody>
      </p:sp>
      <p:pic>
        <p:nvPicPr>
          <p:cNvPr id="8" name="Picture 7" descr="Icon&#10;&#10;AI-generated content may be incorrect.">
            <a:extLst>
              <a:ext uri="{FF2B5EF4-FFF2-40B4-BE49-F238E27FC236}">
                <a16:creationId xmlns:a16="http://schemas.microsoft.com/office/drawing/2014/main" id="{70980804-99F7-CFE4-ADBA-804BB783379C}"/>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9" name="TextBox 8">
            <a:extLst>
              <a:ext uri="{FF2B5EF4-FFF2-40B4-BE49-F238E27FC236}">
                <a16:creationId xmlns:a16="http://schemas.microsoft.com/office/drawing/2014/main" id="{EF31F7ED-56D7-916B-A843-B188561F7237}"/>
              </a:ext>
            </a:extLst>
          </p:cNvPr>
          <p:cNvSpPr txBox="1"/>
          <p:nvPr/>
        </p:nvSpPr>
        <p:spPr>
          <a:xfrm>
            <a:off x="4225335" y="1958750"/>
            <a:ext cx="7637999" cy="2308324"/>
          </a:xfrm>
          <a:prstGeom prst="rect">
            <a:avLst/>
          </a:prstGeom>
          <a:noFill/>
        </p:spPr>
        <p:txBody>
          <a:bodyPr wrap="square" rtlCol="0">
            <a:spAutoFit/>
          </a:bodyPr>
          <a:lstStyle/>
          <a:p>
            <a:pPr algn="ctr"/>
            <a:r>
              <a:rPr lang="en-US" sz="4800">
                <a:latin typeface="Avenir Next LT Pro" panose="020B0504020202020204" pitchFamily="34" charset="0"/>
              </a:rPr>
              <a:t>What do you expect to find in the schoolyard when you go outside?</a:t>
            </a:r>
          </a:p>
        </p:txBody>
      </p:sp>
      <p:pic>
        <p:nvPicPr>
          <p:cNvPr id="1026" name="Picture 2" descr="Sycamore&amp;#95;Tree&amp;#95;0019-byn082823.dng">
            <a:extLst>
              <a:ext uri="{FF2B5EF4-FFF2-40B4-BE49-F238E27FC236}">
                <a16:creationId xmlns:a16="http://schemas.microsoft.com/office/drawing/2014/main" id="{30E329C6-05AC-AE49-E2EA-C45E7F9A5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47667"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637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3A784-411E-2B4E-73C9-7E8D2DBEB3E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224C35-EB13-8B45-E2DD-73533F67295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0F683EC-5DA2-EF9F-E691-3147AAB24E7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62809102-4A0A-1B2F-7D48-358F797F8768}"/>
              </a:ext>
            </a:extLst>
          </p:cNvPr>
          <p:cNvSpPr txBox="1"/>
          <p:nvPr/>
        </p:nvSpPr>
        <p:spPr>
          <a:xfrm>
            <a:off x="597409" y="6366393"/>
            <a:ext cx="744931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Engage</a:t>
            </a:r>
          </a:p>
        </p:txBody>
      </p:sp>
      <p:pic>
        <p:nvPicPr>
          <p:cNvPr id="8" name="Picture 7" descr="Icon&#10;&#10;AI-generated content may be incorrect.">
            <a:extLst>
              <a:ext uri="{FF2B5EF4-FFF2-40B4-BE49-F238E27FC236}">
                <a16:creationId xmlns:a16="http://schemas.microsoft.com/office/drawing/2014/main" id="{8D1B4190-22D8-D013-042B-B00755CEBD28}"/>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73AB15F0-DB66-E73F-F030-5524B990FEE5}"/>
              </a:ext>
            </a:extLst>
          </p:cNvPr>
          <p:cNvSpPr txBox="1"/>
          <p:nvPr/>
        </p:nvSpPr>
        <p:spPr>
          <a:xfrm>
            <a:off x="1537976" y="388831"/>
            <a:ext cx="5568176" cy="707886"/>
          </a:xfrm>
          <a:prstGeom prst="rect">
            <a:avLst/>
          </a:prstGeom>
          <a:noFill/>
        </p:spPr>
        <p:txBody>
          <a:bodyPr wrap="square" rtlCol="0">
            <a:spAutoFit/>
          </a:bodyPr>
          <a:lstStyle/>
          <a:p>
            <a:r>
              <a:rPr lang="en-US" sz="4000">
                <a:solidFill>
                  <a:schemeClr val="accent2"/>
                </a:solidFill>
                <a:latin typeface="Shadows Into Light Two" panose="02000506000000020004" pitchFamily="2" charset="0"/>
              </a:rPr>
              <a:t>Who Lives Here?</a:t>
            </a:r>
          </a:p>
        </p:txBody>
      </p:sp>
      <p:sp>
        <p:nvSpPr>
          <p:cNvPr id="12" name="TextBox 11">
            <a:extLst>
              <a:ext uri="{FF2B5EF4-FFF2-40B4-BE49-F238E27FC236}">
                <a16:creationId xmlns:a16="http://schemas.microsoft.com/office/drawing/2014/main" id="{CA5C34A9-DDC2-382A-75E5-F4FF91C37608}"/>
              </a:ext>
            </a:extLst>
          </p:cNvPr>
          <p:cNvSpPr txBox="1"/>
          <p:nvPr/>
        </p:nvSpPr>
        <p:spPr>
          <a:xfrm>
            <a:off x="354105" y="1517892"/>
            <a:ext cx="6768790" cy="4524315"/>
          </a:xfrm>
          <a:prstGeom prst="rect">
            <a:avLst/>
          </a:prstGeom>
          <a:noFill/>
        </p:spPr>
        <p:txBody>
          <a:bodyPr wrap="square" rtlCol="0">
            <a:spAutoFit/>
          </a:bodyPr>
          <a:lstStyle/>
          <a:p>
            <a:r>
              <a:rPr lang="en-US" sz="3600">
                <a:latin typeface="Avenir Next LT Pro" panose="020B0504020202020204" pitchFamily="34" charset="0"/>
              </a:rPr>
              <a:t>Who lives here?</a:t>
            </a:r>
          </a:p>
          <a:p>
            <a:r>
              <a:rPr lang="en-US" sz="3600">
                <a:latin typeface="Avenir Next LT Pro" panose="020B0504020202020204" pitchFamily="34" charset="0"/>
              </a:rPr>
              <a:t>Many critters do.</a:t>
            </a:r>
          </a:p>
          <a:p>
            <a:r>
              <a:rPr lang="en-US" sz="3600">
                <a:latin typeface="Avenir Next LT Pro" panose="020B0504020202020204" pitchFamily="34" charset="0"/>
              </a:rPr>
              <a:t>We might find many,</a:t>
            </a:r>
          </a:p>
          <a:p>
            <a:r>
              <a:rPr lang="en-US" sz="3600">
                <a:latin typeface="Avenir Next LT Pro" panose="020B0504020202020204" pitchFamily="34" charset="0"/>
              </a:rPr>
              <a:t>We might find a few.</a:t>
            </a:r>
          </a:p>
          <a:p>
            <a:r>
              <a:rPr lang="en-US" sz="3600">
                <a:latin typeface="Avenir Next LT Pro" panose="020B0504020202020204" pitchFamily="34" charset="0"/>
              </a:rPr>
              <a:t>We might find bugs.</a:t>
            </a:r>
          </a:p>
          <a:p>
            <a:r>
              <a:rPr lang="en-US" sz="3600">
                <a:latin typeface="Avenir Next LT Pro" panose="020B0504020202020204" pitchFamily="34" charset="0"/>
              </a:rPr>
              <a:t>We might find snails.</a:t>
            </a:r>
          </a:p>
          <a:p>
            <a:r>
              <a:rPr lang="en-US" sz="3600">
                <a:latin typeface="Avenir Next LT Pro" panose="020B0504020202020204" pitchFamily="34" charset="0"/>
              </a:rPr>
              <a:t>We might find animals </a:t>
            </a:r>
          </a:p>
          <a:p>
            <a:r>
              <a:rPr lang="en-US" sz="3600">
                <a:latin typeface="Avenir Next LT Pro" panose="020B0504020202020204" pitchFamily="34" charset="0"/>
              </a:rPr>
              <a:t>With long furry tails.</a:t>
            </a:r>
          </a:p>
        </p:txBody>
      </p:sp>
      <p:pic>
        <p:nvPicPr>
          <p:cNvPr id="6" name="Picture 5" descr="Calendar&#10;&#10;AI-generated content may be incorrect.">
            <a:extLst>
              <a:ext uri="{FF2B5EF4-FFF2-40B4-BE49-F238E27FC236}">
                <a16:creationId xmlns:a16="http://schemas.microsoft.com/office/drawing/2014/main" id="{65B00301-2D0C-BEF8-0E54-7E98D0D97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3166" y="122275"/>
            <a:ext cx="4627342" cy="5988324"/>
          </a:xfrm>
          <a:prstGeom prst="rect">
            <a:avLst/>
          </a:prstGeom>
          <a:ln>
            <a:solidFill>
              <a:schemeClr val="tx1"/>
            </a:solidFill>
          </a:ln>
        </p:spPr>
      </p:pic>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91492" y="122275"/>
            <a:ext cx="1194816" cy="1205896"/>
          </a:xfrm>
          <a:prstGeom prst="rect">
            <a:avLst/>
          </a:prstGeom>
        </p:spPr>
      </p:pic>
    </p:spTree>
    <p:extLst>
      <p:ext uri="{BB962C8B-B14F-4D97-AF65-F5344CB8AC3E}">
        <p14:creationId xmlns:p14="http://schemas.microsoft.com/office/powerpoint/2010/main" val="2348192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2C4D-10F5-4A4F-0D0B-1059907418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BC7B71-AD0C-8C2D-6F98-3C5D5F19A60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D0DB0B1-553C-0A52-302C-4B9A995AC80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E96474EF-E592-3F46-AFE5-7DB5C8F863D8}"/>
              </a:ext>
            </a:extLst>
          </p:cNvPr>
          <p:cNvSpPr txBox="1"/>
          <p:nvPr/>
        </p:nvSpPr>
        <p:spPr>
          <a:xfrm>
            <a:off x="597409" y="6366393"/>
            <a:ext cx="876604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Engage</a:t>
            </a:r>
          </a:p>
        </p:txBody>
      </p:sp>
      <p:pic>
        <p:nvPicPr>
          <p:cNvPr id="8" name="Picture 7" descr="Icon&#10;&#10;AI-generated content may be incorrect.">
            <a:extLst>
              <a:ext uri="{FF2B5EF4-FFF2-40B4-BE49-F238E27FC236}">
                <a16:creationId xmlns:a16="http://schemas.microsoft.com/office/drawing/2014/main" id="{4ECA26DC-E5B2-F468-3BE7-04F8734B61C7}"/>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pic>
        <p:nvPicPr>
          <p:cNvPr id="7" name="Picture 6" descr="Text&#10;&#10;AI-generated content may be incorrect.">
            <a:extLst>
              <a:ext uri="{FF2B5EF4-FFF2-40B4-BE49-F238E27FC236}">
                <a16:creationId xmlns:a16="http://schemas.microsoft.com/office/drawing/2014/main" id="{64A62529-B734-2371-0212-812514FF8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863" y="122275"/>
            <a:ext cx="4613842" cy="5970854"/>
          </a:xfrm>
          <a:prstGeom prst="rect">
            <a:avLst/>
          </a:prstGeom>
          <a:ln>
            <a:solidFill>
              <a:schemeClr val="tx1"/>
            </a:solidFill>
          </a:ln>
        </p:spPr>
      </p:pic>
      <p:sp>
        <p:nvSpPr>
          <p:cNvPr id="6" name="TextBox 5">
            <a:extLst>
              <a:ext uri="{FF2B5EF4-FFF2-40B4-BE49-F238E27FC236}">
                <a16:creationId xmlns:a16="http://schemas.microsoft.com/office/drawing/2014/main" id="{62696BE2-4F13-06F7-4ACF-B37B2BCEDCFF}"/>
              </a:ext>
            </a:extLst>
          </p:cNvPr>
          <p:cNvSpPr txBox="1"/>
          <p:nvPr/>
        </p:nvSpPr>
        <p:spPr>
          <a:xfrm>
            <a:off x="140295" y="1905506"/>
            <a:ext cx="6975400" cy="3046988"/>
          </a:xfrm>
          <a:prstGeom prst="rect">
            <a:avLst/>
          </a:prstGeom>
          <a:noFill/>
        </p:spPr>
        <p:txBody>
          <a:bodyPr wrap="square" lIns="91440" tIns="45720" rIns="91440" bIns="45720" anchor="t">
            <a:spAutoFit/>
          </a:bodyPr>
          <a:lstStyle/>
          <a:p>
            <a:pPr algn="ctr"/>
            <a:r>
              <a:rPr lang="en-US" sz="4800">
                <a:latin typeface="Avenir Next LT Pro"/>
              </a:rPr>
              <a:t>What kinds of things do you think you will find in your schoolyard? Draw your guesses!</a:t>
            </a:r>
            <a:endParaRPr lang="en-US" sz="4800">
              <a:latin typeface="Avenir Next LT Pro" panose="020B0504020202020204" pitchFamily="34" charset="0"/>
            </a:endParaRPr>
          </a:p>
        </p:txBody>
      </p:sp>
      <p:pic>
        <p:nvPicPr>
          <p:cNvPr id="3" name="Picture 2"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13" y="122275"/>
            <a:ext cx="950409" cy="1293930"/>
          </a:xfrm>
          <a:prstGeom prst="rect">
            <a:avLst/>
          </a:prstGeom>
        </p:spPr>
      </p:pic>
    </p:spTree>
    <p:extLst>
      <p:ext uri="{BB962C8B-B14F-4D97-AF65-F5344CB8AC3E}">
        <p14:creationId xmlns:p14="http://schemas.microsoft.com/office/powerpoint/2010/main" val="400848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6E29E-F6C2-1FC7-C08F-EB694D52C9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10F1C4-79B9-7D78-5414-514E31571FC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FFAD8E2-214D-D366-8A1E-E026A43B691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155EF61F-5847-435C-ABFD-00CD06220B98}"/>
              </a:ext>
            </a:extLst>
          </p:cNvPr>
          <p:cNvSpPr txBox="1"/>
          <p:nvPr/>
        </p:nvSpPr>
        <p:spPr>
          <a:xfrm>
            <a:off x="597409" y="6366393"/>
            <a:ext cx="799795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Explore</a:t>
            </a:r>
          </a:p>
        </p:txBody>
      </p:sp>
      <p:pic>
        <p:nvPicPr>
          <p:cNvPr id="8" name="Picture 7" descr="Icon&#10;&#10;AI-generated content may be incorrect.">
            <a:extLst>
              <a:ext uri="{FF2B5EF4-FFF2-40B4-BE49-F238E27FC236}">
                <a16:creationId xmlns:a16="http://schemas.microsoft.com/office/drawing/2014/main" id="{A444FD68-010D-01F3-B4AC-D0F418D9393D}"/>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D1B72939-D148-ED4B-6ED6-207DBA39552F}"/>
              </a:ext>
            </a:extLst>
          </p:cNvPr>
          <p:cNvSpPr txBox="1"/>
          <p:nvPr/>
        </p:nvSpPr>
        <p:spPr>
          <a:xfrm>
            <a:off x="300037" y="349673"/>
            <a:ext cx="11591925" cy="5509200"/>
          </a:xfrm>
          <a:prstGeom prst="rect">
            <a:avLst/>
          </a:prstGeom>
          <a:noFill/>
        </p:spPr>
        <p:txBody>
          <a:bodyPr wrap="square" lIns="91440" tIns="45720" rIns="91440" bIns="45720" anchor="t">
            <a:spAutoFit/>
          </a:bodyPr>
          <a:lstStyle/>
          <a:p>
            <a:pPr algn="ctr"/>
            <a:r>
              <a:rPr lang="en-US" sz="3200" b="1">
                <a:effectLst/>
                <a:latin typeface="Avenir Next LT Pro"/>
              </a:rPr>
              <a:t>Time to go outside! </a:t>
            </a:r>
            <a:r>
              <a:rPr lang="en-US" sz="3200">
                <a:effectLst/>
                <a:latin typeface="Avenir Next LT Pro"/>
              </a:rPr>
              <a:t>When we go out, follow the directions below:</a:t>
            </a:r>
          </a:p>
          <a:p>
            <a:pPr algn="ctr"/>
            <a:br>
              <a:rPr lang="en-US" sz="3200">
                <a:effectLst/>
                <a:latin typeface="Avenir Next LT Pro" panose="020B0504020202020204" pitchFamily="34" charset="0"/>
              </a:rPr>
            </a:br>
            <a:r>
              <a:rPr lang="en-US" sz="3200">
                <a:effectLst/>
                <a:latin typeface="Avenir Next LT Pro" panose="020B0504020202020204" pitchFamily="34" charset="0"/>
              </a:rPr>
              <a:t>1. Stay with your partner or group.</a:t>
            </a:r>
          </a:p>
          <a:p>
            <a:pPr algn="ctr"/>
            <a:br>
              <a:rPr lang="en-US" sz="3200">
                <a:effectLst/>
                <a:latin typeface="Avenir Next LT Pro" panose="020B0504020202020204" pitchFamily="34" charset="0"/>
              </a:rPr>
            </a:br>
            <a:r>
              <a:rPr lang="en-US" sz="3200">
                <a:effectLst/>
                <a:latin typeface="Avenir Next LT Pro" panose="020B0504020202020204" pitchFamily="34" charset="0"/>
              </a:rPr>
              <a:t>2. Go to your area I give you. </a:t>
            </a:r>
          </a:p>
          <a:p>
            <a:pPr algn="ctr"/>
            <a:br>
              <a:rPr lang="en-US" sz="3200">
                <a:effectLst/>
                <a:latin typeface="Avenir Next LT Pro" panose="020B0504020202020204" pitchFamily="34" charset="0"/>
              </a:rPr>
            </a:br>
            <a:r>
              <a:rPr lang="en-US" sz="3200">
                <a:effectLst/>
                <a:latin typeface="Avenir Next LT Pro" panose="020B0504020202020204" pitchFamily="34" charset="0"/>
              </a:rPr>
              <a:t>3. Lay down your boundary (like a hula hoop)</a:t>
            </a:r>
          </a:p>
          <a:p>
            <a:pPr algn="ctr"/>
            <a:br>
              <a:rPr lang="en-US" sz="3200">
                <a:effectLst/>
                <a:latin typeface="Avenir Next LT Pro" panose="020B0504020202020204" pitchFamily="34" charset="0"/>
              </a:rPr>
            </a:br>
            <a:r>
              <a:rPr lang="en-US" sz="3200">
                <a:effectLst/>
                <a:latin typeface="Avenir Next LT Pro" panose="020B0504020202020204" pitchFamily="34" charset="0"/>
              </a:rPr>
              <a:t>4. Draw what you find in your area using your notebook. (You can draw a map, things you find, things you see)</a:t>
            </a:r>
            <a:endParaRPr lang="en-US" sz="3200">
              <a:latin typeface="Avenir Next LT Pro" panose="020B0504020202020204" pitchFamily="34" charset="0"/>
            </a:endParaRPr>
          </a:p>
        </p:txBody>
      </p:sp>
    </p:spTree>
    <p:extLst>
      <p:ext uri="{BB962C8B-B14F-4D97-AF65-F5344CB8AC3E}">
        <p14:creationId xmlns:p14="http://schemas.microsoft.com/office/powerpoint/2010/main" val="3752944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DAF60-8A98-AAA2-FFCF-42C6257924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D7E22A-55D3-C0D4-96F2-71528E8F217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3BEDFE2-04F5-B6B9-85FF-50FA3AF812D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7DCCC6E1-46DC-9BAD-F3FF-871DAD1F4E41}"/>
              </a:ext>
            </a:extLst>
          </p:cNvPr>
          <p:cNvSpPr txBox="1"/>
          <p:nvPr/>
        </p:nvSpPr>
        <p:spPr>
          <a:xfrm>
            <a:off x="597409" y="6366393"/>
            <a:ext cx="799795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Explore</a:t>
            </a:r>
          </a:p>
        </p:txBody>
      </p:sp>
      <p:pic>
        <p:nvPicPr>
          <p:cNvPr id="8" name="Picture 7" descr="Icon&#10;&#10;AI-generated content may be incorrect.">
            <a:extLst>
              <a:ext uri="{FF2B5EF4-FFF2-40B4-BE49-F238E27FC236}">
                <a16:creationId xmlns:a16="http://schemas.microsoft.com/office/drawing/2014/main" id="{08821B31-AC13-E3A5-FA9F-A63162002D80}"/>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pic>
        <p:nvPicPr>
          <p:cNvPr id="9" name="Picture 8" descr="Text, letter&#10;&#10;AI-generated content may be incorrect.">
            <a:extLst>
              <a:ext uri="{FF2B5EF4-FFF2-40B4-BE49-F238E27FC236}">
                <a16:creationId xmlns:a16="http://schemas.microsoft.com/office/drawing/2014/main" id="{BF011992-4742-B03F-07D7-A475FCD81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92" y="122275"/>
            <a:ext cx="4617192" cy="5975189"/>
          </a:xfrm>
          <a:prstGeom prst="rect">
            <a:avLst/>
          </a:prstGeom>
          <a:ln>
            <a:solidFill>
              <a:schemeClr val="tx1"/>
            </a:solidFill>
          </a:ln>
        </p:spPr>
      </p:pic>
      <p:sp>
        <p:nvSpPr>
          <p:cNvPr id="11" name="TextBox 10">
            <a:extLst>
              <a:ext uri="{FF2B5EF4-FFF2-40B4-BE49-F238E27FC236}">
                <a16:creationId xmlns:a16="http://schemas.microsoft.com/office/drawing/2014/main" id="{230DC355-3963-F311-8D47-C07D091D7FE0}"/>
              </a:ext>
            </a:extLst>
          </p:cNvPr>
          <p:cNvSpPr txBox="1"/>
          <p:nvPr/>
        </p:nvSpPr>
        <p:spPr>
          <a:xfrm>
            <a:off x="5078416" y="2325039"/>
            <a:ext cx="6717343" cy="1569660"/>
          </a:xfrm>
          <a:prstGeom prst="rect">
            <a:avLst/>
          </a:prstGeom>
          <a:noFill/>
        </p:spPr>
        <p:txBody>
          <a:bodyPr wrap="square" lIns="91440" tIns="45720" rIns="91440" bIns="45720" anchor="t">
            <a:spAutoFit/>
          </a:bodyPr>
          <a:lstStyle/>
          <a:p>
            <a:pPr algn="ctr"/>
            <a:r>
              <a:rPr lang="en-US" sz="4800" b="1">
                <a:latin typeface="Avenir Next LT Pro"/>
              </a:rPr>
              <a:t>Draw</a:t>
            </a:r>
            <a:r>
              <a:rPr lang="en-US" sz="4800">
                <a:latin typeface="Avenir Next LT Pro"/>
              </a:rPr>
              <a:t> what you find in your area</a:t>
            </a:r>
          </a:p>
        </p:txBody>
      </p:sp>
      <p:pic>
        <p:nvPicPr>
          <p:cNvPr id="3" name="Picture 2"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0099" y="122275"/>
            <a:ext cx="950409" cy="1293930"/>
          </a:xfrm>
          <a:prstGeom prst="rect">
            <a:avLst/>
          </a:prstGeom>
        </p:spPr>
      </p:pic>
    </p:spTree>
    <p:extLst>
      <p:ext uri="{BB962C8B-B14F-4D97-AF65-F5344CB8AC3E}">
        <p14:creationId xmlns:p14="http://schemas.microsoft.com/office/powerpoint/2010/main" val="363528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C860E-3887-E277-E5B0-6D5E49CDD5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69EA031-DB01-7D2A-9067-3F59334BF4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04440A8-5F96-A69B-9C25-DACFE5C5932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5A9D3FF5-230A-15BF-BB97-C66D0BA8A4A4}"/>
              </a:ext>
            </a:extLst>
          </p:cNvPr>
          <p:cNvSpPr txBox="1"/>
          <p:nvPr/>
        </p:nvSpPr>
        <p:spPr>
          <a:xfrm>
            <a:off x="597409" y="6366393"/>
            <a:ext cx="79369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Explore</a:t>
            </a:r>
          </a:p>
        </p:txBody>
      </p:sp>
      <p:pic>
        <p:nvPicPr>
          <p:cNvPr id="8" name="Picture 7" descr="Icon&#10;&#10;AI-generated content may be incorrect.">
            <a:extLst>
              <a:ext uri="{FF2B5EF4-FFF2-40B4-BE49-F238E27FC236}">
                <a16:creationId xmlns:a16="http://schemas.microsoft.com/office/drawing/2014/main" id="{B55CCE7A-26AA-782E-AA7A-0BE62FD57E9F}"/>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12535A39-3F78-2ECC-9586-94B3589FA957}"/>
              </a:ext>
            </a:extLst>
          </p:cNvPr>
          <p:cNvSpPr txBox="1"/>
          <p:nvPr/>
        </p:nvSpPr>
        <p:spPr>
          <a:xfrm>
            <a:off x="4064840" y="1589418"/>
            <a:ext cx="7958989" cy="3046988"/>
          </a:xfrm>
          <a:prstGeom prst="rect">
            <a:avLst/>
          </a:prstGeom>
          <a:noFill/>
        </p:spPr>
        <p:txBody>
          <a:bodyPr wrap="square" lIns="91440" tIns="45720" rIns="91440" bIns="45720" anchor="t">
            <a:spAutoFit/>
          </a:bodyPr>
          <a:lstStyle/>
          <a:p>
            <a:pPr algn="ctr"/>
            <a:r>
              <a:rPr lang="en-US" sz="4800" b="1">
                <a:latin typeface="Avenir Next LT Pro"/>
              </a:rPr>
              <a:t>Think about...</a:t>
            </a:r>
            <a:endParaRPr lang="en-US" sz="4800" b="1"/>
          </a:p>
          <a:p>
            <a:pPr algn="ctr"/>
            <a:r>
              <a:rPr lang="en-US" sz="4800">
                <a:latin typeface="Avenir Next LT Pro"/>
              </a:rPr>
              <a:t>Is there evidence that an animal has been there (but may not there right now)?</a:t>
            </a:r>
            <a:endParaRPr lang="en-US" sz="4800"/>
          </a:p>
        </p:txBody>
      </p:sp>
      <p:pic>
        <p:nvPicPr>
          <p:cNvPr id="2050" name="Picture 2" descr="Spider&amp;#95;Web&amp;#95;0029">
            <a:extLst>
              <a:ext uri="{FF2B5EF4-FFF2-40B4-BE49-F238E27FC236}">
                <a16:creationId xmlns:a16="http://schemas.microsoft.com/office/drawing/2014/main" id="{0F0BC8D4-D11E-54CC-1649-E114B21F6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47667"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122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1329</Words>
  <Application>Microsoft Office PowerPoint</Application>
  <PresentationFormat>Widescreen</PresentationFormat>
  <Paragraphs>117</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2</cp:revision>
  <dcterms:created xsi:type="dcterms:W3CDTF">2025-05-23T20:38:42Z</dcterms:created>
  <dcterms:modified xsi:type="dcterms:W3CDTF">2025-07-18T14:04:06Z</dcterms:modified>
</cp:coreProperties>
</file>