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88" r:id="rId3"/>
    <p:sldId id="281" r:id="rId4"/>
    <p:sldId id="273" r:id="rId5"/>
    <p:sldId id="321" r:id="rId6"/>
    <p:sldId id="286" r:id="rId7"/>
    <p:sldId id="287" r:id="rId8"/>
    <p:sldId id="289" r:id="rId9"/>
    <p:sldId id="290" r:id="rId10"/>
    <p:sldId id="318" r:id="rId11"/>
    <p:sldId id="319" r:id="rId12"/>
    <p:sldId id="320" r:id="rId13"/>
    <p:sldId id="291" r:id="rId14"/>
    <p:sldId id="292" r:id="rId15"/>
    <p:sldId id="322" r:id="rId16"/>
    <p:sldId id="293" r:id="rId17"/>
    <p:sldId id="294" r:id="rId18"/>
    <p:sldId id="295" r:id="rId19"/>
    <p:sldId id="296" r:id="rId20"/>
    <p:sldId id="315" r:id="rId21"/>
    <p:sldId id="300"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298" r:id="rId37"/>
    <p:sldId id="299" r:id="rId38"/>
    <p:sldId id="316" r:id="rId39"/>
    <p:sldId id="317" r:id="rId40"/>
    <p:sldId id="32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F3103F-B771-00F0-1EE4-3771AA8131EA}" name="Mary Beth Factor" initials="MF" userId="S::marybeth.factor@mdc.mo.gov::ef275682-cb4f-4578-9163-75dc91a96f78" providerId="AD"/>
  <p188:author id="{0CFC2786-F008-0EB2-D9A8-1F12EEA6CE5B}" name="Wendy Parrett" initials="WP" userId="S::wendy.parrett@mdc.mo.gov::e75cd84c-1935-4997-9548-8fd9dced76a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A41CC3-FABC-4D00-9ACD-C6A063DB6300}" v="82" dt="2025-06-23T19:39:29.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3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0237C0-3CD5-4B1F-A194-BEAAACAC8B8F}"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0869B-D5BB-42B2-8BA9-E4ADE0EF78B2}" type="slidenum">
              <a:rPr lang="en-US" smtClean="0"/>
              <a:t>‹#›</a:t>
            </a:fld>
            <a:endParaRPr lang="en-US"/>
          </a:p>
        </p:txBody>
      </p:sp>
    </p:spTree>
    <p:extLst>
      <p:ext uri="{BB962C8B-B14F-4D97-AF65-F5344CB8AC3E}">
        <p14:creationId xmlns:p14="http://schemas.microsoft.com/office/powerpoint/2010/main" val="3915751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D1DF1-6F26-3902-F041-408ECF225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48643-1A34-75BF-C48A-EC059225A4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5C193-2C87-0C8A-E4A4-DC797AA39794}"/>
              </a:ext>
            </a:extLst>
          </p:cNvPr>
          <p:cNvSpPr>
            <a:spLocks noGrp="1"/>
          </p:cNvSpPr>
          <p:nvPr>
            <p:ph type="body" idx="1"/>
          </p:nvPr>
        </p:nvSpPr>
        <p:spPr/>
        <p:txBody>
          <a:bodyPr/>
          <a:lstStyle/>
          <a:p>
            <a:r>
              <a:rPr lang="en-US"/>
              <a:t>Animal: Western Painted Turtle</a:t>
            </a:r>
          </a:p>
        </p:txBody>
      </p:sp>
      <p:sp>
        <p:nvSpPr>
          <p:cNvPr id="4" name="Slide Number Placeholder 3">
            <a:extLst>
              <a:ext uri="{FF2B5EF4-FFF2-40B4-BE49-F238E27FC236}">
                <a16:creationId xmlns:a16="http://schemas.microsoft.com/office/drawing/2014/main" id="{D397FDFC-5472-97C8-46AC-68983C0B27AB}"/>
              </a:ext>
            </a:extLst>
          </p:cNvPr>
          <p:cNvSpPr>
            <a:spLocks noGrp="1"/>
          </p:cNvSpPr>
          <p:nvPr>
            <p:ph type="sldNum" sz="quarter" idx="5"/>
          </p:nvPr>
        </p:nvSpPr>
        <p:spPr/>
        <p:txBody>
          <a:bodyPr/>
          <a:lstStyle/>
          <a:p>
            <a:fld id="{F7C19E1B-9841-4947-956E-4E7489943B16}" type="slidenum">
              <a:rPr lang="en-US" smtClean="0"/>
              <a:t>2</a:t>
            </a:fld>
            <a:endParaRPr lang="en-US"/>
          </a:p>
        </p:txBody>
      </p:sp>
    </p:spTree>
    <p:extLst>
      <p:ext uri="{BB962C8B-B14F-4D97-AF65-F5344CB8AC3E}">
        <p14:creationId xmlns:p14="http://schemas.microsoft.com/office/powerpoint/2010/main" val="1045568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B6EAA-E49B-8B30-0A8E-9BC9B85E8C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05BBC-F7B1-100D-3792-D5ADFB0C9F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538CFA-877D-A945-DD15-35F87240B8F6}"/>
              </a:ext>
            </a:extLst>
          </p:cNvPr>
          <p:cNvSpPr>
            <a:spLocks noGrp="1"/>
          </p:cNvSpPr>
          <p:nvPr>
            <p:ph type="body" idx="1"/>
          </p:nvPr>
        </p:nvSpPr>
        <p:spPr/>
        <p:txBody>
          <a:bodyPr/>
          <a:lstStyle/>
          <a:p>
            <a:r>
              <a:rPr lang="en-US"/>
              <a:t>Animal: Mole Salamander</a:t>
            </a:r>
          </a:p>
        </p:txBody>
      </p:sp>
      <p:sp>
        <p:nvSpPr>
          <p:cNvPr id="4" name="Slide Number Placeholder 3">
            <a:extLst>
              <a:ext uri="{FF2B5EF4-FFF2-40B4-BE49-F238E27FC236}">
                <a16:creationId xmlns:a16="http://schemas.microsoft.com/office/drawing/2014/main" id="{17B91CD2-BA55-CB84-F0EC-0FF2C6E15CAC}"/>
              </a:ext>
            </a:extLst>
          </p:cNvPr>
          <p:cNvSpPr>
            <a:spLocks noGrp="1"/>
          </p:cNvSpPr>
          <p:nvPr>
            <p:ph type="sldNum" sz="quarter" idx="5"/>
          </p:nvPr>
        </p:nvSpPr>
        <p:spPr/>
        <p:txBody>
          <a:bodyPr/>
          <a:lstStyle/>
          <a:p>
            <a:fld id="{F7C19E1B-9841-4947-956E-4E7489943B16}" type="slidenum">
              <a:rPr lang="en-US" smtClean="0"/>
              <a:t>11</a:t>
            </a:fld>
            <a:endParaRPr lang="en-US"/>
          </a:p>
        </p:txBody>
      </p:sp>
    </p:spTree>
    <p:extLst>
      <p:ext uri="{BB962C8B-B14F-4D97-AF65-F5344CB8AC3E}">
        <p14:creationId xmlns:p14="http://schemas.microsoft.com/office/powerpoint/2010/main" val="280554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C691F-09DF-576D-6EAE-D46931D11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C0123-198C-62C1-DD4C-9A6F1702DB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2674E5-D9F8-60EC-A4C0-EFB67142A1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9BB188-C120-5CE2-4852-424926A233EF}"/>
              </a:ext>
            </a:extLst>
          </p:cNvPr>
          <p:cNvSpPr>
            <a:spLocks noGrp="1"/>
          </p:cNvSpPr>
          <p:nvPr>
            <p:ph type="sldNum" sz="quarter" idx="5"/>
          </p:nvPr>
        </p:nvSpPr>
        <p:spPr/>
        <p:txBody>
          <a:bodyPr/>
          <a:lstStyle/>
          <a:p>
            <a:fld id="{F7C19E1B-9841-4947-956E-4E7489943B16}" type="slidenum">
              <a:rPr lang="en-US" smtClean="0"/>
              <a:t>12</a:t>
            </a:fld>
            <a:endParaRPr lang="en-US"/>
          </a:p>
        </p:txBody>
      </p:sp>
    </p:spTree>
    <p:extLst>
      <p:ext uri="{BB962C8B-B14F-4D97-AF65-F5344CB8AC3E}">
        <p14:creationId xmlns:p14="http://schemas.microsoft.com/office/powerpoint/2010/main" val="3045015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AB99C-5006-A225-CED3-1FB993AB17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64A88-A0C2-F12A-DD6D-D9EA3DFAEC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888ED2-EF12-910A-7164-603EA5F85575}"/>
              </a:ext>
            </a:extLst>
          </p:cNvPr>
          <p:cNvSpPr>
            <a:spLocks noGrp="1"/>
          </p:cNvSpPr>
          <p:nvPr>
            <p:ph type="body" idx="1"/>
          </p:nvPr>
        </p:nvSpPr>
        <p:spPr/>
        <p:txBody>
          <a:bodyPr/>
          <a:lstStyle/>
          <a:p>
            <a:r>
              <a:rPr lang="en-US"/>
              <a:t>Read together from student guide, </a:t>
            </a:r>
            <a:r>
              <a:rPr lang="en-US" b="1"/>
              <a:t>Read Together </a:t>
            </a:r>
            <a:r>
              <a:rPr lang="en-US"/>
              <a:t>on Page 27</a:t>
            </a:r>
          </a:p>
        </p:txBody>
      </p:sp>
      <p:sp>
        <p:nvSpPr>
          <p:cNvPr id="4" name="Slide Number Placeholder 3">
            <a:extLst>
              <a:ext uri="{FF2B5EF4-FFF2-40B4-BE49-F238E27FC236}">
                <a16:creationId xmlns:a16="http://schemas.microsoft.com/office/drawing/2014/main" id="{F8B5127D-36A5-E413-7E97-25E799A5EFE7}"/>
              </a:ext>
            </a:extLst>
          </p:cNvPr>
          <p:cNvSpPr>
            <a:spLocks noGrp="1"/>
          </p:cNvSpPr>
          <p:nvPr>
            <p:ph type="sldNum" sz="quarter" idx="5"/>
          </p:nvPr>
        </p:nvSpPr>
        <p:spPr/>
        <p:txBody>
          <a:bodyPr/>
          <a:lstStyle/>
          <a:p>
            <a:fld id="{F7C19E1B-9841-4947-956E-4E7489943B16}" type="slidenum">
              <a:rPr lang="en-US" smtClean="0"/>
              <a:t>13</a:t>
            </a:fld>
            <a:endParaRPr lang="en-US"/>
          </a:p>
        </p:txBody>
      </p:sp>
    </p:spTree>
    <p:extLst>
      <p:ext uri="{BB962C8B-B14F-4D97-AF65-F5344CB8AC3E}">
        <p14:creationId xmlns:p14="http://schemas.microsoft.com/office/powerpoint/2010/main" val="2496397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9B92E-863C-8836-0B35-97C5057DD1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EAA17-1B8E-6166-AA3E-A13CABBA5F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A518D-6126-F8C8-74D8-7E1FDF1B0C28}"/>
              </a:ext>
            </a:extLst>
          </p:cNvPr>
          <p:cNvSpPr>
            <a:spLocks noGrp="1"/>
          </p:cNvSpPr>
          <p:nvPr>
            <p:ph type="body" idx="1"/>
          </p:nvPr>
        </p:nvSpPr>
        <p:spPr/>
        <p:txBody>
          <a:bodyPr/>
          <a:lstStyle/>
          <a:p>
            <a:r>
              <a:rPr lang="en-US"/>
              <a:t>Read the </a:t>
            </a:r>
            <a:r>
              <a:rPr lang="en-US" b="1"/>
              <a:t>Talk About It </a:t>
            </a:r>
            <a:r>
              <a:rPr lang="en-US" b="0"/>
              <a:t>on</a:t>
            </a:r>
            <a:r>
              <a:rPr lang="en-US" b="1"/>
              <a:t> </a:t>
            </a:r>
            <a:r>
              <a:rPr lang="en-US"/>
              <a:t>Page 28</a:t>
            </a:r>
          </a:p>
          <a:p>
            <a:endParaRPr lang="en-US"/>
          </a:p>
          <a:p>
            <a:r>
              <a:rPr lang="en-US"/>
              <a:t>Animals (pictured upper left, upper right, bottom left, bottom right): American Toad, Western Mud Snake, </a:t>
            </a:r>
            <a:r>
              <a:rPr lang="en-US" err="1"/>
              <a:t>Oucahita</a:t>
            </a:r>
            <a:r>
              <a:rPr lang="en-US"/>
              <a:t> Map Turtle, Cave Salamander</a:t>
            </a:r>
          </a:p>
        </p:txBody>
      </p:sp>
      <p:sp>
        <p:nvSpPr>
          <p:cNvPr id="4" name="Slide Number Placeholder 3">
            <a:extLst>
              <a:ext uri="{FF2B5EF4-FFF2-40B4-BE49-F238E27FC236}">
                <a16:creationId xmlns:a16="http://schemas.microsoft.com/office/drawing/2014/main" id="{6F5BFC77-EF55-3500-C627-42FD0938C326}"/>
              </a:ext>
            </a:extLst>
          </p:cNvPr>
          <p:cNvSpPr>
            <a:spLocks noGrp="1"/>
          </p:cNvSpPr>
          <p:nvPr>
            <p:ph type="sldNum" sz="quarter" idx="5"/>
          </p:nvPr>
        </p:nvSpPr>
        <p:spPr/>
        <p:txBody>
          <a:bodyPr/>
          <a:lstStyle/>
          <a:p>
            <a:fld id="{F7C19E1B-9841-4947-956E-4E7489943B16}" type="slidenum">
              <a:rPr lang="en-US" smtClean="0"/>
              <a:t>14</a:t>
            </a:fld>
            <a:endParaRPr lang="en-US"/>
          </a:p>
        </p:txBody>
      </p:sp>
    </p:spTree>
    <p:extLst>
      <p:ext uri="{BB962C8B-B14F-4D97-AF65-F5344CB8AC3E}">
        <p14:creationId xmlns:p14="http://schemas.microsoft.com/office/powerpoint/2010/main" val="1235092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4245E-FAC3-D13A-39AC-DCCB5E9E8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87003-190C-969E-DE68-1F2467F4CC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EE335-29D7-FDD3-AE5B-B6C6FFA81F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EBA479-AB7F-144F-DC68-3F8C1F3B1978}"/>
              </a:ext>
            </a:extLst>
          </p:cNvPr>
          <p:cNvSpPr>
            <a:spLocks noGrp="1"/>
          </p:cNvSpPr>
          <p:nvPr>
            <p:ph type="sldNum" sz="quarter" idx="5"/>
          </p:nvPr>
        </p:nvSpPr>
        <p:spPr/>
        <p:txBody>
          <a:bodyPr/>
          <a:lstStyle/>
          <a:p>
            <a:fld id="{F7C19E1B-9841-4947-956E-4E7489943B16}" type="slidenum">
              <a:rPr lang="en-US" smtClean="0"/>
              <a:t>15</a:t>
            </a:fld>
            <a:endParaRPr lang="en-US"/>
          </a:p>
        </p:txBody>
      </p:sp>
    </p:spTree>
    <p:extLst>
      <p:ext uri="{BB962C8B-B14F-4D97-AF65-F5344CB8AC3E}">
        <p14:creationId xmlns:p14="http://schemas.microsoft.com/office/powerpoint/2010/main" val="3841033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F2CAF-E01A-19C3-7438-8BB7733B7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D63A84-9951-3864-38F4-BA47634F0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BDD8A2-1929-C234-14F0-5355ABBD10BE}"/>
              </a:ext>
            </a:extLst>
          </p:cNvPr>
          <p:cNvSpPr>
            <a:spLocks noGrp="1"/>
          </p:cNvSpPr>
          <p:nvPr>
            <p:ph type="body" idx="1"/>
          </p:nvPr>
        </p:nvSpPr>
        <p:spPr/>
        <p:txBody>
          <a:bodyPr/>
          <a:lstStyle/>
          <a:p>
            <a:r>
              <a:rPr lang="en-US"/>
              <a:t>Read the </a:t>
            </a:r>
            <a:r>
              <a:rPr lang="en-US" b="1"/>
              <a:t>Fun Fact </a:t>
            </a:r>
            <a:r>
              <a:rPr lang="en-US" b="0"/>
              <a:t>on</a:t>
            </a:r>
            <a:r>
              <a:rPr lang="en-US" b="1"/>
              <a:t> </a:t>
            </a:r>
            <a:r>
              <a:rPr lang="en-US"/>
              <a:t>Page 28</a:t>
            </a:r>
          </a:p>
          <a:p>
            <a:endParaRPr lang="en-US"/>
          </a:p>
          <a:p>
            <a:r>
              <a:rPr lang="en-US"/>
              <a:t>Animal: Eastern Collard Lizard</a:t>
            </a:r>
          </a:p>
        </p:txBody>
      </p:sp>
      <p:sp>
        <p:nvSpPr>
          <p:cNvPr id="4" name="Slide Number Placeholder 3">
            <a:extLst>
              <a:ext uri="{FF2B5EF4-FFF2-40B4-BE49-F238E27FC236}">
                <a16:creationId xmlns:a16="http://schemas.microsoft.com/office/drawing/2014/main" id="{CF3E4B76-FB99-9AAE-FDE3-068DC78940D3}"/>
              </a:ext>
            </a:extLst>
          </p:cNvPr>
          <p:cNvSpPr>
            <a:spLocks noGrp="1"/>
          </p:cNvSpPr>
          <p:nvPr>
            <p:ph type="sldNum" sz="quarter" idx="5"/>
          </p:nvPr>
        </p:nvSpPr>
        <p:spPr/>
        <p:txBody>
          <a:bodyPr/>
          <a:lstStyle/>
          <a:p>
            <a:fld id="{F7C19E1B-9841-4947-956E-4E7489943B16}" type="slidenum">
              <a:rPr lang="en-US" smtClean="0"/>
              <a:t>16</a:t>
            </a:fld>
            <a:endParaRPr lang="en-US"/>
          </a:p>
        </p:txBody>
      </p:sp>
    </p:spTree>
    <p:extLst>
      <p:ext uri="{BB962C8B-B14F-4D97-AF65-F5344CB8AC3E}">
        <p14:creationId xmlns:p14="http://schemas.microsoft.com/office/powerpoint/2010/main" val="4211376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5024B-80CB-66B1-2201-26A5ED02C8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4B7401-C183-595E-A35E-209048EC82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ED894-E7A8-625A-BC20-37BA899D09A9}"/>
              </a:ext>
            </a:extLst>
          </p:cNvPr>
          <p:cNvSpPr>
            <a:spLocks noGrp="1"/>
          </p:cNvSpPr>
          <p:nvPr>
            <p:ph type="body" idx="1"/>
          </p:nvPr>
        </p:nvSpPr>
        <p:spPr/>
        <p:txBody>
          <a:bodyPr/>
          <a:lstStyle/>
          <a:p>
            <a:r>
              <a:rPr lang="en-US"/>
              <a:t>Read the </a:t>
            </a:r>
            <a:r>
              <a:rPr lang="en-US" b="1"/>
              <a:t>Read Together How Do I Compare to a Bear? </a:t>
            </a:r>
            <a:r>
              <a:rPr lang="en-US"/>
              <a:t>on Page 29. Sing to the tune of </a:t>
            </a:r>
            <a:r>
              <a:rPr lang="en-US" i="1"/>
              <a:t>Three Blind Mice </a:t>
            </a:r>
            <a:r>
              <a:rPr lang="en-US"/>
              <a:t>for each poem. </a:t>
            </a:r>
            <a:endParaRPr lang="en-US" b="1"/>
          </a:p>
        </p:txBody>
      </p:sp>
      <p:sp>
        <p:nvSpPr>
          <p:cNvPr id="4" name="Slide Number Placeholder 3">
            <a:extLst>
              <a:ext uri="{FF2B5EF4-FFF2-40B4-BE49-F238E27FC236}">
                <a16:creationId xmlns:a16="http://schemas.microsoft.com/office/drawing/2014/main" id="{5E725FED-AB55-C55E-E291-746A81ADA65E}"/>
              </a:ext>
            </a:extLst>
          </p:cNvPr>
          <p:cNvSpPr>
            <a:spLocks noGrp="1"/>
          </p:cNvSpPr>
          <p:nvPr>
            <p:ph type="sldNum" sz="quarter" idx="5"/>
          </p:nvPr>
        </p:nvSpPr>
        <p:spPr/>
        <p:txBody>
          <a:bodyPr/>
          <a:lstStyle/>
          <a:p>
            <a:fld id="{F7C19E1B-9841-4947-956E-4E7489943B16}" type="slidenum">
              <a:rPr lang="en-US" smtClean="0"/>
              <a:t>17</a:t>
            </a:fld>
            <a:endParaRPr lang="en-US"/>
          </a:p>
        </p:txBody>
      </p:sp>
    </p:spTree>
    <p:extLst>
      <p:ext uri="{BB962C8B-B14F-4D97-AF65-F5344CB8AC3E}">
        <p14:creationId xmlns:p14="http://schemas.microsoft.com/office/powerpoint/2010/main" val="1855389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4CFA2-A9D9-22CE-D6BB-A385FFBD01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68D7F-D2CD-AC09-C7EB-E42007AA3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FCF256-DAF6-4756-730A-6BFE6154AFE1}"/>
              </a:ext>
            </a:extLst>
          </p:cNvPr>
          <p:cNvSpPr>
            <a:spLocks noGrp="1"/>
          </p:cNvSpPr>
          <p:nvPr>
            <p:ph type="body" idx="1"/>
          </p:nvPr>
        </p:nvSpPr>
        <p:spPr/>
        <p:txBody>
          <a:bodyPr/>
          <a:lstStyle/>
          <a:p>
            <a:r>
              <a:rPr lang="en-US"/>
              <a:t>Read the </a:t>
            </a:r>
            <a:r>
              <a:rPr lang="en-US" b="1"/>
              <a:t>Grin and Bear It </a:t>
            </a:r>
            <a:r>
              <a:rPr lang="en-US"/>
              <a:t>on Page 30. Sing to the tune of </a:t>
            </a:r>
            <a:r>
              <a:rPr lang="en-US" i="1"/>
              <a:t>Three Blind Mice </a:t>
            </a:r>
            <a:r>
              <a:rPr lang="en-US"/>
              <a:t>for each poem. Then have students complete the following student guide, </a:t>
            </a:r>
            <a:r>
              <a:rPr lang="en-US" b="1"/>
              <a:t>1E Draw It!</a:t>
            </a:r>
          </a:p>
        </p:txBody>
      </p:sp>
      <p:sp>
        <p:nvSpPr>
          <p:cNvPr id="4" name="Slide Number Placeholder 3">
            <a:extLst>
              <a:ext uri="{FF2B5EF4-FFF2-40B4-BE49-F238E27FC236}">
                <a16:creationId xmlns:a16="http://schemas.microsoft.com/office/drawing/2014/main" id="{3D258DE1-6035-0D60-6841-05A2C8909C5A}"/>
              </a:ext>
            </a:extLst>
          </p:cNvPr>
          <p:cNvSpPr>
            <a:spLocks noGrp="1"/>
          </p:cNvSpPr>
          <p:nvPr>
            <p:ph type="sldNum" sz="quarter" idx="5"/>
          </p:nvPr>
        </p:nvSpPr>
        <p:spPr/>
        <p:txBody>
          <a:bodyPr/>
          <a:lstStyle/>
          <a:p>
            <a:fld id="{F7C19E1B-9841-4947-956E-4E7489943B16}" type="slidenum">
              <a:rPr lang="en-US" smtClean="0"/>
              <a:t>18</a:t>
            </a:fld>
            <a:endParaRPr lang="en-US"/>
          </a:p>
        </p:txBody>
      </p:sp>
    </p:spTree>
    <p:extLst>
      <p:ext uri="{BB962C8B-B14F-4D97-AF65-F5344CB8AC3E}">
        <p14:creationId xmlns:p14="http://schemas.microsoft.com/office/powerpoint/2010/main" val="3053761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FED98-6256-5D5F-426C-5B6772B32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6F14BB-F254-04E0-839B-B193C5B220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293A4-E34C-78BC-4DD1-4CD5A489DBDE}"/>
              </a:ext>
            </a:extLst>
          </p:cNvPr>
          <p:cNvSpPr>
            <a:spLocks noGrp="1"/>
          </p:cNvSpPr>
          <p:nvPr>
            <p:ph type="body" idx="1"/>
          </p:nvPr>
        </p:nvSpPr>
        <p:spPr/>
        <p:txBody>
          <a:bodyPr/>
          <a:lstStyle/>
          <a:p>
            <a:r>
              <a:rPr lang="en-US"/>
              <a:t>Then have students complete the following student guide, </a:t>
            </a:r>
            <a:r>
              <a:rPr lang="en-US" b="1"/>
              <a:t>1E Draw It!</a:t>
            </a:r>
          </a:p>
        </p:txBody>
      </p:sp>
      <p:sp>
        <p:nvSpPr>
          <p:cNvPr id="4" name="Slide Number Placeholder 3">
            <a:extLst>
              <a:ext uri="{FF2B5EF4-FFF2-40B4-BE49-F238E27FC236}">
                <a16:creationId xmlns:a16="http://schemas.microsoft.com/office/drawing/2014/main" id="{2F1A65D8-3996-7D86-ACA3-E86238B6C007}"/>
              </a:ext>
            </a:extLst>
          </p:cNvPr>
          <p:cNvSpPr>
            <a:spLocks noGrp="1"/>
          </p:cNvSpPr>
          <p:nvPr>
            <p:ph type="sldNum" sz="quarter" idx="5"/>
          </p:nvPr>
        </p:nvSpPr>
        <p:spPr/>
        <p:txBody>
          <a:bodyPr/>
          <a:lstStyle/>
          <a:p>
            <a:fld id="{F7C19E1B-9841-4947-956E-4E7489943B16}" type="slidenum">
              <a:rPr lang="en-US" smtClean="0"/>
              <a:t>19</a:t>
            </a:fld>
            <a:endParaRPr lang="en-US"/>
          </a:p>
        </p:txBody>
      </p:sp>
    </p:spTree>
    <p:extLst>
      <p:ext uri="{BB962C8B-B14F-4D97-AF65-F5344CB8AC3E}">
        <p14:creationId xmlns:p14="http://schemas.microsoft.com/office/powerpoint/2010/main" val="531381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0BABF-63A3-DCF7-ACBC-BE2222AFF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DC80A-5801-6C85-F063-343691CC4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AF2D3-51F4-D507-98A0-66FE38D511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1"/>
          </a:p>
        </p:txBody>
      </p:sp>
      <p:sp>
        <p:nvSpPr>
          <p:cNvPr id="4" name="Slide Number Placeholder 3">
            <a:extLst>
              <a:ext uri="{FF2B5EF4-FFF2-40B4-BE49-F238E27FC236}">
                <a16:creationId xmlns:a16="http://schemas.microsoft.com/office/drawing/2014/main" id="{A516EF09-5629-33D0-1B5C-87E2621F3099}"/>
              </a:ext>
            </a:extLst>
          </p:cNvPr>
          <p:cNvSpPr>
            <a:spLocks noGrp="1"/>
          </p:cNvSpPr>
          <p:nvPr>
            <p:ph type="sldNum" sz="quarter" idx="5"/>
          </p:nvPr>
        </p:nvSpPr>
        <p:spPr/>
        <p:txBody>
          <a:bodyPr/>
          <a:lstStyle/>
          <a:p>
            <a:fld id="{F7C19E1B-9841-4947-956E-4E7489943B16}" type="slidenum">
              <a:rPr lang="en-US" smtClean="0"/>
              <a:t>20</a:t>
            </a:fld>
            <a:endParaRPr lang="en-US"/>
          </a:p>
        </p:txBody>
      </p:sp>
    </p:spTree>
    <p:extLst>
      <p:ext uri="{BB962C8B-B14F-4D97-AF65-F5344CB8AC3E}">
        <p14:creationId xmlns:p14="http://schemas.microsoft.com/office/powerpoint/2010/main" val="1973361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1D0C3-B38A-4675-66CF-8E08CBC79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E3089-7CB4-882E-1A3E-6C1F44D43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798A66-163C-3DB9-4918-8A5FB2F8A097}"/>
              </a:ext>
            </a:extLst>
          </p:cNvPr>
          <p:cNvSpPr>
            <a:spLocks noGrp="1"/>
          </p:cNvSpPr>
          <p:nvPr>
            <p:ph type="body" idx="1"/>
          </p:nvPr>
        </p:nvSpPr>
        <p:spPr/>
        <p:txBody>
          <a:bodyPr/>
          <a:lstStyle/>
          <a:p>
            <a:r>
              <a:rPr lang="en-US"/>
              <a:t>Prepare and display your </a:t>
            </a:r>
            <a:r>
              <a:rPr lang="en-US" b="1" err="1"/>
              <a:t>Noticings</a:t>
            </a:r>
            <a:r>
              <a:rPr lang="en-US" b="1"/>
              <a:t> and Wonderings Chart </a:t>
            </a:r>
            <a:r>
              <a:rPr lang="en-US"/>
              <a:t>for this lesson. Add student observations and/or questions to the chart as the lesson proceeds in reference to the phenomenon studied.</a:t>
            </a:r>
          </a:p>
        </p:txBody>
      </p:sp>
      <p:sp>
        <p:nvSpPr>
          <p:cNvPr id="4" name="Slide Number Placeholder 3">
            <a:extLst>
              <a:ext uri="{FF2B5EF4-FFF2-40B4-BE49-F238E27FC236}">
                <a16:creationId xmlns:a16="http://schemas.microsoft.com/office/drawing/2014/main" id="{91C6B0BE-9F2D-7754-A0B5-20DDF551AC33}"/>
              </a:ext>
            </a:extLst>
          </p:cNvPr>
          <p:cNvSpPr>
            <a:spLocks noGrp="1"/>
          </p:cNvSpPr>
          <p:nvPr>
            <p:ph type="sldNum" sz="quarter" idx="5"/>
          </p:nvPr>
        </p:nvSpPr>
        <p:spPr/>
        <p:txBody>
          <a:bodyPr/>
          <a:lstStyle/>
          <a:p>
            <a:fld id="{F7C19E1B-9841-4947-956E-4E7489943B16}" type="slidenum">
              <a:rPr lang="en-US" smtClean="0"/>
              <a:t>3</a:t>
            </a:fld>
            <a:endParaRPr lang="en-US"/>
          </a:p>
        </p:txBody>
      </p:sp>
    </p:spTree>
    <p:extLst>
      <p:ext uri="{BB962C8B-B14F-4D97-AF65-F5344CB8AC3E}">
        <p14:creationId xmlns:p14="http://schemas.microsoft.com/office/powerpoint/2010/main" val="2797377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06713-D30B-4E20-A5D8-BB257B713E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CA569-FD20-6E9F-A7B4-3DA9737B5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D9029-5F1E-8DB9-B2B8-34AB195D72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0"/>
          </a:p>
          <a:p>
            <a:r>
              <a:rPr lang="en-US"/>
              <a:t>Animal: Family of raccoons </a:t>
            </a:r>
          </a:p>
          <a:p>
            <a:endParaRPr lang="en-US"/>
          </a:p>
        </p:txBody>
      </p:sp>
      <p:sp>
        <p:nvSpPr>
          <p:cNvPr id="4" name="Slide Number Placeholder 3">
            <a:extLst>
              <a:ext uri="{FF2B5EF4-FFF2-40B4-BE49-F238E27FC236}">
                <a16:creationId xmlns:a16="http://schemas.microsoft.com/office/drawing/2014/main" id="{32B2680F-259F-E8D9-8BAC-32939272B810}"/>
              </a:ext>
            </a:extLst>
          </p:cNvPr>
          <p:cNvSpPr>
            <a:spLocks noGrp="1"/>
          </p:cNvSpPr>
          <p:nvPr>
            <p:ph type="sldNum" sz="quarter" idx="5"/>
          </p:nvPr>
        </p:nvSpPr>
        <p:spPr/>
        <p:txBody>
          <a:bodyPr/>
          <a:lstStyle/>
          <a:p>
            <a:fld id="{F7C19E1B-9841-4947-956E-4E7489943B16}" type="slidenum">
              <a:rPr lang="en-US" smtClean="0"/>
              <a:t>21</a:t>
            </a:fld>
            <a:endParaRPr lang="en-US"/>
          </a:p>
        </p:txBody>
      </p:sp>
    </p:spTree>
    <p:extLst>
      <p:ext uri="{BB962C8B-B14F-4D97-AF65-F5344CB8AC3E}">
        <p14:creationId xmlns:p14="http://schemas.microsoft.com/office/powerpoint/2010/main" val="814859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2D69A-0AE8-339F-94DC-8C37F6F92B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53C9D-DE21-43C9-FEBB-4A81B18C0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23777E-72F8-7F72-2A63-F239F9AB57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0"/>
          </a:p>
        </p:txBody>
      </p:sp>
      <p:sp>
        <p:nvSpPr>
          <p:cNvPr id="4" name="Slide Number Placeholder 3">
            <a:extLst>
              <a:ext uri="{FF2B5EF4-FFF2-40B4-BE49-F238E27FC236}">
                <a16:creationId xmlns:a16="http://schemas.microsoft.com/office/drawing/2014/main" id="{E773A8C1-9267-B9FD-BC47-2FB69137ABD6}"/>
              </a:ext>
            </a:extLst>
          </p:cNvPr>
          <p:cNvSpPr>
            <a:spLocks noGrp="1"/>
          </p:cNvSpPr>
          <p:nvPr>
            <p:ph type="sldNum" sz="quarter" idx="5"/>
          </p:nvPr>
        </p:nvSpPr>
        <p:spPr/>
        <p:txBody>
          <a:bodyPr/>
          <a:lstStyle/>
          <a:p>
            <a:fld id="{F7C19E1B-9841-4947-956E-4E7489943B16}" type="slidenum">
              <a:rPr lang="en-US" smtClean="0"/>
              <a:t>22</a:t>
            </a:fld>
            <a:endParaRPr lang="en-US"/>
          </a:p>
        </p:txBody>
      </p:sp>
    </p:spTree>
    <p:extLst>
      <p:ext uri="{BB962C8B-B14F-4D97-AF65-F5344CB8AC3E}">
        <p14:creationId xmlns:p14="http://schemas.microsoft.com/office/powerpoint/2010/main" val="405570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02C00-27F9-2EFE-9438-6482A1CD2E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2E6E3-A7C0-DA11-3397-EF263632E9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8373B-15ED-65B1-13C6-DC2BED146DDA}"/>
              </a:ext>
            </a:extLst>
          </p:cNvPr>
          <p:cNvSpPr>
            <a:spLocks noGrp="1"/>
          </p:cNvSpPr>
          <p:nvPr>
            <p:ph type="body" idx="1"/>
          </p:nvPr>
        </p:nvSpPr>
        <p:spPr/>
        <p:txBody>
          <a:bodyPr/>
          <a:lstStyle/>
          <a:p>
            <a:pPr>
              <a:defRPr/>
            </a:pPr>
            <a:r>
              <a:rPr lang="en-US" b="0"/>
              <a:t>Explore the different ways that bears and other animals may cool down.</a:t>
            </a:r>
            <a:r>
              <a:rPr lang="en-US"/>
              <a:t>  Beaver</a:t>
            </a:r>
            <a:endParaRPr lang="en-US" b="0"/>
          </a:p>
          <a:p>
            <a:endParaRPr lang="en-US" b="0"/>
          </a:p>
          <a:p>
            <a:r>
              <a:rPr lang="en-US"/>
              <a:t>Animal: American Beaver</a:t>
            </a:r>
          </a:p>
        </p:txBody>
      </p:sp>
      <p:sp>
        <p:nvSpPr>
          <p:cNvPr id="4" name="Slide Number Placeholder 3">
            <a:extLst>
              <a:ext uri="{FF2B5EF4-FFF2-40B4-BE49-F238E27FC236}">
                <a16:creationId xmlns:a16="http://schemas.microsoft.com/office/drawing/2014/main" id="{5FBE3157-61E8-66FB-9EE0-451E7E436C18}"/>
              </a:ext>
            </a:extLst>
          </p:cNvPr>
          <p:cNvSpPr>
            <a:spLocks noGrp="1"/>
          </p:cNvSpPr>
          <p:nvPr>
            <p:ph type="sldNum" sz="quarter" idx="5"/>
          </p:nvPr>
        </p:nvSpPr>
        <p:spPr/>
        <p:txBody>
          <a:bodyPr/>
          <a:lstStyle/>
          <a:p>
            <a:fld id="{F7C19E1B-9841-4947-956E-4E7489943B16}" type="slidenum">
              <a:rPr lang="en-US" smtClean="0"/>
              <a:t>23</a:t>
            </a:fld>
            <a:endParaRPr lang="en-US"/>
          </a:p>
        </p:txBody>
      </p:sp>
    </p:spTree>
    <p:extLst>
      <p:ext uri="{BB962C8B-B14F-4D97-AF65-F5344CB8AC3E}">
        <p14:creationId xmlns:p14="http://schemas.microsoft.com/office/powerpoint/2010/main" val="1454638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A10B3-FD20-E37B-7926-D295959B1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F0DDF1-21A6-B2CF-3DB2-BD0DF81774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090CF-04DF-2B37-F65D-48A7D75222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0"/>
          </a:p>
          <a:p>
            <a:r>
              <a:rPr lang="en-US"/>
              <a:t>Animal: Box Turtle</a:t>
            </a:r>
          </a:p>
        </p:txBody>
      </p:sp>
      <p:sp>
        <p:nvSpPr>
          <p:cNvPr id="4" name="Slide Number Placeholder 3">
            <a:extLst>
              <a:ext uri="{FF2B5EF4-FFF2-40B4-BE49-F238E27FC236}">
                <a16:creationId xmlns:a16="http://schemas.microsoft.com/office/drawing/2014/main" id="{48490FAA-AB3E-790A-9926-8670A35FBD58}"/>
              </a:ext>
            </a:extLst>
          </p:cNvPr>
          <p:cNvSpPr>
            <a:spLocks noGrp="1"/>
          </p:cNvSpPr>
          <p:nvPr>
            <p:ph type="sldNum" sz="quarter" idx="5"/>
          </p:nvPr>
        </p:nvSpPr>
        <p:spPr/>
        <p:txBody>
          <a:bodyPr/>
          <a:lstStyle/>
          <a:p>
            <a:fld id="{F7C19E1B-9841-4947-956E-4E7489943B16}" type="slidenum">
              <a:rPr lang="en-US" smtClean="0"/>
              <a:t>24</a:t>
            </a:fld>
            <a:endParaRPr lang="en-US"/>
          </a:p>
        </p:txBody>
      </p:sp>
    </p:spTree>
    <p:extLst>
      <p:ext uri="{BB962C8B-B14F-4D97-AF65-F5344CB8AC3E}">
        <p14:creationId xmlns:p14="http://schemas.microsoft.com/office/powerpoint/2010/main" val="2324117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3C517-020C-3E8C-8ABC-4276F77C0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F818C-E1D2-FEA5-AF76-7F70D7CA1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30239-BAE4-D409-3CDC-302AABAEB2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0"/>
          </a:p>
          <a:p>
            <a:r>
              <a:rPr lang="en-US"/>
              <a:t>Animal: Bullfrog</a:t>
            </a:r>
          </a:p>
        </p:txBody>
      </p:sp>
      <p:sp>
        <p:nvSpPr>
          <p:cNvPr id="4" name="Slide Number Placeholder 3">
            <a:extLst>
              <a:ext uri="{FF2B5EF4-FFF2-40B4-BE49-F238E27FC236}">
                <a16:creationId xmlns:a16="http://schemas.microsoft.com/office/drawing/2014/main" id="{252E60D4-F67A-6DD7-D269-40B6BD0A9745}"/>
              </a:ext>
            </a:extLst>
          </p:cNvPr>
          <p:cNvSpPr>
            <a:spLocks noGrp="1"/>
          </p:cNvSpPr>
          <p:nvPr>
            <p:ph type="sldNum" sz="quarter" idx="5"/>
          </p:nvPr>
        </p:nvSpPr>
        <p:spPr/>
        <p:txBody>
          <a:bodyPr/>
          <a:lstStyle/>
          <a:p>
            <a:fld id="{F7C19E1B-9841-4947-956E-4E7489943B16}" type="slidenum">
              <a:rPr lang="en-US" smtClean="0"/>
              <a:t>25</a:t>
            </a:fld>
            <a:endParaRPr lang="en-US"/>
          </a:p>
        </p:txBody>
      </p:sp>
    </p:spTree>
    <p:extLst>
      <p:ext uri="{BB962C8B-B14F-4D97-AF65-F5344CB8AC3E}">
        <p14:creationId xmlns:p14="http://schemas.microsoft.com/office/powerpoint/2010/main" val="1212971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50807-66F0-5735-A833-6CD91F61A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B5AB0-E914-86FB-CE72-8D05F91A81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3E6EB-5D92-E9FB-AC4A-78700644B5F5}"/>
              </a:ext>
            </a:extLst>
          </p:cNvPr>
          <p:cNvSpPr>
            <a:spLocks noGrp="1"/>
          </p:cNvSpPr>
          <p:nvPr>
            <p:ph type="body" idx="1"/>
          </p:nvPr>
        </p:nvSpPr>
        <p:spPr/>
        <p:txBody>
          <a:bodyPr/>
          <a:lstStyle/>
          <a:p>
            <a:pPr>
              <a:defRPr/>
            </a:pPr>
            <a:r>
              <a:rPr lang="en-US" b="0"/>
              <a:t>Explore the different ways that bears and other animals may cool down. </a:t>
            </a:r>
          </a:p>
          <a:p>
            <a:endParaRPr lang="en-US" b="0"/>
          </a:p>
          <a:p>
            <a:r>
              <a:rPr lang="en-US"/>
              <a:t>Animal: Fox Squirrel</a:t>
            </a:r>
          </a:p>
        </p:txBody>
      </p:sp>
      <p:sp>
        <p:nvSpPr>
          <p:cNvPr id="4" name="Slide Number Placeholder 3">
            <a:extLst>
              <a:ext uri="{FF2B5EF4-FFF2-40B4-BE49-F238E27FC236}">
                <a16:creationId xmlns:a16="http://schemas.microsoft.com/office/drawing/2014/main" id="{667CE548-6E06-E963-62E0-B8A620841188}"/>
              </a:ext>
            </a:extLst>
          </p:cNvPr>
          <p:cNvSpPr>
            <a:spLocks noGrp="1"/>
          </p:cNvSpPr>
          <p:nvPr>
            <p:ph type="sldNum" sz="quarter" idx="5"/>
          </p:nvPr>
        </p:nvSpPr>
        <p:spPr/>
        <p:txBody>
          <a:bodyPr/>
          <a:lstStyle/>
          <a:p>
            <a:fld id="{F7C19E1B-9841-4947-956E-4E7489943B16}" type="slidenum">
              <a:rPr lang="en-US" smtClean="0"/>
              <a:t>26</a:t>
            </a:fld>
            <a:endParaRPr lang="en-US"/>
          </a:p>
        </p:txBody>
      </p:sp>
    </p:spTree>
    <p:extLst>
      <p:ext uri="{BB962C8B-B14F-4D97-AF65-F5344CB8AC3E}">
        <p14:creationId xmlns:p14="http://schemas.microsoft.com/office/powerpoint/2010/main" val="71789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BBBCD-3478-2B9C-46A2-9D1FC4B47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5A4104-473D-4DA0-7E68-4A3F9890C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B8E8CC-C736-EC93-54A6-25B93C8DA0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0"/>
          </a:p>
        </p:txBody>
      </p:sp>
      <p:sp>
        <p:nvSpPr>
          <p:cNvPr id="4" name="Slide Number Placeholder 3">
            <a:extLst>
              <a:ext uri="{FF2B5EF4-FFF2-40B4-BE49-F238E27FC236}">
                <a16:creationId xmlns:a16="http://schemas.microsoft.com/office/drawing/2014/main" id="{7F5609DF-D044-998C-1C47-8A2AFCE41F2F}"/>
              </a:ext>
            </a:extLst>
          </p:cNvPr>
          <p:cNvSpPr>
            <a:spLocks noGrp="1"/>
          </p:cNvSpPr>
          <p:nvPr>
            <p:ph type="sldNum" sz="quarter" idx="5"/>
          </p:nvPr>
        </p:nvSpPr>
        <p:spPr/>
        <p:txBody>
          <a:bodyPr/>
          <a:lstStyle/>
          <a:p>
            <a:fld id="{F7C19E1B-9841-4947-956E-4E7489943B16}" type="slidenum">
              <a:rPr lang="en-US" smtClean="0"/>
              <a:t>27</a:t>
            </a:fld>
            <a:endParaRPr lang="en-US"/>
          </a:p>
        </p:txBody>
      </p:sp>
    </p:spTree>
    <p:extLst>
      <p:ext uri="{BB962C8B-B14F-4D97-AF65-F5344CB8AC3E}">
        <p14:creationId xmlns:p14="http://schemas.microsoft.com/office/powerpoint/2010/main" val="1531906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965AF-FAC9-C266-0013-8F727E998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C2BA5F-35AC-4181-5020-085ACDA4F6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EADB9E-A3E2-EB28-D395-82C2F46CEC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0"/>
          </a:p>
        </p:txBody>
      </p:sp>
      <p:sp>
        <p:nvSpPr>
          <p:cNvPr id="4" name="Slide Number Placeholder 3">
            <a:extLst>
              <a:ext uri="{FF2B5EF4-FFF2-40B4-BE49-F238E27FC236}">
                <a16:creationId xmlns:a16="http://schemas.microsoft.com/office/drawing/2014/main" id="{C5A731F4-7C89-49C8-1F74-226BDDD7A543}"/>
              </a:ext>
            </a:extLst>
          </p:cNvPr>
          <p:cNvSpPr>
            <a:spLocks noGrp="1"/>
          </p:cNvSpPr>
          <p:nvPr>
            <p:ph type="sldNum" sz="quarter" idx="5"/>
          </p:nvPr>
        </p:nvSpPr>
        <p:spPr/>
        <p:txBody>
          <a:bodyPr/>
          <a:lstStyle/>
          <a:p>
            <a:fld id="{F7C19E1B-9841-4947-956E-4E7489943B16}" type="slidenum">
              <a:rPr lang="en-US" smtClean="0"/>
              <a:t>28</a:t>
            </a:fld>
            <a:endParaRPr lang="en-US"/>
          </a:p>
        </p:txBody>
      </p:sp>
    </p:spTree>
    <p:extLst>
      <p:ext uri="{BB962C8B-B14F-4D97-AF65-F5344CB8AC3E}">
        <p14:creationId xmlns:p14="http://schemas.microsoft.com/office/powerpoint/2010/main" val="255578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9E3FC-CEC7-C671-0017-E955F57E8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72774-1799-F859-68A0-B1429E4DAC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7C127A-A8AE-7319-75C8-867A2C204FA1}"/>
              </a:ext>
            </a:extLst>
          </p:cNvPr>
          <p:cNvSpPr>
            <a:spLocks noGrp="1"/>
          </p:cNvSpPr>
          <p:nvPr>
            <p:ph type="body" idx="1"/>
          </p:nvPr>
        </p:nvSpPr>
        <p:spPr/>
        <p:txBody>
          <a:bodyPr/>
          <a:lstStyle/>
          <a:p>
            <a:pPr>
              <a:defRPr/>
            </a:pPr>
            <a:r>
              <a:rPr lang="en-US" b="0"/>
              <a:t>Explore the different ways that bears and other animals may cool down.</a:t>
            </a:r>
            <a:r>
              <a:rPr lang="en-US"/>
              <a:t>  </a:t>
            </a:r>
          </a:p>
          <a:p>
            <a:endParaRPr lang="en-US"/>
          </a:p>
          <a:p>
            <a:r>
              <a:rPr lang="en-US"/>
              <a:t>Animal: Deer Mouse</a:t>
            </a:r>
          </a:p>
        </p:txBody>
      </p:sp>
      <p:sp>
        <p:nvSpPr>
          <p:cNvPr id="4" name="Slide Number Placeholder 3">
            <a:extLst>
              <a:ext uri="{FF2B5EF4-FFF2-40B4-BE49-F238E27FC236}">
                <a16:creationId xmlns:a16="http://schemas.microsoft.com/office/drawing/2014/main" id="{6C5B1D71-7266-3DFC-323D-8DE8B0A31A2C}"/>
              </a:ext>
            </a:extLst>
          </p:cNvPr>
          <p:cNvSpPr>
            <a:spLocks noGrp="1"/>
          </p:cNvSpPr>
          <p:nvPr>
            <p:ph type="sldNum" sz="quarter" idx="5"/>
          </p:nvPr>
        </p:nvSpPr>
        <p:spPr/>
        <p:txBody>
          <a:bodyPr/>
          <a:lstStyle/>
          <a:p>
            <a:fld id="{F7C19E1B-9841-4947-956E-4E7489943B16}" type="slidenum">
              <a:rPr lang="en-US" smtClean="0"/>
              <a:t>29</a:t>
            </a:fld>
            <a:endParaRPr lang="en-US"/>
          </a:p>
        </p:txBody>
      </p:sp>
    </p:spTree>
    <p:extLst>
      <p:ext uri="{BB962C8B-B14F-4D97-AF65-F5344CB8AC3E}">
        <p14:creationId xmlns:p14="http://schemas.microsoft.com/office/powerpoint/2010/main" val="2304987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C631B-8436-9954-3970-BC7ACB8A7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8370A-F9C0-EB35-68DA-CEFDE9051B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167C94-A92B-6285-4620-ED6A133873D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0"/>
          </a:p>
        </p:txBody>
      </p:sp>
      <p:sp>
        <p:nvSpPr>
          <p:cNvPr id="4" name="Slide Number Placeholder 3">
            <a:extLst>
              <a:ext uri="{FF2B5EF4-FFF2-40B4-BE49-F238E27FC236}">
                <a16:creationId xmlns:a16="http://schemas.microsoft.com/office/drawing/2014/main" id="{83093662-5DE5-D8E2-E984-549424BB1115}"/>
              </a:ext>
            </a:extLst>
          </p:cNvPr>
          <p:cNvSpPr>
            <a:spLocks noGrp="1"/>
          </p:cNvSpPr>
          <p:nvPr>
            <p:ph type="sldNum" sz="quarter" idx="5"/>
          </p:nvPr>
        </p:nvSpPr>
        <p:spPr/>
        <p:txBody>
          <a:bodyPr/>
          <a:lstStyle/>
          <a:p>
            <a:fld id="{F7C19E1B-9841-4947-956E-4E7489943B16}" type="slidenum">
              <a:rPr lang="en-US" smtClean="0"/>
              <a:t>30</a:t>
            </a:fld>
            <a:endParaRPr lang="en-US"/>
          </a:p>
        </p:txBody>
      </p:sp>
    </p:spTree>
    <p:extLst>
      <p:ext uri="{BB962C8B-B14F-4D97-AF65-F5344CB8AC3E}">
        <p14:creationId xmlns:p14="http://schemas.microsoft.com/office/powerpoint/2010/main" val="1304826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F0A4A-CF63-C505-5B45-34B492642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F70F2-034E-DC14-D65A-AF6F9AEAF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557F6-58B0-2CFB-3F0A-EF9F56C230BB}"/>
              </a:ext>
            </a:extLst>
          </p:cNvPr>
          <p:cNvSpPr>
            <a:spLocks noGrp="1"/>
          </p:cNvSpPr>
          <p:nvPr>
            <p:ph type="body" idx="1"/>
          </p:nvPr>
        </p:nvSpPr>
        <p:spPr/>
        <p:txBody>
          <a:bodyPr/>
          <a:lstStyle/>
          <a:p>
            <a:r>
              <a:rPr lang="en-US" b="1"/>
              <a:t>Read</a:t>
            </a:r>
            <a:r>
              <a:rPr lang="en-US"/>
              <a:t> the book </a:t>
            </a:r>
            <a:r>
              <a:rPr lang="en-US" i="1"/>
              <a:t>Beneath the Sun </a:t>
            </a:r>
            <a:r>
              <a:rPr lang="en-US"/>
              <a:t>by Melissa Stewart</a:t>
            </a:r>
          </a:p>
        </p:txBody>
      </p:sp>
      <p:sp>
        <p:nvSpPr>
          <p:cNvPr id="4" name="Slide Number Placeholder 3">
            <a:extLst>
              <a:ext uri="{FF2B5EF4-FFF2-40B4-BE49-F238E27FC236}">
                <a16:creationId xmlns:a16="http://schemas.microsoft.com/office/drawing/2014/main" id="{FA238371-BA28-B5F2-5963-956C9A61254F}"/>
              </a:ext>
            </a:extLst>
          </p:cNvPr>
          <p:cNvSpPr>
            <a:spLocks noGrp="1"/>
          </p:cNvSpPr>
          <p:nvPr>
            <p:ph type="sldNum" sz="quarter" idx="5"/>
          </p:nvPr>
        </p:nvSpPr>
        <p:spPr/>
        <p:txBody>
          <a:bodyPr/>
          <a:lstStyle/>
          <a:p>
            <a:fld id="{F7C19E1B-9841-4947-956E-4E7489943B16}" type="slidenum">
              <a:rPr lang="en-US" smtClean="0"/>
              <a:t>4</a:t>
            </a:fld>
            <a:endParaRPr lang="en-US"/>
          </a:p>
        </p:txBody>
      </p:sp>
    </p:spTree>
    <p:extLst>
      <p:ext uri="{BB962C8B-B14F-4D97-AF65-F5344CB8AC3E}">
        <p14:creationId xmlns:p14="http://schemas.microsoft.com/office/powerpoint/2010/main" val="893427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8F6A6-BEA4-9152-B05B-42118338CE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2ED5C8-E622-2410-DC88-FA90B46DD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DB1934-FCE7-1108-1BD0-F1C4A829675B}"/>
              </a:ext>
            </a:extLst>
          </p:cNvPr>
          <p:cNvSpPr>
            <a:spLocks noGrp="1"/>
          </p:cNvSpPr>
          <p:nvPr>
            <p:ph type="body" idx="1"/>
          </p:nvPr>
        </p:nvSpPr>
        <p:spPr/>
        <p:txBody>
          <a:bodyPr/>
          <a:lstStyle/>
          <a:p>
            <a:pPr>
              <a:defRPr/>
            </a:pPr>
            <a:r>
              <a:rPr lang="en-US" b="0"/>
              <a:t>Explore the different ways that bears and other animals may cool down. </a:t>
            </a:r>
          </a:p>
          <a:p>
            <a:endParaRPr lang="en-US" b="0"/>
          </a:p>
          <a:p>
            <a:r>
              <a:rPr lang="en-US"/>
              <a:t>Animal: American Robin</a:t>
            </a:r>
          </a:p>
        </p:txBody>
      </p:sp>
      <p:sp>
        <p:nvSpPr>
          <p:cNvPr id="4" name="Slide Number Placeholder 3">
            <a:extLst>
              <a:ext uri="{FF2B5EF4-FFF2-40B4-BE49-F238E27FC236}">
                <a16:creationId xmlns:a16="http://schemas.microsoft.com/office/drawing/2014/main" id="{9E04144D-E5FA-0943-FAB8-931F6C95E5B2}"/>
              </a:ext>
            </a:extLst>
          </p:cNvPr>
          <p:cNvSpPr>
            <a:spLocks noGrp="1"/>
          </p:cNvSpPr>
          <p:nvPr>
            <p:ph type="sldNum" sz="quarter" idx="5"/>
          </p:nvPr>
        </p:nvSpPr>
        <p:spPr/>
        <p:txBody>
          <a:bodyPr/>
          <a:lstStyle/>
          <a:p>
            <a:fld id="{F7C19E1B-9841-4947-956E-4E7489943B16}" type="slidenum">
              <a:rPr lang="en-US" smtClean="0"/>
              <a:t>31</a:t>
            </a:fld>
            <a:endParaRPr lang="en-US"/>
          </a:p>
        </p:txBody>
      </p:sp>
    </p:spTree>
    <p:extLst>
      <p:ext uri="{BB962C8B-B14F-4D97-AF65-F5344CB8AC3E}">
        <p14:creationId xmlns:p14="http://schemas.microsoft.com/office/powerpoint/2010/main" val="1439351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55B6C-9182-88CF-8D45-8A37D2FC7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078580-98D6-21A8-F01F-F637640C05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1DDA8-EE4A-C00E-0FE7-5242E537FD9E}"/>
              </a:ext>
            </a:extLst>
          </p:cNvPr>
          <p:cNvSpPr>
            <a:spLocks noGrp="1"/>
          </p:cNvSpPr>
          <p:nvPr>
            <p:ph type="body" idx="1"/>
          </p:nvPr>
        </p:nvSpPr>
        <p:spPr/>
        <p:txBody>
          <a:bodyPr/>
          <a:lstStyle/>
          <a:p>
            <a:pPr>
              <a:defRPr/>
            </a:pPr>
            <a:r>
              <a:rPr lang="en-US" b="0"/>
              <a:t>Explore the different ways that bears and other animals may cool down. </a:t>
            </a:r>
            <a:endParaRPr lang="en-US"/>
          </a:p>
          <a:p>
            <a:pPr>
              <a:defRPr/>
            </a:pPr>
            <a:endParaRPr lang="en-US"/>
          </a:p>
          <a:p>
            <a:pPr>
              <a:defRPr/>
            </a:pPr>
            <a:r>
              <a:rPr lang="en-US"/>
              <a:t>Animal: Red fox</a:t>
            </a:r>
          </a:p>
          <a:p>
            <a:endParaRPr lang="en-US" b="0"/>
          </a:p>
        </p:txBody>
      </p:sp>
      <p:sp>
        <p:nvSpPr>
          <p:cNvPr id="4" name="Slide Number Placeholder 3">
            <a:extLst>
              <a:ext uri="{FF2B5EF4-FFF2-40B4-BE49-F238E27FC236}">
                <a16:creationId xmlns:a16="http://schemas.microsoft.com/office/drawing/2014/main" id="{E97BC34E-9E93-BF15-BDAE-7052936274CA}"/>
              </a:ext>
            </a:extLst>
          </p:cNvPr>
          <p:cNvSpPr>
            <a:spLocks noGrp="1"/>
          </p:cNvSpPr>
          <p:nvPr>
            <p:ph type="sldNum" sz="quarter" idx="5"/>
          </p:nvPr>
        </p:nvSpPr>
        <p:spPr/>
        <p:txBody>
          <a:bodyPr/>
          <a:lstStyle/>
          <a:p>
            <a:fld id="{F7C19E1B-9841-4947-956E-4E7489943B16}" type="slidenum">
              <a:rPr lang="en-US" smtClean="0"/>
              <a:t>32</a:t>
            </a:fld>
            <a:endParaRPr lang="en-US"/>
          </a:p>
        </p:txBody>
      </p:sp>
    </p:spTree>
    <p:extLst>
      <p:ext uri="{BB962C8B-B14F-4D97-AF65-F5344CB8AC3E}">
        <p14:creationId xmlns:p14="http://schemas.microsoft.com/office/powerpoint/2010/main" val="621189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FB5AA-A334-78F4-763C-EA52B68ED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66369-C333-3C1B-3704-92AA299AD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1D226F-40FD-547B-7CCD-332EE54977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Explore the different ways that bears and other animals may cool down. </a:t>
            </a:r>
          </a:p>
          <a:p>
            <a:endParaRPr lang="en-US" b="0"/>
          </a:p>
          <a:p>
            <a:r>
              <a:rPr lang="en-US"/>
              <a:t>Animal: River otter</a:t>
            </a:r>
          </a:p>
        </p:txBody>
      </p:sp>
      <p:sp>
        <p:nvSpPr>
          <p:cNvPr id="4" name="Slide Number Placeholder 3">
            <a:extLst>
              <a:ext uri="{FF2B5EF4-FFF2-40B4-BE49-F238E27FC236}">
                <a16:creationId xmlns:a16="http://schemas.microsoft.com/office/drawing/2014/main" id="{D8078672-6F58-4CD2-844F-1A4BD5326E7E}"/>
              </a:ext>
            </a:extLst>
          </p:cNvPr>
          <p:cNvSpPr>
            <a:spLocks noGrp="1"/>
          </p:cNvSpPr>
          <p:nvPr>
            <p:ph type="sldNum" sz="quarter" idx="5"/>
          </p:nvPr>
        </p:nvSpPr>
        <p:spPr/>
        <p:txBody>
          <a:bodyPr/>
          <a:lstStyle/>
          <a:p>
            <a:fld id="{F7C19E1B-9841-4947-956E-4E7489943B16}" type="slidenum">
              <a:rPr lang="en-US" smtClean="0"/>
              <a:t>33</a:t>
            </a:fld>
            <a:endParaRPr lang="en-US"/>
          </a:p>
        </p:txBody>
      </p:sp>
    </p:spTree>
    <p:extLst>
      <p:ext uri="{BB962C8B-B14F-4D97-AF65-F5344CB8AC3E}">
        <p14:creationId xmlns:p14="http://schemas.microsoft.com/office/powerpoint/2010/main" val="209305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0588A-9E82-3070-2F02-928D973B0B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A1613-5764-7347-B089-30139A0F44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B16486-B69F-150B-F184-0841CA362579}"/>
              </a:ext>
            </a:extLst>
          </p:cNvPr>
          <p:cNvSpPr>
            <a:spLocks noGrp="1"/>
          </p:cNvSpPr>
          <p:nvPr>
            <p:ph type="body" idx="1"/>
          </p:nvPr>
        </p:nvSpPr>
        <p:spPr/>
        <p:txBody>
          <a:bodyPr/>
          <a:lstStyle/>
          <a:p>
            <a:pPr>
              <a:defRPr/>
            </a:pPr>
            <a:r>
              <a:rPr lang="en-US" b="0"/>
              <a:t>Explore the different ways that bears and other animals may cool down. </a:t>
            </a:r>
          </a:p>
          <a:p>
            <a:endParaRPr lang="en-US" b="0"/>
          </a:p>
          <a:p>
            <a:r>
              <a:rPr lang="en-US"/>
              <a:t>Animal: Tufted titmouse</a:t>
            </a:r>
          </a:p>
        </p:txBody>
      </p:sp>
      <p:sp>
        <p:nvSpPr>
          <p:cNvPr id="4" name="Slide Number Placeholder 3">
            <a:extLst>
              <a:ext uri="{FF2B5EF4-FFF2-40B4-BE49-F238E27FC236}">
                <a16:creationId xmlns:a16="http://schemas.microsoft.com/office/drawing/2014/main" id="{174FB3FC-3203-B56B-B793-9F0B8A41A168}"/>
              </a:ext>
            </a:extLst>
          </p:cNvPr>
          <p:cNvSpPr>
            <a:spLocks noGrp="1"/>
          </p:cNvSpPr>
          <p:nvPr>
            <p:ph type="sldNum" sz="quarter" idx="5"/>
          </p:nvPr>
        </p:nvSpPr>
        <p:spPr/>
        <p:txBody>
          <a:bodyPr/>
          <a:lstStyle/>
          <a:p>
            <a:fld id="{F7C19E1B-9841-4947-956E-4E7489943B16}" type="slidenum">
              <a:rPr lang="en-US" smtClean="0"/>
              <a:t>34</a:t>
            </a:fld>
            <a:endParaRPr lang="en-US"/>
          </a:p>
        </p:txBody>
      </p:sp>
    </p:spTree>
    <p:extLst>
      <p:ext uri="{BB962C8B-B14F-4D97-AF65-F5344CB8AC3E}">
        <p14:creationId xmlns:p14="http://schemas.microsoft.com/office/powerpoint/2010/main" val="1310194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67AFB-64AE-D5FD-0593-D76F1386DF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D92C7-AEA7-F708-4F85-3E86805B29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97924-88B3-B550-2D6C-15A6C418AF0B}"/>
              </a:ext>
            </a:extLst>
          </p:cNvPr>
          <p:cNvSpPr>
            <a:spLocks noGrp="1"/>
          </p:cNvSpPr>
          <p:nvPr>
            <p:ph type="body" idx="1"/>
          </p:nvPr>
        </p:nvSpPr>
        <p:spPr/>
        <p:txBody>
          <a:bodyPr/>
          <a:lstStyle/>
          <a:p>
            <a:pPr>
              <a:defRPr/>
            </a:pPr>
            <a:r>
              <a:rPr lang="en-US" b="0"/>
              <a:t>Explore the different ways that bears and other animals may cool down. </a:t>
            </a:r>
          </a:p>
          <a:p>
            <a:endParaRPr lang="en-US" b="0"/>
          </a:p>
          <a:p>
            <a:r>
              <a:rPr lang="en-US"/>
              <a:t>Animal: White-tailed deer fawn</a:t>
            </a:r>
          </a:p>
          <a:p>
            <a:endParaRPr lang="en-US"/>
          </a:p>
        </p:txBody>
      </p:sp>
      <p:sp>
        <p:nvSpPr>
          <p:cNvPr id="4" name="Slide Number Placeholder 3">
            <a:extLst>
              <a:ext uri="{FF2B5EF4-FFF2-40B4-BE49-F238E27FC236}">
                <a16:creationId xmlns:a16="http://schemas.microsoft.com/office/drawing/2014/main" id="{FBEB1E22-B45B-392A-789B-2B17F4431D9B}"/>
              </a:ext>
            </a:extLst>
          </p:cNvPr>
          <p:cNvSpPr>
            <a:spLocks noGrp="1"/>
          </p:cNvSpPr>
          <p:nvPr>
            <p:ph type="sldNum" sz="quarter" idx="5"/>
          </p:nvPr>
        </p:nvSpPr>
        <p:spPr/>
        <p:txBody>
          <a:bodyPr/>
          <a:lstStyle/>
          <a:p>
            <a:fld id="{F7C19E1B-9841-4947-956E-4E7489943B16}" type="slidenum">
              <a:rPr lang="en-US" smtClean="0"/>
              <a:t>35</a:t>
            </a:fld>
            <a:endParaRPr lang="en-US"/>
          </a:p>
        </p:txBody>
      </p:sp>
    </p:spTree>
    <p:extLst>
      <p:ext uri="{BB962C8B-B14F-4D97-AF65-F5344CB8AC3E}">
        <p14:creationId xmlns:p14="http://schemas.microsoft.com/office/powerpoint/2010/main" val="971256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D40AF-A4CC-2FD4-4936-0803FAA28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4F5FD-CEB8-C28A-41EB-048FC9874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6F010E-171F-5F38-8961-6B88DD164899}"/>
              </a:ext>
            </a:extLst>
          </p:cNvPr>
          <p:cNvSpPr>
            <a:spLocks noGrp="1"/>
          </p:cNvSpPr>
          <p:nvPr>
            <p:ph type="body" idx="1"/>
          </p:nvPr>
        </p:nvSpPr>
        <p:spPr/>
        <p:txBody>
          <a:bodyPr/>
          <a:lstStyle/>
          <a:p>
            <a:r>
              <a:rPr lang="en-US" b="0"/>
              <a:t>After viewing the different photos, ask the question: How do bears and other animals cool down?</a:t>
            </a:r>
          </a:p>
        </p:txBody>
      </p:sp>
      <p:sp>
        <p:nvSpPr>
          <p:cNvPr id="4" name="Slide Number Placeholder 3">
            <a:extLst>
              <a:ext uri="{FF2B5EF4-FFF2-40B4-BE49-F238E27FC236}">
                <a16:creationId xmlns:a16="http://schemas.microsoft.com/office/drawing/2014/main" id="{B32356F1-E180-34BC-082B-E7F14D994ACF}"/>
              </a:ext>
            </a:extLst>
          </p:cNvPr>
          <p:cNvSpPr>
            <a:spLocks noGrp="1"/>
          </p:cNvSpPr>
          <p:nvPr>
            <p:ph type="sldNum" sz="quarter" idx="5"/>
          </p:nvPr>
        </p:nvSpPr>
        <p:spPr/>
        <p:txBody>
          <a:bodyPr/>
          <a:lstStyle/>
          <a:p>
            <a:fld id="{F7C19E1B-9841-4947-956E-4E7489943B16}" type="slidenum">
              <a:rPr lang="en-US" smtClean="0"/>
              <a:t>36</a:t>
            </a:fld>
            <a:endParaRPr lang="en-US"/>
          </a:p>
        </p:txBody>
      </p:sp>
    </p:spTree>
    <p:extLst>
      <p:ext uri="{BB962C8B-B14F-4D97-AF65-F5344CB8AC3E}">
        <p14:creationId xmlns:p14="http://schemas.microsoft.com/office/powerpoint/2010/main" val="1700062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0C1FA-C9A4-A48B-1CD8-65D727CF8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8C150-D7FE-35F9-9250-4E7C0500F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B81A0D-39E2-CF50-C38D-2EAB89F79FB7}"/>
              </a:ext>
            </a:extLst>
          </p:cNvPr>
          <p:cNvSpPr>
            <a:spLocks noGrp="1"/>
          </p:cNvSpPr>
          <p:nvPr>
            <p:ph type="body" idx="1"/>
          </p:nvPr>
        </p:nvSpPr>
        <p:spPr/>
        <p:txBody>
          <a:bodyPr/>
          <a:lstStyle/>
          <a:p>
            <a:r>
              <a:rPr lang="en-US" b="0"/>
              <a:t>- Instruct students they are to make a model of something bears or another Missouri animal may find in nature to cool down, using natural or craft materials. They should use what was learned about animal behavior and temperature. Teacher discretion can be used as to the type of model students will make. It can be a diagram or a physical model. The materials for a physical model can vary – craft materials and/or natural materials (craft sticks, twigs, rocks, etc.). </a:t>
            </a:r>
          </a:p>
          <a:p>
            <a:endParaRPr lang="en-US" b="0"/>
          </a:p>
          <a:p>
            <a:r>
              <a:rPr lang="en-US" b="1"/>
              <a:t>- Note: </a:t>
            </a:r>
            <a:r>
              <a:rPr lang="en-US" b="0"/>
              <a:t>The decision to do a paper diagram model or a physical model may be made based on the amount of time available.</a:t>
            </a:r>
          </a:p>
          <a:p>
            <a:endParaRPr lang="en-US" b="0"/>
          </a:p>
          <a:p>
            <a:r>
              <a:rPr lang="en-US" b="0"/>
              <a:t>- Add student observations and/or questions to the </a:t>
            </a:r>
            <a:r>
              <a:rPr lang="en-US" b="1" err="1"/>
              <a:t>Noticings</a:t>
            </a:r>
            <a:r>
              <a:rPr lang="en-US" b="1"/>
              <a:t> and Wonderings Chart </a:t>
            </a:r>
            <a:r>
              <a:rPr lang="en-US" b="0"/>
              <a:t>as the lesson concludes in reference to the phenomenon studied</a:t>
            </a:r>
          </a:p>
        </p:txBody>
      </p:sp>
      <p:sp>
        <p:nvSpPr>
          <p:cNvPr id="4" name="Slide Number Placeholder 3">
            <a:extLst>
              <a:ext uri="{FF2B5EF4-FFF2-40B4-BE49-F238E27FC236}">
                <a16:creationId xmlns:a16="http://schemas.microsoft.com/office/drawing/2014/main" id="{72CE427B-F698-47A5-2369-EAFC10745D3F}"/>
              </a:ext>
            </a:extLst>
          </p:cNvPr>
          <p:cNvSpPr>
            <a:spLocks noGrp="1"/>
          </p:cNvSpPr>
          <p:nvPr>
            <p:ph type="sldNum" sz="quarter" idx="5"/>
          </p:nvPr>
        </p:nvSpPr>
        <p:spPr/>
        <p:txBody>
          <a:bodyPr/>
          <a:lstStyle/>
          <a:p>
            <a:fld id="{F7C19E1B-9841-4947-956E-4E7489943B16}" type="slidenum">
              <a:rPr lang="en-US" smtClean="0"/>
              <a:t>37</a:t>
            </a:fld>
            <a:endParaRPr lang="en-US"/>
          </a:p>
        </p:txBody>
      </p:sp>
    </p:spTree>
    <p:extLst>
      <p:ext uri="{BB962C8B-B14F-4D97-AF65-F5344CB8AC3E}">
        <p14:creationId xmlns:p14="http://schemas.microsoft.com/office/powerpoint/2010/main" val="2390630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497CE-FC7A-F2E9-9832-A8A9AC13D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74110-149F-EC2E-6681-D3B7DEE33E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D657E-FC4C-4447-1E61-0180627F3218}"/>
              </a:ext>
            </a:extLst>
          </p:cNvPr>
          <p:cNvSpPr>
            <a:spLocks noGrp="1"/>
          </p:cNvSpPr>
          <p:nvPr>
            <p:ph type="body" idx="1"/>
          </p:nvPr>
        </p:nvSpPr>
        <p:spPr/>
        <p:txBody>
          <a:bodyPr/>
          <a:lstStyle/>
          <a:p>
            <a:r>
              <a:rPr lang="en-US" b="0"/>
              <a:t>Share designs with the class. Instruct student to tell how and why their design will be effective and how the design mimics what was seen earlier in the </a:t>
            </a:r>
            <a:r>
              <a:rPr lang="en-US" b="1"/>
              <a:t>Keep It Cool, Bear! Presentation</a:t>
            </a:r>
          </a:p>
        </p:txBody>
      </p:sp>
      <p:sp>
        <p:nvSpPr>
          <p:cNvPr id="4" name="Slide Number Placeholder 3">
            <a:extLst>
              <a:ext uri="{FF2B5EF4-FFF2-40B4-BE49-F238E27FC236}">
                <a16:creationId xmlns:a16="http://schemas.microsoft.com/office/drawing/2014/main" id="{65D1FD0F-6028-0978-F6DB-027BF098F41D}"/>
              </a:ext>
            </a:extLst>
          </p:cNvPr>
          <p:cNvSpPr>
            <a:spLocks noGrp="1"/>
          </p:cNvSpPr>
          <p:nvPr>
            <p:ph type="sldNum" sz="quarter" idx="5"/>
          </p:nvPr>
        </p:nvSpPr>
        <p:spPr/>
        <p:txBody>
          <a:bodyPr/>
          <a:lstStyle/>
          <a:p>
            <a:fld id="{F7C19E1B-9841-4947-956E-4E7489943B16}" type="slidenum">
              <a:rPr lang="en-US" smtClean="0"/>
              <a:t>38</a:t>
            </a:fld>
            <a:endParaRPr lang="en-US"/>
          </a:p>
        </p:txBody>
      </p:sp>
    </p:spTree>
    <p:extLst>
      <p:ext uri="{BB962C8B-B14F-4D97-AF65-F5344CB8AC3E}">
        <p14:creationId xmlns:p14="http://schemas.microsoft.com/office/powerpoint/2010/main" val="2343066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1BD65-92FB-E5CF-4243-B2379DFCC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3DD4E-C835-3934-F2B4-77F930070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547EB-4F58-C616-4262-FCA62B211D22}"/>
              </a:ext>
            </a:extLst>
          </p:cNvPr>
          <p:cNvSpPr>
            <a:spLocks noGrp="1"/>
          </p:cNvSpPr>
          <p:nvPr>
            <p:ph type="body" idx="1"/>
          </p:nvPr>
        </p:nvSpPr>
        <p:spPr/>
        <p:txBody>
          <a:bodyPr/>
          <a:lstStyle/>
          <a:p>
            <a:r>
              <a:rPr lang="en-US"/>
              <a:t>Reference the </a:t>
            </a:r>
            <a:r>
              <a:rPr lang="en-US" b="1" err="1"/>
              <a:t>Noticings</a:t>
            </a:r>
            <a:r>
              <a:rPr lang="en-US" b="1"/>
              <a:t> and Wonderings Chart</a:t>
            </a:r>
            <a:r>
              <a:rPr lang="en-US"/>
              <a:t>: Ask students:</a:t>
            </a:r>
          </a:p>
          <a:p>
            <a:endParaRPr lang="en-US"/>
          </a:p>
          <a:p>
            <a:r>
              <a:rPr lang="en-US"/>
              <a:t>What else needs to be added to the chart?</a:t>
            </a:r>
          </a:p>
          <a:p>
            <a:endParaRPr lang="en-US"/>
          </a:p>
          <a:p>
            <a:r>
              <a:rPr lang="en-US"/>
              <a:t>Ask students what should be added to represent what was learned about bear behavior and bear dens.</a:t>
            </a:r>
          </a:p>
        </p:txBody>
      </p:sp>
      <p:sp>
        <p:nvSpPr>
          <p:cNvPr id="4" name="Slide Number Placeholder 3">
            <a:extLst>
              <a:ext uri="{FF2B5EF4-FFF2-40B4-BE49-F238E27FC236}">
                <a16:creationId xmlns:a16="http://schemas.microsoft.com/office/drawing/2014/main" id="{8D1573D4-FEFB-B2D0-E0A7-8589BBE8F990}"/>
              </a:ext>
            </a:extLst>
          </p:cNvPr>
          <p:cNvSpPr>
            <a:spLocks noGrp="1"/>
          </p:cNvSpPr>
          <p:nvPr>
            <p:ph type="sldNum" sz="quarter" idx="5"/>
          </p:nvPr>
        </p:nvSpPr>
        <p:spPr/>
        <p:txBody>
          <a:bodyPr/>
          <a:lstStyle/>
          <a:p>
            <a:fld id="{F7C19E1B-9841-4947-956E-4E7489943B16}" type="slidenum">
              <a:rPr lang="en-US" smtClean="0"/>
              <a:t>39</a:t>
            </a:fld>
            <a:endParaRPr lang="en-US"/>
          </a:p>
        </p:txBody>
      </p:sp>
    </p:spTree>
    <p:extLst>
      <p:ext uri="{BB962C8B-B14F-4D97-AF65-F5344CB8AC3E}">
        <p14:creationId xmlns:p14="http://schemas.microsoft.com/office/powerpoint/2010/main" val="2447079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F6B83-E329-64E2-89CE-EDD0749DC3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B6CF5E-30D3-32C3-FE32-70A5CEBA5C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72B638-1B57-DD7E-B132-758AC5659040}"/>
              </a:ext>
            </a:extLst>
          </p:cNvPr>
          <p:cNvSpPr>
            <a:spLocks noGrp="1"/>
          </p:cNvSpPr>
          <p:nvPr>
            <p:ph type="body" idx="1"/>
          </p:nvPr>
        </p:nvSpPr>
        <p:spPr/>
        <p:txBody>
          <a:bodyPr/>
          <a:lstStyle/>
          <a:p>
            <a:r>
              <a:rPr lang="en-US"/>
              <a:t>Young back bear.</a:t>
            </a:r>
          </a:p>
        </p:txBody>
      </p:sp>
      <p:sp>
        <p:nvSpPr>
          <p:cNvPr id="4" name="Slide Number Placeholder 3">
            <a:extLst>
              <a:ext uri="{FF2B5EF4-FFF2-40B4-BE49-F238E27FC236}">
                <a16:creationId xmlns:a16="http://schemas.microsoft.com/office/drawing/2014/main" id="{43899B9F-D975-83C0-C6B7-99685B63A541}"/>
              </a:ext>
            </a:extLst>
          </p:cNvPr>
          <p:cNvSpPr>
            <a:spLocks noGrp="1"/>
          </p:cNvSpPr>
          <p:nvPr>
            <p:ph type="sldNum" sz="quarter" idx="5"/>
          </p:nvPr>
        </p:nvSpPr>
        <p:spPr/>
        <p:txBody>
          <a:bodyPr/>
          <a:lstStyle/>
          <a:p>
            <a:fld id="{F7C19E1B-9841-4947-956E-4E7489943B16}" type="slidenum">
              <a:rPr lang="en-US" smtClean="0"/>
              <a:t>40</a:t>
            </a:fld>
            <a:endParaRPr lang="en-US"/>
          </a:p>
        </p:txBody>
      </p:sp>
    </p:spTree>
    <p:extLst>
      <p:ext uri="{BB962C8B-B14F-4D97-AF65-F5344CB8AC3E}">
        <p14:creationId xmlns:p14="http://schemas.microsoft.com/office/powerpoint/2010/main" val="2357013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8EDB5-69F1-6BCF-D4C3-C3CB02A19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C934E0-A210-9204-C227-4F318B9388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DC383-0F08-0408-2D9B-1BCB9A88A03C}"/>
              </a:ext>
            </a:extLst>
          </p:cNvPr>
          <p:cNvSpPr>
            <a:spLocks noGrp="1"/>
          </p:cNvSpPr>
          <p:nvPr>
            <p:ph type="body" idx="1"/>
          </p:nvPr>
        </p:nvSpPr>
        <p:spPr/>
        <p:txBody>
          <a:bodyPr/>
          <a:lstStyle/>
          <a:p>
            <a:r>
              <a:rPr lang="en-US"/>
              <a:t>Animal: Oucahita Map Turtle</a:t>
            </a:r>
          </a:p>
        </p:txBody>
      </p:sp>
      <p:sp>
        <p:nvSpPr>
          <p:cNvPr id="4" name="Slide Number Placeholder 3">
            <a:extLst>
              <a:ext uri="{FF2B5EF4-FFF2-40B4-BE49-F238E27FC236}">
                <a16:creationId xmlns:a16="http://schemas.microsoft.com/office/drawing/2014/main" id="{EE05CA57-A37C-EC3D-545A-4BC4AD5F8BE2}"/>
              </a:ext>
            </a:extLst>
          </p:cNvPr>
          <p:cNvSpPr>
            <a:spLocks noGrp="1"/>
          </p:cNvSpPr>
          <p:nvPr>
            <p:ph type="sldNum" sz="quarter" idx="5"/>
          </p:nvPr>
        </p:nvSpPr>
        <p:spPr/>
        <p:txBody>
          <a:bodyPr/>
          <a:lstStyle/>
          <a:p>
            <a:fld id="{F7C19E1B-9841-4947-956E-4E7489943B16}" type="slidenum">
              <a:rPr lang="en-US" smtClean="0"/>
              <a:t>5</a:t>
            </a:fld>
            <a:endParaRPr lang="en-US"/>
          </a:p>
        </p:txBody>
      </p:sp>
    </p:spTree>
    <p:extLst>
      <p:ext uri="{BB962C8B-B14F-4D97-AF65-F5344CB8AC3E}">
        <p14:creationId xmlns:p14="http://schemas.microsoft.com/office/powerpoint/2010/main" val="3917144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AA501-959F-A27C-B976-3223E6F62B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84D5A-C4FE-574C-D534-52DD21B0B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3659CB-F439-8578-D224-C096A94E8445}"/>
              </a:ext>
            </a:extLst>
          </p:cNvPr>
          <p:cNvSpPr>
            <a:spLocks noGrp="1"/>
          </p:cNvSpPr>
          <p:nvPr>
            <p:ph type="body" idx="1"/>
          </p:nvPr>
        </p:nvSpPr>
        <p:spPr/>
        <p:txBody>
          <a:bodyPr/>
          <a:lstStyle/>
          <a:p>
            <a:r>
              <a:rPr lang="en-US"/>
              <a:t>Animal: House Finch</a:t>
            </a:r>
          </a:p>
        </p:txBody>
      </p:sp>
      <p:sp>
        <p:nvSpPr>
          <p:cNvPr id="4" name="Slide Number Placeholder 3">
            <a:extLst>
              <a:ext uri="{FF2B5EF4-FFF2-40B4-BE49-F238E27FC236}">
                <a16:creationId xmlns:a16="http://schemas.microsoft.com/office/drawing/2014/main" id="{F4E53F28-3012-6236-A154-F09B9329B8F7}"/>
              </a:ext>
            </a:extLst>
          </p:cNvPr>
          <p:cNvSpPr>
            <a:spLocks noGrp="1"/>
          </p:cNvSpPr>
          <p:nvPr>
            <p:ph type="sldNum" sz="quarter" idx="5"/>
          </p:nvPr>
        </p:nvSpPr>
        <p:spPr/>
        <p:txBody>
          <a:bodyPr/>
          <a:lstStyle/>
          <a:p>
            <a:fld id="{F7C19E1B-9841-4947-956E-4E7489943B16}" type="slidenum">
              <a:rPr lang="en-US" smtClean="0"/>
              <a:t>6</a:t>
            </a:fld>
            <a:endParaRPr lang="en-US"/>
          </a:p>
        </p:txBody>
      </p:sp>
    </p:spTree>
    <p:extLst>
      <p:ext uri="{BB962C8B-B14F-4D97-AF65-F5344CB8AC3E}">
        <p14:creationId xmlns:p14="http://schemas.microsoft.com/office/powerpoint/2010/main" val="1935114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724CE-225E-F793-D629-F14713124A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DC131-77E2-EABF-DA39-4891FD9A3B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720DA7-DCB8-51F3-3C48-B4D1B5E7EFB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Animals in the book: turkey vulture, woodchuck, earthworm, spittlebug, black swallowtail, caterpillar, osprey, frogs, crayfish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Animal in Picture: Grey Treefrog</a:t>
            </a:r>
          </a:p>
          <a:p>
            <a:endParaRPr lang="en-US"/>
          </a:p>
        </p:txBody>
      </p:sp>
      <p:sp>
        <p:nvSpPr>
          <p:cNvPr id="4" name="Slide Number Placeholder 3">
            <a:extLst>
              <a:ext uri="{FF2B5EF4-FFF2-40B4-BE49-F238E27FC236}">
                <a16:creationId xmlns:a16="http://schemas.microsoft.com/office/drawing/2014/main" id="{5E91E4A7-31F9-13EF-1365-2E7C7F4AA4AF}"/>
              </a:ext>
            </a:extLst>
          </p:cNvPr>
          <p:cNvSpPr>
            <a:spLocks noGrp="1"/>
          </p:cNvSpPr>
          <p:nvPr>
            <p:ph type="sldNum" sz="quarter" idx="5"/>
          </p:nvPr>
        </p:nvSpPr>
        <p:spPr/>
        <p:txBody>
          <a:bodyPr/>
          <a:lstStyle/>
          <a:p>
            <a:fld id="{F7C19E1B-9841-4947-956E-4E7489943B16}" type="slidenum">
              <a:rPr lang="en-US" smtClean="0"/>
              <a:t>7</a:t>
            </a:fld>
            <a:endParaRPr lang="en-US"/>
          </a:p>
        </p:txBody>
      </p:sp>
    </p:spTree>
    <p:extLst>
      <p:ext uri="{BB962C8B-B14F-4D97-AF65-F5344CB8AC3E}">
        <p14:creationId xmlns:p14="http://schemas.microsoft.com/office/powerpoint/2010/main" val="2506847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7A777-87C2-4A4A-E733-185544AF6D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07AC8-568D-5EDD-3272-BCCAC290C9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CEED7-FE56-EA18-5067-19356376D94E}"/>
              </a:ext>
            </a:extLst>
          </p:cNvPr>
          <p:cNvSpPr>
            <a:spLocks noGrp="1"/>
          </p:cNvSpPr>
          <p:nvPr>
            <p:ph type="body" idx="1"/>
          </p:nvPr>
        </p:nvSpPr>
        <p:spPr/>
        <p:txBody>
          <a:bodyPr/>
          <a:lstStyle/>
          <a:p>
            <a:pPr>
              <a:defRPr/>
            </a:pPr>
            <a:r>
              <a:rPr lang="en-US"/>
              <a:t>Let’s go outside for a hike in our schoolyard. As we are hiking, where do you think these critters would go to stay cool? White-tailed deer</a:t>
            </a:r>
          </a:p>
          <a:p>
            <a:endParaRPr lang="en-US"/>
          </a:p>
        </p:txBody>
      </p:sp>
      <p:sp>
        <p:nvSpPr>
          <p:cNvPr id="4" name="Slide Number Placeholder 3">
            <a:extLst>
              <a:ext uri="{FF2B5EF4-FFF2-40B4-BE49-F238E27FC236}">
                <a16:creationId xmlns:a16="http://schemas.microsoft.com/office/drawing/2014/main" id="{FE0E8872-8022-AE85-8093-D22800FBC2CA}"/>
              </a:ext>
            </a:extLst>
          </p:cNvPr>
          <p:cNvSpPr>
            <a:spLocks noGrp="1"/>
          </p:cNvSpPr>
          <p:nvPr>
            <p:ph type="sldNum" sz="quarter" idx="5"/>
          </p:nvPr>
        </p:nvSpPr>
        <p:spPr/>
        <p:txBody>
          <a:bodyPr/>
          <a:lstStyle/>
          <a:p>
            <a:fld id="{F7C19E1B-9841-4947-956E-4E7489943B16}" type="slidenum">
              <a:rPr lang="en-US" smtClean="0"/>
              <a:t>8</a:t>
            </a:fld>
            <a:endParaRPr lang="en-US"/>
          </a:p>
        </p:txBody>
      </p:sp>
    </p:spTree>
    <p:extLst>
      <p:ext uri="{BB962C8B-B14F-4D97-AF65-F5344CB8AC3E}">
        <p14:creationId xmlns:p14="http://schemas.microsoft.com/office/powerpoint/2010/main" val="2513381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737F1-E360-CD9C-928A-34B60E69F5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4961C0-ED47-33F3-7766-2B2B634DA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EF128-7461-24AF-4B04-DA7612E2E2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A333772-336C-94E0-177E-2FD4966C5A01}"/>
              </a:ext>
            </a:extLst>
          </p:cNvPr>
          <p:cNvSpPr>
            <a:spLocks noGrp="1"/>
          </p:cNvSpPr>
          <p:nvPr>
            <p:ph type="sldNum" sz="quarter" idx="5"/>
          </p:nvPr>
        </p:nvSpPr>
        <p:spPr/>
        <p:txBody>
          <a:bodyPr/>
          <a:lstStyle/>
          <a:p>
            <a:fld id="{F7C19E1B-9841-4947-956E-4E7489943B16}" type="slidenum">
              <a:rPr lang="en-US" smtClean="0"/>
              <a:t>9</a:t>
            </a:fld>
            <a:endParaRPr lang="en-US"/>
          </a:p>
        </p:txBody>
      </p:sp>
    </p:spTree>
    <p:extLst>
      <p:ext uri="{BB962C8B-B14F-4D97-AF65-F5344CB8AC3E}">
        <p14:creationId xmlns:p14="http://schemas.microsoft.com/office/powerpoint/2010/main" val="4254763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CB72A-E7E3-4899-65F6-13C2B6DE7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F13399-1ACF-A193-1FA3-21F932F02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8FACA-A318-B56A-91F2-636BCB0708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E08716-6793-0DF9-F975-A2D870924EA4}"/>
              </a:ext>
            </a:extLst>
          </p:cNvPr>
          <p:cNvSpPr>
            <a:spLocks noGrp="1"/>
          </p:cNvSpPr>
          <p:nvPr>
            <p:ph type="sldNum" sz="quarter" idx="5"/>
          </p:nvPr>
        </p:nvSpPr>
        <p:spPr/>
        <p:txBody>
          <a:bodyPr/>
          <a:lstStyle/>
          <a:p>
            <a:fld id="{F7C19E1B-9841-4947-956E-4E7489943B16}" type="slidenum">
              <a:rPr lang="en-US" smtClean="0"/>
              <a:t>10</a:t>
            </a:fld>
            <a:endParaRPr lang="en-US"/>
          </a:p>
        </p:txBody>
      </p:sp>
    </p:spTree>
    <p:extLst>
      <p:ext uri="{BB962C8B-B14F-4D97-AF65-F5344CB8AC3E}">
        <p14:creationId xmlns:p14="http://schemas.microsoft.com/office/powerpoint/2010/main" val="2469708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BDF6-C725-E69E-A2C4-5EDE7642D6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3B104E-8901-8844-2371-0F524EB8F0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2F802C-C5A9-B11B-A296-EB526447C562}"/>
              </a:ext>
            </a:extLst>
          </p:cNvPr>
          <p:cNvSpPr>
            <a:spLocks noGrp="1"/>
          </p:cNvSpPr>
          <p:nvPr>
            <p:ph type="dt" sz="half" idx="10"/>
          </p:nvPr>
        </p:nvSpPr>
        <p:spPr/>
        <p:txBody>
          <a:bodyPr/>
          <a:lstStyle/>
          <a:p>
            <a:fld id="{487CEC81-73B2-4C4E-A962-A84AE6BE2C55}" type="datetimeFigureOut">
              <a:rPr lang="en-US" smtClean="0"/>
              <a:t>7/18/2025</a:t>
            </a:fld>
            <a:endParaRPr lang="en-US"/>
          </a:p>
        </p:txBody>
      </p:sp>
      <p:sp>
        <p:nvSpPr>
          <p:cNvPr id="5" name="Footer Placeholder 4">
            <a:extLst>
              <a:ext uri="{FF2B5EF4-FFF2-40B4-BE49-F238E27FC236}">
                <a16:creationId xmlns:a16="http://schemas.microsoft.com/office/drawing/2014/main" id="{CE6809B5-482C-340E-C895-76399D845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662150-23CC-4231-6A97-DAC6DF687049}"/>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442755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CD73F-2974-8B38-D021-AD2DABE745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CECC5B-87C9-E24D-A4A8-2C8E77BB28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553E9B-00A3-A90F-6EDB-F1C9140A8B87}"/>
              </a:ext>
            </a:extLst>
          </p:cNvPr>
          <p:cNvSpPr>
            <a:spLocks noGrp="1"/>
          </p:cNvSpPr>
          <p:nvPr>
            <p:ph type="dt" sz="half" idx="10"/>
          </p:nvPr>
        </p:nvSpPr>
        <p:spPr/>
        <p:txBody>
          <a:bodyPr/>
          <a:lstStyle/>
          <a:p>
            <a:fld id="{487CEC81-73B2-4C4E-A962-A84AE6BE2C55}" type="datetimeFigureOut">
              <a:rPr lang="en-US" smtClean="0"/>
              <a:t>7/18/2025</a:t>
            </a:fld>
            <a:endParaRPr lang="en-US"/>
          </a:p>
        </p:txBody>
      </p:sp>
      <p:sp>
        <p:nvSpPr>
          <p:cNvPr id="5" name="Footer Placeholder 4">
            <a:extLst>
              <a:ext uri="{FF2B5EF4-FFF2-40B4-BE49-F238E27FC236}">
                <a16:creationId xmlns:a16="http://schemas.microsoft.com/office/drawing/2014/main" id="{83603A8E-EA1B-6DE2-3A2D-8D5B8018F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EDB8B-FAEA-2BB8-886A-B6AB791EF36C}"/>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4237761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1A7CA2-91EF-BF4C-A920-0962D41F9D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3D3EEF-C391-A381-9EC6-FBDDBD0BF9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C277A9-D48A-E6AC-A785-63FDFE114429}"/>
              </a:ext>
            </a:extLst>
          </p:cNvPr>
          <p:cNvSpPr>
            <a:spLocks noGrp="1"/>
          </p:cNvSpPr>
          <p:nvPr>
            <p:ph type="dt" sz="half" idx="10"/>
          </p:nvPr>
        </p:nvSpPr>
        <p:spPr/>
        <p:txBody>
          <a:bodyPr/>
          <a:lstStyle/>
          <a:p>
            <a:fld id="{487CEC81-73B2-4C4E-A962-A84AE6BE2C55}" type="datetimeFigureOut">
              <a:rPr lang="en-US" smtClean="0"/>
              <a:t>7/18/2025</a:t>
            </a:fld>
            <a:endParaRPr lang="en-US"/>
          </a:p>
        </p:txBody>
      </p:sp>
      <p:sp>
        <p:nvSpPr>
          <p:cNvPr id="5" name="Footer Placeholder 4">
            <a:extLst>
              <a:ext uri="{FF2B5EF4-FFF2-40B4-BE49-F238E27FC236}">
                <a16:creationId xmlns:a16="http://schemas.microsoft.com/office/drawing/2014/main" id="{477F39ED-2FFD-C1B5-7ADF-71C4571D9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6F0A2-72B2-3B8B-33B8-A10EA99E4879}"/>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973553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3DF4F-B97A-2364-117A-FFE1448AA8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8CF9AA-75FC-9706-39CC-47732154D3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32C81A-33C0-B069-E070-B3D6E99BF214}"/>
              </a:ext>
            </a:extLst>
          </p:cNvPr>
          <p:cNvSpPr>
            <a:spLocks noGrp="1"/>
          </p:cNvSpPr>
          <p:nvPr>
            <p:ph type="dt" sz="half" idx="10"/>
          </p:nvPr>
        </p:nvSpPr>
        <p:spPr/>
        <p:txBody>
          <a:bodyPr/>
          <a:lstStyle/>
          <a:p>
            <a:fld id="{487CEC81-73B2-4C4E-A962-A84AE6BE2C55}" type="datetimeFigureOut">
              <a:rPr lang="en-US" smtClean="0"/>
              <a:t>7/18/2025</a:t>
            </a:fld>
            <a:endParaRPr lang="en-US"/>
          </a:p>
        </p:txBody>
      </p:sp>
      <p:sp>
        <p:nvSpPr>
          <p:cNvPr id="5" name="Footer Placeholder 4">
            <a:extLst>
              <a:ext uri="{FF2B5EF4-FFF2-40B4-BE49-F238E27FC236}">
                <a16:creationId xmlns:a16="http://schemas.microsoft.com/office/drawing/2014/main" id="{FF80A509-1B03-4BA0-DC5C-CE79DD93B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CBCACE-2584-549B-95A5-78FB4D1C934D}"/>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2516008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BA91F-2F6C-AF6D-6EED-E514F2F170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3F1E6E-C16A-5D82-0567-E4C793B464A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F097D4-D78F-64C3-D589-9056A394C159}"/>
              </a:ext>
            </a:extLst>
          </p:cNvPr>
          <p:cNvSpPr>
            <a:spLocks noGrp="1"/>
          </p:cNvSpPr>
          <p:nvPr>
            <p:ph type="dt" sz="half" idx="10"/>
          </p:nvPr>
        </p:nvSpPr>
        <p:spPr/>
        <p:txBody>
          <a:bodyPr/>
          <a:lstStyle/>
          <a:p>
            <a:fld id="{487CEC81-73B2-4C4E-A962-A84AE6BE2C55}" type="datetimeFigureOut">
              <a:rPr lang="en-US" smtClean="0"/>
              <a:t>7/18/2025</a:t>
            </a:fld>
            <a:endParaRPr lang="en-US"/>
          </a:p>
        </p:txBody>
      </p:sp>
      <p:sp>
        <p:nvSpPr>
          <p:cNvPr id="5" name="Footer Placeholder 4">
            <a:extLst>
              <a:ext uri="{FF2B5EF4-FFF2-40B4-BE49-F238E27FC236}">
                <a16:creationId xmlns:a16="http://schemas.microsoft.com/office/drawing/2014/main" id="{9092DB4C-628E-76BA-DE2C-1C32982F9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8B91A-19D7-D915-E271-4C5F4735B757}"/>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3887144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EBB72-93A7-E385-4028-415B6B4D5A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B9D863-3C2D-A167-F14B-81CD17FD01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752BFE-1DDF-EA9F-18D4-2F758F0A44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82B54C-3DA6-1FC9-6E04-90B37724754F}"/>
              </a:ext>
            </a:extLst>
          </p:cNvPr>
          <p:cNvSpPr>
            <a:spLocks noGrp="1"/>
          </p:cNvSpPr>
          <p:nvPr>
            <p:ph type="dt" sz="half" idx="10"/>
          </p:nvPr>
        </p:nvSpPr>
        <p:spPr/>
        <p:txBody>
          <a:bodyPr/>
          <a:lstStyle/>
          <a:p>
            <a:fld id="{487CEC81-73B2-4C4E-A962-A84AE6BE2C55}" type="datetimeFigureOut">
              <a:rPr lang="en-US" smtClean="0"/>
              <a:t>7/18/2025</a:t>
            </a:fld>
            <a:endParaRPr lang="en-US"/>
          </a:p>
        </p:txBody>
      </p:sp>
      <p:sp>
        <p:nvSpPr>
          <p:cNvPr id="6" name="Footer Placeholder 5">
            <a:extLst>
              <a:ext uri="{FF2B5EF4-FFF2-40B4-BE49-F238E27FC236}">
                <a16:creationId xmlns:a16="http://schemas.microsoft.com/office/drawing/2014/main" id="{784338CF-E0E9-AB1D-40BA-21E53367E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2823AA-57D4-4D4D-1844-CC27F9DB22ED}"/>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4202262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77DC1-0066-C4FF-C74D-39F1CDEC23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BBA8AD-9493-6B5C-1F22-9F099A3DB9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AB43D-5BD0-0A15-6F65-1FBCF91D3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40C104-A641-B28A-0B1A-8A7874BFFE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01512B-7983-293A-B0EC-4AA87F0435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ACB7F-3D06-6FA9-BAFF-CD38724EB4F0}"/>
              </a:ext>
            </a:extLst>
          </p:cNvPr>
          <p:cNvSpPr>
            <a:spLocks noGrp="1"/>
          </p:cNvSpPr>
          <p:nvPr>
            <p:ph type="dt" sz="half" idx="10"/>
          </p:nvPr>
        </p:nvSpPr>
        <p:spPr/>
        <p:txBody>
          <a:bodyPr/>
          <a:lstStyle/>
          <a:p>
            <a:fld id="{487CEC81-73B2-4C4E-A962-A84AE6BE2C55}" type="datetimeFigureOut">
              <a:rPr lang="en-US" smtClean="0"/>
              <a:t>7/18/2025</a:t>
            </a:fld>
            <a:endParaRPr lang="en-US"/>
          </a:p>
        </p:txBody>
      </p:sp>
      <p:sp>
        <p:nvSpPr>
          <p:cNvPr id="8" name="Footer Placeholder 7">
            <a:extLst>
              <a:ext uri="{FF2B5EF4-FFF2-40B4-BE49-F238E27FC236}">
                <a16:creationId xmlns:a16="http://schemas.microsoft.com/office/drawing/2014/main" id="{B9E15484-699F-F91B-7B30-D5929455F3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8EA6C7-F8C9-B113-9A9D-7518772E2E8D}"/>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3526064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7D8C-7259-11E5-2BB2-9D27B907C1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E13B6D-78AF-B879-1F59-41372F1965F8}"/>
              </a:ext>
            </a:extLst>
          </p:cNvPr>
          <p:cNvSpPr>
            <a:spLocks noGrp="1"/>
          </p:cNvSpPr>
          <p:nvPr>
            <p:ph type="dt" sz="half" idx="10"/>
          </p:nvPr>
        </p:nvSpPr>
        <p:spPr/>
        <p:txBody>
          <a:bodyPr/>
          <a:lstStyle/>
          <a:p>
            <a:fld id="{487CEC81-73B2-4C4E-A962-A84AE6BE2C55}" type="datetimeFigureOut">
              <a:rPr lang="en-US" smtClean="0"/>
              <a:t>7/18/2025</a:t>
            </a:fld>
            <a:endParaRPr lang="en-US"/>
          </a:p>
        </p:txBody>
      </p:sp>
      <p:sp>
        <p:nvSpPr>
          <p:cNvPr id="4" name="Footer Placeholder 3">
            <a:extLst>
              <a:ext uri="{FF2B5EF4-FFF2-40B4-BE49-F238E27FC236}">
                <a16:creationId xmlns:a16="http://schemas.microsoft.com/office/drawing/2014/main" id="{B26373A4-D959-F943-5CFC-5AB64FC353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B2BA86-8D7F-3E51-A006-ACFEF1A9BA74}"/>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3833767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7609B-6108-A714-E476-75405B2BD66A}"/>
              </a:ext>
            </a:extLst>
          </p:cNvPr>
          <p:cNvSpPr>
            <a:spLocks noGrp="1"/>
          </p:cNvSpPr>
          <p:nvPr>
            <p:ph type="dt" sz="half" idx="10"/>
          </p:nvPr>
        </p:nvSpPr>
        <p:spPr/>
        <p:txBody>
          <a:bodyPr/>
          <a:lstStyle/>
          <a:p>
            <a:fld id="{487CEC81-73B2-4C4E-A962-A84AE6BE2C55}" type="datetimeFigureOut">
              <a:rPr lang="en-US" smtClean="0"/>
              <a:t>7/18/2025</a:t>
            </a:fld>
            <a:endParaRPr lang="en-US"/>
          </a:p>
        </p:txBody>
      </p:sp>
      <p:sp>
        <p:nvSpPr>
          <p:cNvPr id="3" name="Footer Placeholder 2">
            <a:extLst>
              <a:ext uri="{FF2B5EF4-FFF2-40B4-BE49-F238E27FC236}">
                <a16:creationId xmlns:a16="http://schemas.microsoft.com/office/drawing/2014/main" id="{F3027EAC-391B-45B9-157D-01F98E44DE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BFA6A1-E47E-B2F2-DC2F-CBA84BA3CDD1}"/>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3077243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9F402-4786-441D-A84D-1530F55686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DCC715-C670-9AB0-E3E3-4AB8D47C0F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15757C-A012-841E-C244-6807CC4ED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38440E-465F-4D9F-EFCD-C3122ABE6624}"/>
              </a:ext>
            </a:extLst>
          </p:cNvPr>
          <p:cNvSpPr>
            <a:spLocks noGrp="1"/>
          </p:cNvSpPr>
          <p:nvPr>
            <p:ph type="dt" sz="half" idx="10"/>
          </p:nvPr>
        </p:nvSpPr>
        <p:spPr/>
        <p:txBody>
          <a:bodyPr/>
          <a:lstStyle/>
          <a:p>
            <a:fld id="{487CEC81-73B2-4C4E-A962-A84AE6BE2C55}" type="datetimeFigureOut">
              <a:rPr lang="en-US" smtClean="0"/>
              <a:t>7/18/2025</a:t>
            </a:fld>
            <a:endParaRPr lang="en-US"/>
          </a:p>
        </p:txBody>
      </p:sp>
      <p:sp>
        <p:nvSpPr>
          <p:cNvPr id="6" name="Footer Placeholder 5">
            <a:extLst>
              <a:ext uri="{FF2B5EF4-FFF2-40B4-BE49-F238E27FC236}">
                <a16:creationId xmlns:a16="http://schemas.microsoft.com/office/drawing/2014/main" id="{D3E67F9E-EC4B-F31F-09F0-C18CB9CB8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8D9032-D4BB-5569-085B-D24B7B99CA3B}"/>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3715712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D4E44-6D16-5ADD-6AE9-87D85189DF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28169-583D-E6F3-FA90-04D727AAB2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4308BF-CAE9-E559-44F7-B0841DDE4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C34FF7-C78D-1103-7D13-E5C522C2F452}"/>
              </a:ext>
            </a:extLst>
          </p:cNvPr>
          <p:cNvSpPr>
            <a:spLocks noGrp="1"/>
          </p:cNvSpPr>
          <p:nvPr>
            <p:ph type="dt" sz="half" idx="10"/>
          </p:nvPr>
        </p:nvSpPr>
        <p:spPr/>
        <p:txBody>
          <a:bodyPr/>
          <a:lstStyle/>
          <a:p>
            <a:fld id="{487CEC81-73B2-4C4E-A962-A84AE6BE2C55}" type="datetimeFigureOut">
              <a:rPr lang="en-US" smtClean="0"/>
              <a:t>7/18/2025</a:t>
            </a:fld>
            <a:endParaRPr lang="en-US"/>
          </a:p>
        </p:txBody>
      </p:sp>
      <p:sp>
        <p:nvSpPr>
          <p:cNvPr id="6" name="Footer Placeholder 5">
            <a:extLst>
              <a:ext uri="{FF2B5EF4-FFF2-40B4-BE49-F238E27FC236}">
                <a16:creationId xmlns:a16="http://schemas.microsoft.com/office/drawing/2014/main" id="{722BFAB0-15DE-2F88-ECE6-57DDE4D11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DA012B-47C6-EB71-17E8-3421A4DADD47}"/>
              </a:ext>
            </a:extLst>
          </p:cNvPr>
          <p:cNvSpPr>
            <a:spLocks noGrp="1"/>
          </p:cNvSpPr>
          <p:nvPr>
            <p:ph type="sldNum" sz="quarter" idx="12"/>
          </p:nvPr>
        </p:nvSpPr>
        <p:spPr/>
        <p:txBody>
          <a:bodyPr/>
          <a:lstStyle/>
          <a:p>
            <a:fld id="{4973E79A-2A09-4255-972C-1199B3AE58DA}" type="slidenum">
              <a:rPr lang="en-US" smtClean="0"/>
              <a:t>‹#›</a:t>
            </a:fld>
            <a:endParaRPr lang="en-US"/>
          </a:p>
        </p:txBody>
      </p:sp>
    </p:spTree>
    <p:extLst>
      <p:ext uri="{BB962C8B-B14F-4D97-AF65-F5344CB8AC3E}">
        <p14:creationId xmlns:p14="http://schemas.microsoft.com/office/powerpoint/2010/main" val="3155343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831B6E-96D4-7017-DE51-2284C3F84F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8AEFB6-3026-259F-2123-9DDFF93059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4038D-72CA-A129-3F33-7A23E935C7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7CEC81-73B2-4C4E-A962-A84AE6BE2C55}" type="datetimeFigureOut">
              <a:rPr lang="en-US" smtClean="0"/>
              <a:t>7/18/2025</a:t>
            </a:fld>
            <a:endParaRPr lang="en-US"/>
          </a:p>
        </p:txBody>
      </p:sp>
      <p:sp>
        <p:nvSpPr>
          <p:cNvPr id="5" name="Footer Placeholder 4">
            <a:extLst>
              <a:ext uri="{FF2B5EF4-FFF2-40B4-BE49-F238E27FC236}">
                <a16:creationId xmlns:a16="http://schemas.microsoft.com/office/drawing/2014/main" id="{73E2CCE2-931B-BEB6-ED83-F230B7BAC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CC6ECE1-F03C-6744-AA87-0BCE311D6C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973E79A-2A09-4255-972C-1199B3AE58DA}" type="slidenum">
              <a:rPr lang="en-US" smtClean="0"/>
              <a:t>‹#›</a:t>
            </a:fld>
            <a:endParaRPr lang="en-US"/>
          </a:p>
        </p:txBody>
      </p:sp>
    </p:spTree>
    <p:extLst>
      <p:ext uri="{BB962C8B-B14F-4D97-AF65-F5344CB8AC3E}">
        <p14:creationId xmlns:p14="http://schemas.microsoft.com/office/powerpoint/2010/main" val="3519352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7.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youtu.be/AYqDoop1Ik0?si=qIpK5IRt2Vck8Is0"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getepic.com/educators" TargetMode="External"/><Relationship Id="rId5" Type="http://schemas.openxmlformats.org/officeDocument/2006/relationships/hyperlink" Target="https://www.getepic.com/app/read/41422" TargetMode="Externa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ear walking on the ground&#10;&#10;AI-generated content may be incorrect.">
            <a:extLst>
              <a:ext uri="{FF2B5EF4-FFF2-40B4-BE49-F238E27FC236}">
                <a16:creationId xmlns:a16="http://schemas.microsoft.com/office/drawing/2014/main" id="{FF368C7D-C5AF-D19F-3F69-C7024482AA2A}"/>
              </a:ext>
            </a:extLst>
          </p:cNvPr>
          <p:cNvPicPr>
            <a:picLocks noChangeAspect="1"/>
          </p:cNvPicPr>
          <p:nvPr/>
        </p:nvPicPr>
        <p:blipFill>
          <a:blip r:embed="rId2">
            <a:extLst>
              <a:ext uri="{28A0092B-C50C-407E-A947-70E740481C1C}">
                <a14:useLocalDpi xmlns:a14="http://schemas.microsoft.com/office/drawing/2010/main" val="0"/>
              </a:ext>
            </a:extLst>
          </a:blip>
          <a:srcRect l="17934" t="15672" r="-201" b="12841"/>
          <a:stretch/>
        </p:blipFill>
        <p:spPr>
          <a:xfrm>
            <a:off x="0" y="0"/>
            <a:ext cx="12229308" cy="7063118"/>
          </a:xfrm>
          <a:prstGeom prst="rect">
            <a:avLst/>
          </a:prstGeom>
        </p:spPr>
      </p:pic>
      <p:grpSp>
        <p:nvGrpSpPr>
          <p:cNvPr id="10" name="Group 9">
            <a:extLst>
              <a:ext uri="{FF2B5EF4-FFF2-40B4-BE49-F238E27FC236}">
                <a16:creationId xmlns:a16="http://schemas.microsoft.com/office/drawing/2014/main" id="{4D2BCACF-8681-4464-0A46-7F0C1CC8CA1B}"/>
              </a:ext>
            </a:extLst>
          </p:cNvPr>
          <p:cNvGrpSpPr/>
          <p:nvPr/>
        </p:nvGrpSpPr>
        <p:grpSpPr>
          <a:xfrm>
            <a:off x="-49134" y="5013382"/>
            <a:ext cx="12278442" cy="2064074"/>
            <a:chOff x="-49134" y="5013382"/>
            <a:chExt cx="12278442" cy="1853762"/>
          </a:xfrm>
        </p:grpSpPr>
        <p:sp>
          <p:nvSpPr>
            <p:cNvPr id="7" name="Freeform: Shape 6">
              <a:extLst>
                <a:ext uri="{FF2B5EF4-FFF2-40B4-BE49-F238E27FC236}">
                  <a16:creationId xmlns:a16="http://schemas.microsoft.com/office/drawing/2014/main" id="{FC17D903-3FAE-0388-4F47-883814A00F4C}"/>
                </a:ext>
              </a:extLst>
            </p:cNvPr>
            <p:cNvSpPr/>
            <p:nvPr/>
          </p:nvSpPr>
          <p:spPr>
            <a:xfrm>
              <a:off x="-18288" y="5038344"/>
              <a:ext cx="12247596" cy="1828800"/>
            </a:xfrm>
            <a:custGeom>
              <a:avLst/>
              <a:gdLst>
                <a:gd name="connsiteX0" fmla="*/ 0 w 12247596"/>
                <a:gd name="connsiteY0" fmla="*/ 91440 h 1828800"/>
                <a:gd name="connsiteX1" fmla="*/ 0 w 12247596"/>
                <a:gd name="connsiteY1" fmla="*/ 91440 h 1828800"/>
                <a:gd name="connsiteX2" fmla="*/ 82296 w 12247596"/>
                <a:gd name="connsiteY2" fmla="*/ 82296 h 1828800"/>
                <a:gd name="connsiteX3" fmla="*/ 109728 w 12247596"/>
                <a:gd name="connsiteY3" fmla="*/ 73152 h 1828800"/>
                <a:gd name="connsiteX4" fmla="*/ 201168 w 12247596"/>
                <a:gd name="connsiteY4" fmla="*/ 54864 h 1828800"/>
                <a:gd name="connsiteX5" fmla="*/ 274320 w 12247596"/>
                <a:gd name="connsiteY5" fmla="*/ 36576 h 1828800"/>
                <a:gd name="connsiteX6" fmla="*/ 539496 w 12247596"/>
                <a:gd name="connsiteY6" fmla="*/ 27432 h 1828800"/>
                <a:gd name="connsiteX7" fmla="*/ 603504 w 12247596"/>
                <a:gd name="connsiteY7" fmla="*/ 18288 h 1828800"/>
                <a:gd name="connsiteX8" fmla="*/ 685800 w 12247596"/>
                <a:gd name="connsiteY8" fmla="*/ 0 h 1828800"/>
                <a:gd name="connsiteX9" fmla="*/ 1700784 w 12247596"/>
                <a:gd name="connsiteY9" fmla="*/ 27432 h 1828800"/>
                <a:gd name="connsiteX10" fmla="*/ 1737360 w 12247596"/>
                <a:gd name="connsiteY10" fmla="*/ 36576 h 1828800"/>
                <a:gd name="connsiteX11" fmla="*/ 1874520 w 12247596"/>
                <a:gd name="connsiteY11" fmla="*/ 64008 h 1828800"/>
                <a:gd name="connsiteX12" fmla="*/ 2221992 w 12247596"/>
                <a:gd name="connsiteY12" fmla="*/ 73152 h 1828800"/>
                <a:gd name="connsiteX13" fmla="*/ 2432304 w 12247596"/>
                <a:gd name="connsiteY13" fmla="*/ 109728 h 1828800"/>
                <a:gd name="connsiteX14" fmla="*/ 2523744 w 12247596"/>
                <a:gd name="connsiteY14" fmla="*/ 173736 h 1828800"/>
                <a:gd name="connsiteX15" fmla="*/ 2532888 w 12247596"/>
                <a:gd name="connsiteY15" fmla="*/ 146304 h 1828800"/>
                <a:gd name="connsiteX16" fmla="*/ 2478024 w 12247596"/>
                <a:gd name="connsiteY16" fmla="*/ 128016 h 1828800"/>
                <a:gd name="connsiteX17" fmla="*/ 2779776 w 12247596"/>
                <a:gd name="connsiteY17" fmla="*/ 155448 h 1828800"/>
                <a:gd name="connsiteX18" fmla="*/ 2907792 w 12247596"/>
                <a:gd name="connsiteY18" fmla="*/ 192024 h 1828800"/>
                <a:gd name="connsiteX19" fmla="*/ 3008376 w 12247596"/>
                <a:gd name="connsiteY19" fmla="*/ 210312 h 1828800"/>
                <a:gd name="connsiteX20" fmla="*/ 3291840 w 12247596"/>
                <a:gd name="connsiteY20" fmla="*/ 246888 h 1828800"/>
                <a:gd name="connsiteX21" fmla="*/ 3611880 w 12247596"/>
                <a:gd name="connsiteY21" fmla="*/ 320040 h 1828800"/>
                <a:gd name="connsiteX22" fmla="*/ 3913632 w 12247596"/>
                <a:gd name="connsiteY22" fmla="*/ 374904 h 1828800"/>
                <a:gd name="connsiteX23" fmla="*/ 4050792 w 12247596"/>
                <a:gd name="connsiteY23" fmla="*/ 411480 h 1828800"/>
                <a:gd name="connsiteX24" fmla="*/ 4078224 w 12247596"/>
                <a:gd name="connsiteY24" fmla="*/ 420624 h 1828800"/>
                <a:gd name="connsiteX25" fmla="*/ 4261104 w 12247596"/>
                <a:gd name="connsiteY25" fmla="*/ 429768 h 1828800"/>
                <a:gd name="connsiteX26" fmla="*/ 4361688 w 12247596"/>
                <a:gd name="connsiteY26" fmla="*/ 438912 h 1828800"/>
                <a:gd name="connsiteX27" fmla="*/ 4471416 w 12247596"/>
                <a:gd name="connsiteY27" fmla="*/ 466344 h 1828800"/>
                <a:gd name="connsiteX28" fmla="*/ 4535424 w 12247596"/>
                <a:gd name="connsiteY28" fmla="*/ 475488 h 1828800"/>
                <a:gd name="connsiteX29" fmla="*/ 4700016 w 12247596"/>
                <a:gd name="connsiteY29" fmla="*/ 493776 h 1828800"/>
                <a:gd name="connsiteX30" fmla="*/ 4800600 w 12247596"/>
                <a:gd name="connsiteY30" fmla="*/ 512064 h 1828800"/>
                <a:gd name="connsiteX31" fmla="*/ 4937760 w 12247596"/>
                <a:gd name="connsiteY31" fmla="*/ 521208 h 1828800"/>
                <a:gd name="connsiteX32" fmla="*/ 5047488 w 12247596"/>
                <a:gd name="connsiteY32" fmla="*/ 539496 h 1828800"/>
                <a:gd name="connsiteX33" fmla="*/ 5093208 w 12247596"/>
                <a:gd name="connsiteY33" fmla="*/ 548640 h 1828800"/>
                <a:gd name="connsiteX34" fmla="*/ 5148072 w 12247596"/>
                <a:gd name="connsiteY34" fmla="*/ 566928 h 1828800"/>
                <a:gd name="connsiteX35" fmla="*/ 5193792 w 12247596"/>
                <a:gd name="connsiteY35" fmla="*/ 576072 h 1828800"/>
                <a:gd name="connsiteX36" fmla="*/ 5239512 w 12247596"/>
                <a:gd name="connsiteY36" fmla="*/ 594360 h 1828800"/>
                <a:gd name="connsiteX37" fmla="*/ 5486400 w 12247596"/>
                <a:gd name="connsiteY37" fmla="*/ 621792 h 1828800"/>
                <a:gd name="connsiteX38" fmla="*/ 5586984 w 12247596"/>
                <a:gd name="connsiteY38" fmla="*/ 640080 h 1828800"/>
                <a:gd name="connsiteX39" fmla="*/ 5779008 w 12247596"/>
                <a:gd name="connsiteY39" fmla="*/ 658368 h 1828800"/>
                <a:gd name="connsiteX40" fmla="*/ 5833872 w 12247596"/>
                <a:gd name="connsiteY40" fmla="*/ 667512 h 1828800"/>
                <a:gd name="connsiteX41" fmla="*/ 5897880 w 12247596"/>
                <a:gd name="connsiteY41" fmla="*/ 676656 h 1828800"/>
                <a:gd name="connsiteX42" fmla="*/ 6089904 w 12247596"/>
                <a:gd name="connsiteY42" fmla="*/ 713232 h 1828800"/>
                <a:gd name="connsiteX43" fmla="*/ 6236208 w 12247596"/>
                <a:gd name="connsiteY43" fmla="*/ 722376 h 1828800"/>
                <a:gd name="connsiteX44" fmla="*/ 6327648 w 12247596"/>
                <a:gd name="connsiteY44" fmla="*/ 740664 h 1828800"/>
                <a:gd name="connsiteX45" fmla="*/ 6409944 w 12247596"/>
                <a:gd name="connsiteY45" fmla="*/ 758952 h 1828800"/>
                <a:gd name="connsiteX46" fmla="*/ 6519672 w 12247596"/>
                <a:gd name="connsiteY46" fmla="*/ 768096 h 1828800"/>
                <a:gd name="connsiteX47" fmla="*/ 6565392 w 12247596"/>
                <a:gd name="connsiteY47" fmla="*/ 777240 h 1828800"/>
                <a:gd name="connsiteX48" fmla="*/ 6647688 w 12247596"/>
                <a:gd name="connsiteY48" fmla="*/ 795528 h 1828800"/>
                <a:gd name="connsiteX49" fmla="*/ 6702552 w 12247596"/>
                <a:gd name="connsiteY49" fmla="*/ 804672 h 1828800"/>
                <a:gd name="connsiteX50" fmla="*/ 6739128 w 12247596"/>
                <a:gd name="connsiteY50" fmla="*/ 813816 h 1828800"/>
                <a:gd name="connsiteX51" fmla="*/ 6830568 w 12247596"/>
                <a:gd name="connsiteY51" fmla="*/ 822960 h 1828800"/>
                <a:gd name="connsiteX52" fmla="*/ 6949440 w 12247596"/>
                <a:gd name="connsiteY52" fmla="*/ 813816 h 1828800"/>
                <a:gd name="connsiteX53" fmla="*/ 6903720 w 12247596"/>
                <a:gd name="connsiteY53" fmla="*/ 786384 h 1828800"/>
                <a:gd name="connsiteX54" fmla="*/ 6757416 w 12247596"/>
                <a:gd name="connsiteY54" fmla="*/ 758952 h 1828800"/>
                <a:gd name="connsiteX55" fmla="*/ 6620256 w 12247596"/>
                <a:gd name="connsiteY55" fmla="*/ 740664 h 1828800"/>
                <a:gd name="connsiteX56" fmla="*/ 6830568 w 12247596"/>
                <a:gd name="connsiteY56" fmla="*/ 777240 h 1828800"/>
                <a:gd name="connsiteX57" fmla="*/ 6858000 w 12247596"/>
                <a:gd name="connsiteY57" fmla="*/ 786384 h 1828800"/>
                <a:gd name="connsiteX58" fmla="*/ 7251192 w 12247596"/>
                <a:gd name="connsiteY58" fmla="*/ 832104 h 1828800"/>
                <a:gd name="connsiteX59" fmla="*/ 7296912 w 12247596"/>
                <a:gd name="connsiteY59" fmla="*/ 841248 h 1828800"/>
                <a:gd name="connsiteX60" fmla="*/ 7360920 w 12247596"/>
                <a:gd name="connsiteY60" fmla="*/ 850392 h 1828800"/>
                <a:gd name="connsiteX61" fmla="*/ 7461504 w 12247596"/>
                <a:gd name="connsiteY61" fmla="*/ 877824 h 1828800"/>
                <a:gd name="connsiteX62" fmla="*/ 7534656 w 12247596"/>
                <a:gd name="connsiteY62" fmla="*/ 868680 h 1828800"/>
                <a:gd name="connsiteX63" fmla="*/ 7562088 w 12247596"/>
                <a:gd name="connsiteY63" fmla="*/ 859536 h 1828800"/>
                <a:gd name="connsiteX64" fmla="*/ 7754112 w 12247596"/>
                <a:gd name="connsiteY64" fmla="*/ 868680 h 1828800"/>
                <a:gd name="connsiteX65" fmla="*/ 7827264 w 12247596"/>
                <a:gd name="connsiteY65" fmla="*/ 886968 h 1828800"/>
                <a:gd name="connsiteX66" fmla="*/ 8065008 w 12247596"/>
                <a:gd name="connsiteY66" fmla="*/ 914400 h 1828800"/>
                <a:gd name="connsiteX67" fmla="*/ 8119872 w 12247596"/>
                <a:gd name="connsiteY67" fmla="*/ 932688 h 1828800"/>
                <a:gd name="connsiteX68" fmla="*/ 8385048 w 12247596"/>
                <a:gd name="connsiteY68" fmla="*/ 969264 h 1828800"/>
                <a:gd name="connsiteX69" fmla="*/ 8686800 w 12247596"/>
                <a:gd name="connsiteY69" fmla="*/ 1005840 h 1828800"/>
                <a:gd name="connsiteX70" fmla="*/ 9144000 w 12247596"/>
                <a:gd name="connsiteY70" fmla="*/ 1033272 h 1828800"/>
                <a:gd name="connsiteX71" fmla="*/ 9400032 w 12247596"/>
                <a:gd name="connsiteY71" fmla="*/ 1051560 h 1828800"/>
                <a:gd name="connsiteX72" fmla="*/ 9573768 w 12247596"/>
                <a:gd name="connsiteY72" fmla="*/ 1069848 h 1828800"/>
                <a:gd name="connsiteX73" fmla="*/ 9893808 w 12247596"/>
                <a:gd name="connsiteY73" fmla="*/ 1088136 h 1828800"/>
                <a:gd name="connsiteX74" fmla="*/ 10140696 w 12247596"/>
                <a:gd name="connsiteY74" fmla="*/ 1069848 h 1828800"/>
                <a:gd name="connsiteX75" fmla="*/ 10186416 w 12247596"/>
                <a:gd name="connsiteY75" fmla="*/ 1060704 h 1828800"/>
                <a:gd name="connsiteX76" fmla="*/ 10250424 w 12247596"/>
                <a:gd name="connsiteY76" fmla="*/ 1051560 h 1828800"/>
                <a:gd name="connsiteX77" fmla="*/ 10744200 w 12247596"/>
                <a:gd name="connsiteY77" fmla="*/ 1051560 h 1828800"/>
                <a:gd name="connsiteX78" fmla="*/ 10844784 w 12247596"/>
                <a:gd name="connsiteY78" fmla="*/ 1014984 h 1828800"/>
                <a:gd name="connsiteX79" fmla="*/ 10890504 w 12247596"/>
                <a:gd name="connsiteY79" fmla="*/ 987552 h 1828800"/>
                <a:gd name="connsiteX80" fmla="*/ 10954512 w 12247596"/>
                <a:gd name="connsiteY80" fmla="*/ 978408 h 1828800"/>
                <a:gd name="connsiteX81" fmla="*/ 11055096 w 12247596"/>
                <a:gd name="connsiteY81" fmla="*/ 987552 h 1828800"/>
                <a:gd name="connsiteX82" fmla="*/ 11137392 w 12247596"/>
                <a:gd name="connsiteY82" fmla="*/ 996696 h 1828800"/>
                <a:gd name="connsiteX83" fmla="*/ 11036808 w 12247596"/>
                <a:gd name="connsiteY83" fmla="*/ 1005840 h 1828800"/>
                <a:gd name="connsiteX84" fmla="*/ 11000232 w 12247596"/>
                <a:gd name="connsiteY84" fmla="*/ 1014984 h 1828800"/>
                <a:gd name="connsiteX85" fmla="*/ 10945368 w 12247596"/>
                <a:gd name="connsiteY85" fmla="*/ 1033272 h 1828800"/>
                <a:gd name="connsiteX86" fmla="*/ 10799064 w 12247596"/>
                <a:gd name="connsiteY86" fmla="*/ 1024128 h 1828800"/>
                <a:gd name="connsiteX87" fmla="*/ 10570464 w 12247596"/>
                <a:gd name="connsiteY87" fmla="*/ 987552 h 1828800"/>
                <a:gd name="connsiteX88" fmla="*/ 10469880 w 12247596"/>
                <a:gd name="connsiteY88" fmla="*/ 969264 h 1828800"/>
                <a:gd name="connsiteX89" fmla="*/ 10424160 w 12247596"/>
                <a:gd name="connsiteY89" fmla="*/ 1014984 h 1828800"/>
                <a:gd name="connsiteX90" fmla="*/ 10378440 w 12247596"/>
                <a:gd name="connsiteY90" fmla="*/ 1024128 h 1828800"/>
                <a:gd name="connsiteX91" fmla="*/ 10287000 w 12247596"/>
                <a:gd name="connsiteY91" fmla="*/ 1033272 h 1828800"/>
                <a:gd name="connsiteX92" fmla="*/ 9546336 w 12247596"/>
                <a:gd name="connsiteY92" fmla="*/ 1024128 h 1828800"/>
                <a:gd name="connsiteX93" fmla="*/ 9491472 w 12247596"/>
                <a:gd name="connsiteY93" fmla="*/ 1014984 h 1828800"/>
                <a:gd name="connsiteX94" fmla="*/ 9372600 w 12247596"/>
                <a:gd name="connsiteY94" fmla="*/ 1005840 h 1828800"/>
                <a:gd name="connsiteX95" fmla="*/ 9683496 w 12247596"/>
                <a:gd name="connsiteY95" fmla="*/ 996696 h 1828800"/>
                <a:gd name="connsiteX96" fmla="*/ 9976104 w 12247596"/>
                <a:gd name="connsiteY96" fmla="*/ 1014984 h 1828800"/>
                <a:gd name="connsiteX97" fmla="*/ 10451592 w 12247596"/>
                <a:gd name="connsiteY97" fmla="*/ 1033272 h 1828800"/>
                <a:gd name="connsiteX98" fmla="*/ 10826496 w 12247596"/>
                <a:gd name="connsiteY98" fmla="*/ 1024128 h 1828800"/>
                <a:gd name="connsiteX99" fmla="*/ 10954512 w 12247596"/>
                <a:gd name="connsiteY99" fmla="*/ 1014984 h 1828800"/>
                <a:gd name="connsiteX100" fmla="*/ 10991088 w 12247596"/>
                <a:gd name="connsiteY100" fmla="*/ 996696 h 1828800"/>
                <a:gd name="connsiteX101" fmla="*/ 11091672 w 12247596"/>
                <a:gd name="connsiteY101" fmla="*/ 987552 h 1828800"/>
                <a:gd name="connsiteX102" fmla="*/ 11137392 w 12247596"/>
                <a:gd name="connsiteY102" fmla="*/ 978408 h 1828800"/>
                <a:gd name="connsiteX103" fmla="*/ 11237976 w 12247596"/>
                <a:gd name="connsiteY103" fmla="*/ 950976 h 1828800"/>
                <a:gd name="connsiteX104" fmla="*/ 11338560 w 12247596"/>
                <a:gd name="connsiteY104" fmla="*/ 932688 h 1828800"/>
                <a:gd name="connsiteX105" fmla="*/ 11393424 w 12247596"/>
                <a:gd name="connsiteY105" fmla="*/ 914400 h 1828800"/>
                <a:gd name="connsiteX106" fmla="*/ 11594592 w 12247596"/>
                <a:gd name="connsiteY106" fmla="*/ 886968 h 1828800"/>
                <a:gd name="connsiteX107" fmla="*/ 11622024 w 12247596"/>
                <a:gd name="connsiteY107" fmla="*/ 868680 h 1828800"/>
                <a:gd name="connsiteX108" fmla="*/ 11759184 w 12247596"/>
                <a:gd name="connsiteY108" fmla="*/ 850392 h 1828800"/>
                <a:gd name="connsiteX109" fmla="*/ 11795760 w 12247596"/>
                <a:gd name="connsiteY109" fmla="*/ 841248 h 1828800"/>
                <a:gd name="connsiteX110" fmla="*/ 11823192 w 12247596"/>
                <a:gd name="connsiteY110" fmla="*/ 832104 h 1828800"/>
                <a:gd name="connsiteX111" fmla="*/ 11996928 w 12247596"/>
                <a:gd name="connsiteY111" fmla="*/ 795528 h 1828800"/>
                <a:gd name="connsiteX112" fmla="*/ 12033504 w 12247596"/>
                <a:gd name="connsiteY112" fmla="*/ 786384 h 1828800"/>
                <a:gd name="connsiteX113" fmla="*/ 12106656 w 12247596"/>
                <a:gd name="connsiteY113" fmla="*/ 758952 h 1828800"/>
                <a:gd name="connsiteX114" fmla="*/ 12225528 w 12247596"/>
                <a:gd name="connsiteY114" fmla="*/ 768096 h 1828800"/>
                <a:gd name="connsiteX115" fmla="*/ 12207240 w 12247596"/>
                <a:gd name="connsiteY115" fmla="*/ 1828800 h 1828800"/>
                <a:gd name="connsiteX116" fmla="*/ 0 w 12247596"/>
                <a:gd name="connsiteY116" fmla="*/ 1801368 h 1828800"/>
                <a:gd name="connsiteX117" fmla="*/ 0 w 12247596"/>
                <a:gd name="connsiteY117" fmla="*/ 9144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247596" h="1828800">
                  <a:moveTo>
                    <a:pt x="0" y="91440"/>
                  </a:moveTo>
                  <a:lnTo>
                    <a:pt x="0" y="91440"/>
                  </a:lnTo>
                  <a:cubicBezTo>
                    <a:pt x="27432" y="88392"/>
                    <a:pt x="55071" y="86834"/>
                    <a:pt x="82296" y="82296"/>
                  </a:cubicBezTo>
                  <a:cubicBezTo>
                    <a:pt x="91803" y="80711"/>
                    <a:pt x="100336" y="75319"/>
                    <a:pt x="109728" y="73152"/>
                  </a:cubicBezTo>
                  <a:cubicBezTo>
                    <a:pt x="140016" y="66163"/>
                    <a:pt x="171012" y="62403"/>
                    <a:pt x="201168" y="54864"/>
                  </a:cubicBezTo>
                  <a:cubicBezTo>
                    <a:pt x="225552" y="48768"/>
                    <a:pt x="249200" y="37442"/>
                    <a:pt x="274320" y="36576"/>
                  </a:cubicBezTo>
                  <a:lnTo>
                    <a:pt x="539496" y="27432"/>
                  </a:lnTo>
                  <a:cubicBezTo>
                    <a:pt x="560832" y="24384"/>
                    <a:pt x="582245" y="21831"/>
                    <a:pt x="603504" y="18288"/>
                  </a:cubicBezTo>
                  <a:cubicBezTo>
                    <a:pt x="638330" y="12484"/>
                    <a:pt x="652920" y="8220"/>
                    <a:pt x="685800" y="0"/>
                  </a:cubicBezTo>
                  <a:cubicBezTo>
                    <a:pt x="1077345" y="6636"/>
                    <a:pt x="1315904" y="6813"/>
                    <a:pt x="1700784" y="27432"/>
                  </a:cubicBezTo>
                  <a:cubicBezTo>
                    <a:pt x="1713333" y="28104"/>
                    <a:pt x="1725115" y="33750"/>
                    <a:pt x="1737360" y="36576"/>
                  </a:cubicBezTo>
                  <a:cubicBezTo>
                    <a:pt x="1751253" y="39782"/>
                    <a:pt x="1849009" y="62848"/>
                    <a:pt x="1874520" y="64008"/>
                  </a:cubicBezTo>
                  <a:cubicBezTo>
                    <a:pt x="1990265" y="69269"/>
                    <a:pt x="2106168" y="70104"/>
                    <a:pt x="2221992" y="73152"/>
                  </a:cubicBezTo>
                  <a:cubicBezTo>
                    <a:pt x="2275802" y="80839"/>
                    <a:pt x="2401376" y="97833"/>
                    <a:pt x="2432304" y="109728"/>
                  </a:cubicBezTo>
                  <a:cubicBezTo>
                    <a:pt x="2467030" y="123084"/>
                    <a:pt x="2493264" y="152400"/>
                    <a:pt x="2523744" y="173736"/>
                  </a:cubicBezTo>
                  <a:cubicBezTo>
                    <a:pt x="2526792" y="164592"/>
                    <a:pt x="2539704" y="153120"/>
                    <a:pt x="2532888" y="146304"/>
                  </a:cubicBezTo>
                  <a:cubicBezTo>
                    <a:pt x="2519257" y="132673"/>
                    <a:pt x="2458760" y="127303"/>
                    <a:pt x="2478024" y="128016"/>
                  </a:cubicBezTo>
                  <a:cubicBezTo>
                    <a:pt x="2578954" y="131754"/>
                    <a:pt x="2679192" y="146304"/>
                    <a:pt x="2779776" y="155448"/>
                  </a:cubicBezTo>
                  <a:cubicBezTo>
                    <a:pt x="2882827" y="176058"/>
                    <a:pt x="2756840" y="148895"/>
                    <a:pt x="2907792" y="192024"/>
                  </a:cubicBezTo>
                  <a:cubicBezTo>
                    <a:pt x="2927556" y="197671"/>
                    <a:pt x="2990833" y="207122"/>
                    <a:pt x="3008376" y="210312"/>
                  </a:cubicBezTo>
                  <a:cubicBezTo>
                    <a:pt x="3166242" y="239015"/>
                    <a:pt x="2864542" y="197584"/>
                    <a:pt x="3291840" y="246888"/>
                  </a:cubicBezTo>
                  <a:cubicBezTo>
                    <a:pt x="3380813" y="269131"/>
                    <a:pt x="3536659" y="309294"/>
                    <a:pt x="3611880" y="320040"/>
                  </a:cubicBezTo>
                  <a:cubicBezTo>
                    <a:pt x="3704582" y="333283"/>
                    <a:pt x="3846415" y="352498"/>
                    <a:pt x="3913632" y="374904"/>
                  </a:cubicBezTo>
                  <a:cubicBezTo>
                    <a:pt x="3984442" y="398507"/>
                    <a:pt x="3901943" y="371787"/>
                    <a:pt x="4050792" y="411480"/>
                  </a:cubicBezTo>
                  <a:cubicBezTo>
                    <a:pt x="4060105" y="413964"/>
                    <a:pt x="4068622" y="419789"/>
                    <a:pt x="4078224" y="420624"/>
                  </a:cubicBezTo>
                  <a:cubicBezTo>
                    <a:pt x="4139031" y="425912"/>
                    <a:pt x="4200194" y="425838"/>
                    <a:pt x="4261104" y="429768"/>
                  </a:cubicBezTo>
                  <a:cubicBezTo>
                    <a:pt x="4294700" y="431936"/>
                    <a:pt x="4328160" y="435864"/>
                    <a:pt x="4361688" y="438912"/>
                  </a:cubicBezTo>
                  <a:cubicBezTo>
                    <a:pt x="4398264" y="448056"/>
                    <a:pt x="4434093" y="461012"/>
                    <a:pt x="4471416" y="466344"/>
                  </a:cubicBezTo>
                  <a:cubicBezTo>
                    <a:pt x="4492752" y="469392"/>
                    <a:pt x="4514019" y="472970"/>
                    <a:pt x="4535424" y="475488"/>
                  </a:cubicBezTo>
                  <a:cubicBezTo>
                    <a:pt x="4604956" y="483668"/>
                    <a:pt x="4633659" y="483567"/>
                    <a:pt x="4700016" y="493776"/>
                  </a:cubicBezTo>
                  <a:cubicBezTo>
                    <a:pt x="4742524" y="500316"/>
                    <a:pt x="4755925" y="507809"/>
                    <a:pt x="4800600" y="512064"/>
                  </a:cubicBezTo>
                  <a:cubicBezTo>
                    <a:pt x="4846215" y="516408"/>
                    <a:pt x="4892040" y="518160"/>
                    <a:pt x="4937760" y="521208"/>
                  </a:cubicBezTo>
                  <a:lnTo>
                    <a:pt x="5047488" y="539496"/>
                  </a:lnTo>
                  <a:cubicBezTo>
                    <a:pt x="5062793" y="542197"/>
                    <a:pt x="5078214" y="544551"/>
                    <a:pt x="5093208" y="548640"/>
                  </a:cubicBezTo>
                  <a:cubicBezTo>
                    <a:pt x="5111806" y="553712"/>
                    <a:pt x="5129474" y="561856"/>
                    <a:pt x="5148072" y="566928"/>
                  </a:cubicBezTo>
                  <a:cubicBezTo>
                    <a:pt x="5163066" y="571017"/>
                    <a:pt x="5178906" y="571606"/>
                    <a:pt x="5193792" y="576072"/>
                  </a:cubicBezTo>
                  <a:cubicBezTo>
                    <a:pt x="5209514" y="580789"/>
                    <a:pt x="5223388" y="591289"/>
                    <a:pt x="5239512" y="594360"/>
                  </a:cubicBezTo>
                  <a:cubicBezTo>
                    <a:pt x="5337797" y="613081"/>
                    <a:pt x="5392647" y="610762"/>
                    <a:pt x="5486400" y="621792"/>
                  </a:cubicBezTo>
                  <a:cubicBezTo>
                    <a:pt x="5592890" y="634320"/>
                    <a:pt x="5492658" y="626605"/>
                    <a:pt x="5586984" y="640080"/>
                  </a:cubicBezTo>
                  <a:cubicBezTo>
                    <a:pt x="5677285" y="652980"/>
                    <a:pt x="5679638" y="647327"/>
                    <a:pt x="5779008" y="658368"/>
                  </a:cubicBezTo>
                  <a:cubicBezTo>
                    <a:pt x="5797435" y="660415"/>
                    <a:pt x="5815547" y="664693"/>
                    <a:pt x="5833872" y="667512"/>
                  </a:cubicBezTo>
                  <a:cubicBezTo>
                    <a:pt x="5855174" y="670789"/>
                    <a:pt x="5876675" y="672801"/>
                    <a:pt x="5897880" y="676656"/>
                  </a:cubicBezTo>
                  <a:cubicBezTo>
                    <a:pt x="5997284" y="694729"/>
                    <a:pt x="5872751" y="699660"/>
                    <a:pt x="6089904" y="713232"/>
                  </a:cubicBezTo>
                  <a:lnTo>
                    <a:pt x="6236208" y="722376"/>
                  </a:lnTo>
                  <a:lnTo>
                    <a:pt x="6327648" y="740664"/>
                  </a:lnTo>
                  <a:cubicBezTo>
                    <a:pt x="6355146" y="746453"/>
                    <a:pt x="6382125" y="754978"/>
                    <a:pt x="6409944" y="758952"/>
                  </a:cubicBezTo>
                  <a:cubicBezTo>
                    <a:pt x="6446278" y="764143"/>
                    <a:pt x="6483096" y="765048"/>
                    <a:pt x="6519672" y="768096"/>
                  </a:cubicBezTo>
                  <a:lnTo>
                    <a:pt x="6565392" y="777240"/>
                  </a:lnTo>
                  <a:cubicBezTo>
                    <a:pt x="6592869" y="783128"/>
                    <a:pt x="6620133" y="790017"/>
                    <a:pt x="6647688" y="795528"/>
                  </a:cubicBezTo>
                  <a:cubicBezTo>
                    <a:pt x="6665868" y="799164"/>
                    <a:pt x="6684372" y="801036"/>
                    <a:pt x="6702552" y="804672"/>
                  </a:cubicBezTo>
                  <a:cubicBezTo>
                    <a:pt x="6714875" y="807137"/>
                    <a:pt x="6726687" y="812039"/>
                    <a:pt x="6739128" y="813816"/>
                  </a:cubicBezTo>
                  <a:cubicBezTo>
                    <a:pt x="6769452" y="818148"/>
                    <a:pt x="6800088" y="819912"/>
                    <a:pt x="6830568" y="822960"/>
                  </a:cubicBezTo>
                  <a:cubicBezTo>
                    <a:pt x="6870192" y="819912"/>
                    <a:pt x="6913895" y="831589"/>
                    <a:pt x="6949440" y="813816"/>
                  </a:cubicBezTo>
                  <a:cubicBezTo>
                    <a:pt x="6965336" y="805868"/>
                    <a:pt x="6919900" y="793738"/>
                    <a:pt x="6903720" y="786384"/>
                  </a:cubicBezTo>
                  <a:cubicBezTo>
                    <a:pt x="6846041" y="760166"/>
                    <a:pt x="6826333" y="767222"/>
                    <a:pt x="6757416" y="758952"/>
                  </a:cubicBezTo>
                  <a:cubicBezTo>
                    <a:pt x="6711620" y="753456"/>
                    <a:pt x="6575509" y="729477"/>
                    <a:pt x="6620256" y="740664"/>
                  </a:cubicBezTo>
                  <a:cubicBezTo>
                    <a:pt x="6689288" y="757922"/>
                    <a:pt x="6763063" y="754738"/>
                    <a:pt x="6830568" y="777240"/>
                  </a:cubicBezTo>
                  <a:cubicBezTo>
                    <a:pt x="6839712" y="780288"/>
                    <a:pt x="6848568" y="784398"/>
                    <a:pt x="6858000" y="786384"/>
                  </a:cubicBezTo>
                  <a:cubicBezTo>
                    <a:pt x="7047036" y="826181"/>
                    <a:pt x="7018646" y="814878"/>
                    <a:pt x="7251192" y="832104"/>
                  </a:cubicBezTo>
                  <a:cubicBezTo>
                    <a:pt x="7266432" y="835152"/>
                    <a:pt x="7281582" y="838693"/>
                    <a:pt x="7296912" y="841248"/>
                  </a:cubicBezTo>
                  <a:cubicBezTo>
                    <a:pt x="7318171" y="844791"/>
                    <a:pt x="7339881" y="845717"/>
                    <a:pt x="7360920" y="850392"/>
                  </a:cubicBezTo>
                  <a:cubicBezTo>
                    <a:pt x="7394845" y="857931"/>
                    <a:pt x="7427976" y="868680"/>
                    <a:pt x="7461504" y="877824"/>
                  </a:cubicBezTo>
                  <a:cubicBezTo>
                    <a:pt x="7485888" y="874776"/>
                    <a:pt x="7510479" y="873076"/>
                    <a:pt x="7534656" y="868680"/>
                  </a:cubicBezTo>
                  <a:cubicBezTo>
                    <a:pt x="7544139" y="866956"/>
                    <a:pt x="7552449" y="859536"/>
                    <a:pt x="7562088" y="859536"/>
                  </a:cubicBezTo>
                  <a:cubicBezTo>
                    <a:pt x="7626169" y="859536"/>
                    <a:pt x="7690104" y="865632"/>
                    <a:pt x="7754112" y="868680"/>
                  </a:cubicBezTo>
                  <a:cubicBezTo>
                    <a:pt x="7778496" y="874776"/>
                    <a:pt x="7802397" y="883311"/>
                    <a:pt x="7827264" y="886968"/>
                  </a:cubicBezTo>
                  <a:cubicBezTo>
                    <a:pt x="7906189" y="898575"/>
                    <a:pt x="8065008" y="914400"/>
                    <a:pt x="8065008" y="914400"/>
                  </a:cubicBezTo>
                  <a:cubicBezTo>
                    <a:pt x="8083296" y="920496"/>
                    <a:pt x="8101107" y="928273"/>
                    <a:pt x="8119872" y="932688"/>
                  </a:cubicBezTo>
                  <a:cubicBezTo>
                    <a:pt x="8213008" y="954602"/>
                    <a:pt x="8286629" y="957334"/>
                    <a:pt x="8385048" y="969264"/>
                  </a:cubicBezTo>
                  <a:cubicBezTo>
                    <a:pt x="8536455" y="987616"/>
                    <a:pt x="8524800" y="991113"/>
                    <a:pt x="8686800" y="1005840"/>
                  </a:cubicBezTo>
                  <a:cubicBezTo>
                    <a:pt x="8909285" y="1026066"/>
                    <a:pt x="8926431" y="1024207"/>
                    <a:pt x="9144000" y="1033272"/>
                  </a:cubicBezTo>
                  <a:cubicBezTo>
                    <a:pt x="9362320" y="1057530"/>
                    <a:pt x="9034034" y="1022665"/>
                    <a:pt x="9400032" y="1051560"/>
                  </a:cubicBezTo>
                  <a:cubicBezTo>
                    <a:pt x="9458083" y="1056143"/>
                    <a:pt x="9515775" y="1064576"/>
                    <a:pt x="9573768" y="1069848"/>
                  </a:cubicBezTo>
                  <a:cubicBezTo>
                    <a:pt x="9679332" y="1079445"/>
                    <a:pt x="9788424" y="1083118"/>
                    <a:pt x="9893808" y="1088136"/>
                  </a:cubicBezTo>
                  <a:cubicBezTo>
                    <a:pt x="10052687" y="1065439"/>
                    <a:pt x="9838733" y="1094005"/>
                    <a:pt x="10140696" y="1069848"/>
                  </a:cubicBezTo>
                  <a:cubicBezTo>
                    <a:pt x="10156188" y="1068609"/>
                    <a:pt x="10171086" y="1063259"/>
                    <a:pt x="10186416" y="1060704"/>
                  </a:cubicBezTo>
                  <a:cubicBezTo>
                    <a:pt x="10207675" y="1057161"/>
                    <a:pt x="10229088" y="1054608"/>
                    <a:pt x="10250424" y="1051560"/>
                  </a:cubicBezTo>
                  <a:cubicBezTo>
                    <a:pt x="10447438" y="1059441"/>
                    <a:pt x="10541933" y="1068897"/>
                    <a:pt x="10744200" y="1051560"/>
                  </a:cubicBezTo>
                  <a:cubicBezTo>
                    <a:pt x="10754501" y="1050677"/>
                    <a:pt x="10832368" y="1021192"/>
                    <a:pt x="10844784" y="1014984"/>
                  </a:cubicBezTo>
                  <a:cubicBezTo>
                    <a:pt x="10860680" y="1007036"/>
                    <a:pt x="10873643" y="993172"/>
                    <a:pt x="10890504" y="987552"/>
                  </a:cubicBezTo>
                  <a:cubicBezTo>
                    <a:pt x="10910951" y="980736"/>
                    <a:pt x="10933176" y="981456"/>
                    <a:pt x="10954512" y="978408"/>
                  </a:cubicBezTo>
                  <a:lnTo>
                    <a:pt x="11055096" y="987552"/>
                  </a:lnTo>
                  <a:cubicBezTo>
                    <a:pt x="11082560" y="990298"/>
                    <a:pt x="11156909" y="977179"/>
                    <a:pt x="11137392" y="996696"/>
                  </a:cubicBezTo>
                  <a:cubicBezTo>
                    <a:pt x="11113586" y="1020502"/>
                    <a:pt x="11070336" y="1002792"/>
                    <a:pt x="11036808" y="1005840"/>
                  </a:cubicBezTo>
                  <a:cubicBezTo>
                    <a:pt x="11024616" y="1008888"/>
                    <a:pt x="11012269" y="1011373"/>
                    <a:pt x="11000232" y="1014984"/>
                  </a:cubicBezTo>
                  <a:cubicBezTo>
                    <a:pt x="10981768" y="1020523"/>
                    <a:pt x="10964625" y="1032397"/>
                    <a:pt x="10945368" y="1033272"/>
                  </a:cubicBezTo>
                  <a:cubicBezTo>
                    <a:pt x="10896555" y="1035491"/>
                    <a:pt x="10847832" y="1027176"/>
                    <a:pt x="10799064" y="1024128"/>
                  </a:cubicBezTo>
                  <a:lnTo>
                    <a:pt x="10570464" y="987552"/>
                  </a:lnTo>
                  <a:cubicBezTo>
                    <a:pt x="10483094" y="973900"/>
                    <a:pt x="10533733" y="985227"/>
                    <a:pt x="10469880" y="969264"/>
                  </a:cubicBezTo>
                  <a:cubicBezTo>
                    <a:pt x="10375585" y="1000696"/>
                    <a:pt x="10523029" y="944364"/>
                    <a:pt x="10424160" y="1014984"/>
                  </a:cubicBezTo>
                  <a:cubicBezTo>
                    <a:pt x="10411513" y="1024017"/>
                    <a:pt x="10393845" y="1022074"/>
                    <a:pt x="10378440" y="1024128"/>
                  </a:cubicBezTo>
                  <a:cubicBezTo>
                    <a:pt x="10348077" y="1028176"/>
                    <a:pt x="10317480" y="1030224"/>
                    <a:pt x="10287000" y="1033272"/>
                  </a:cubicBezTo>
                  <a:lnTo>
                    <a:pt x="9546336" y="1024128"/>
                  </a:lnTo>
                  <a:cubicBezTo>
                    <a:pt x="9527801" y="1023702"/>
                    <a:pt x="9509910" y="1016925"/>
                    <a:pt x="9491472" y="1014984"/>
                  </a:cubicBezTo>
                  <a:cubicBezTo>
                    <a:pt x="9451949" y="1010824"/>
                    <a:pt x="9412224" y="1008888"/>
                    <a:pt x="9372600" y="1005840"/>
                  </a:cubicBezTo>
                  <a:cubicBezTo>
                    <a:pt x="9476232" y="1002792"/>
                    <a:pt x="9579819" y="996696"/>
                    <a:pt x="9683496" y="996696"/>
                  </a:cubicBezTo>
                  <a:cubicBezTo>
                    <a:pt x="10375772" y="996696"/>
                    <a:pt x="9679847" y="1000171"/>
                    <a:pt x="9976104" y="1014984"/>
                  </a:cubicBezTo>
                  <a:cubicBezTo>
                    <a:pt x="10134519" y="1022905"/>
                    <a:pt x="10293096" y="1027176"/>
                    <a:pt x="10451592" y="1033272"/>
                  </a:cubicBezTo>
                  <a:lnTo>
                    <a:pt x="10826496" y="1024128"/>
                  </a:lnTo>
                  <a:cubicBezTo>
                    <a:pt x="10869248" y="1022573"/>
                    <a:pt x="10912313" y="1022017"/>
                    <a:pt x="10954512" y="1014984"/>
                  </a:cubicBezTo>
                  <a:cubicBezTo>
                    <a:pt x="10967958" y="1012743"/>
                    <a:pt x="10977722" y="999369"/>
                    <a:pt x="10991088" y="996696"/>
                  </a:cubicBezTo>
                  <a:cubicBezTo>
                    <a:pt x="11024100" y="990094"/>
                    <a:pt x="11058144" y="990600"/>
                    <a:pt x="11091672" y="987552"/>
                  </a:cubicBezTo>
                  <a:cubicBezTo>
                    <a:pt x="11106912" y="984504"/>
                    <a:pt x="11122314" y="982177"/>
                    <a:pt x="11137392" y="978408"/>
                  </a:cubicBezTo>
                  <a:cubicBezTo>
                    <a:pt x="11165243" y="971445"/>
                    <a:pt x="11207194" y="957132"/>
                    <a:pt x="11237976" y="950976"/>
                  </a:cubicBezTo>
                  <a:cubicBezTo>
                    <a:pt x="11271392" y="944293"/>
                    <a:pt x="11305388" y="940493"/>
                    <a:pt x="11338560" y="932688"/>
                  </a:cubicBezTo>
                  <a:cubicBezTo>
                    <a:pt x="11357325" y="928273"/>
                    <a:pt x="11374521" y="918181"/>
                    <a:pt x="11393424" y="914400"/>
                  </a:cubicBezTo>
                  <a:cubicBezTo>
                    <a:pt x="11429696" y="907146"/>
                    <a:pt x="11544838" y="893187"/>
                    <a:pt x="11594592" y="886968"/>
                  </a:cubicBezTo>
                  <a:cubicBezTo>
                    <a:pt x="11603736" y="880872"/>
                    <a:pt x="11611598" y="872155"/>
                    <a:pt x="11622024" y="868680"/>
                  </a:cubicBezTo>
                  <a:cubicBezTo>
                    <a:pt x="11642546" y="861839"/>
                    <a:pt x="11750116" y="851400"/>
                    <a:pt x="11759184" y="850392"/>
                  </a:cubicBezTo>
                  <a:cubicBezTo>
                    <a:pt x="11771376" y="847344"/>
                    <a:pt x="11783676" y="844700"/>
                    <a:pt x="11795760" y="841248"/>
                  </a:cubicBezTo>
                  <a:cubicBezTo>
                    <a:pt x="11805028" y="838600"/>
                    <a:pt x="11813767" y="834124"/>
                    <a:pt x="11823192" y="832104"/>
                  </a:cubicBezTo>
                  <a:cubicBezTo>
                    <a:pt x="12062426" y="780840"/>
                    <a:pt x="11806692" y="843087"/>
                    <a:pt x="11996928" y="795528"/>
                  </a:cubicBezTo>
                  <a:cubicBezTo>
                    <a:pt x="12009120" y="792480"/>
                    <a:pt x="12021836" y="791051"/>
                    <a:pt x="12033504" y="786384"/>
                  </a:cubicBezTo>
                  <a:cubicBezTo>
                    <a:pt x="12088173" y="764516"/>
                    <a:pt x="12063652" y="773287"/>
                    <a:pt x="12106656" y="758952"/>
                  </a:cubicBezTo>
                  <a:cubicBezTo>
                    <a:pt x="12237712" y="768313"/>
                    <a:pt x="12277453" y="768096"/>
                    <a:pt x="12225528" y="768096"/>
                  </a:cubicBezTo>
                  <a:lnTo>
                    <a:pt x="12207240" y="1828800"/>
                  </a:lnTo>
                  <a:lnTo>
                    <a:pt x="0" y="1801368"/>
                  </a:lnTo>
                  <a:lnTo>
                    <a:pt x="0" y="9144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163B45AB-542D-D55F-0AD1-8080C208E06B}"/>
                </a:ext>
              </a:extLst>
            </p:cNvPr>
            <p:cNvSpPr/>
            <p:nvPr/>
          </p:nvSpPr>
          <p:spPr>
            <a:xfrm>
              <a:off x="-36576" y="5013383"/>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171450">
              <a:solidFill>
                <a:srgbClr val="FFCD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57FAD17-4775-0A99-6DB7-9764F2ADDFEE}"/>
                </a:ext>
              </a:extLst>
            </p:cNvPr>
            <p:cNvSpPr/>
            <p:nvPr/>
          </p:nvSpPr>
          <p:spPr>
            <a:xfrm>
              <a:off x="-49134" y="5013382"/>
              <a:ext cx="12265884" cy="1044847"/>
            </a:xfrm>
            <a:custGeom>
              <a:avLst/>
              <a:gdLst>
                <a:gd name="connsiteX0" fmla="*/ 0 w 12198096"/>
                <a:gd name="connsiteY0" fmla="*/ 72002 h 1044847"/>
                <a:gd name="connsiteX1" fmla="*/ 1865376 w 12198096"/>
                <a:gd name="connsiteY1" fmla="*/ 44570 h 1044847"/>
                <a:gd name="connsiteX2" fmla="*/ 5340096 w 12198096"/>
                <a:gd name="connsiteY2" fmla="*/ 593210 h 1044847"/>
                <a:gd name="connsiteX3" fmla="*/ 9646920 w 12198096"/>
                <a:gd name="connsiteY3" fmla="*/ 1041266 h 1044847"/>
                <a:gd name="connsiteX4" fmla="*/ 12198096 w 12198096"/>
                <a:gd name="connsiteY4" fmla="*/ 766946 h 1044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8096" h="1044847">
                  <a:moveTo>
                    <a:pt x="0" y="72002"/>
                  </a:moveTo>
                  <a:cubicBezTo>
                    <a:pt x="487680" y="14852"/>
                    <a:pt x="975360" y="-42298"/>
                    <a:pt x="1865376" y="44570"/>
                  </a:cubicBezTo>
                  <a:cubicBezTo>
                    <a:pt x="2755392" y="131438"/>
                    <a:pt x="4043172" y="427094"/>
                    <a:pt x="5340096" y="593210"/>
                  </a:cubicBezTo>
                  <a:cubicBezTo>
                    <a:pt x="6637020" y="759326"/>
                    <a:pt x="8503920" y="1012310"/>
                    <a:pt x="9646920" y="1041266"/>
                  </a:cubicBezTo>
                  <a:cubicBezTo>
                    <a:pt x="10789920" y="1070222"/>
                    <a:pt x="11494008" y="918584"/>
                    <a:pt x="12198096" y="766946"/>
                  </a:cubicBezTo>
                </a:path>
              </a:pathLst>
            </a:custGeom>
            <a:noFill/>
            <a:ln w="76200">
              <a:solidFill>
                <a:srgbClr val="F690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Top Corners Snipped 14">
            <a:extLst>
              <a:ext uri="{FF2B5EF4-FFF2-40B4-BE49-F238E27FC236}">
                <a16:creationId xmlns:a16="http://schemas.microsoft.com/office/drawing/2014/main" id="{5381EDB7-255A-A11B-8723-2FBFC9AAE225}"/>
              </a:ext>
            </a:extLst>
          </p:cNvPr>
          <p:cNvSpPr/>
          <p:nvPr/>
        </p:nvSpPr>
        <p:spPr>
          <a:xfrm rot="16200000">
            <a:off x="9315023" y="2626146"/>
            <a:ext cx="753762" cy="5049698"/>
          </a:xfrm>
          <a:prstGeom prst="snip2SameRect">
            <a:avLst/>
          </a:prstGeom>
          <a:solidFill>
            <a:srgbClr val="FFCD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0B5F4BA-32CC-A69E-DA12-17F1BD4F5991}"/>
              </a:ext>
            </a:extLst>
          </p:cNvPr>
          <p:cNvSpPr txBox="1"/>
          <p:nvPr/>
        </p:nvSpPr>
        <p:spPr>
          <a:xfrm>
            <a:off x="1764792" y="4889384"/>
            <a:ext cx="10451959" cy="523220"/>
          </a:xfrm>
          <a:prstGeom prst="rect">
            <a:avLst/>
          </a:prstGeom>
          <a:noFill/>
        </p:spPr>
        <p:txBody>
          <a:bodyPr wrap="square">
            <a:spAutoFit/>
          </a:bodyPr>
          <a:lstStyle/>
          <a:p>
            <a:pPr algn="r"/>
            <a:r>
              <a:rPr lang="en-US" sz="2800" b="1" dirty="0">
                <a:latin typeface="Bitter" pitchFamily="2" charset="0"/>
              </a:rPr>
              <a:t>Lesson  1E: Keep It Cool, Bear!</a:t>
            </a:r>
          </a:p>
        </p:txBody>
      </p:sp>
      <p:sp>
        <p:nvSpPr>
          <p:cNvPr id="20" name="TextBox 19">
            <a:extLst>
              <a:ext uri="{FF2B5EF4-FFF2-40B4-BE49-F238E27FC236}">
                <a16:creationId xmlns:a16="http://schemas.microsoft.com/office/drawing/2014/main" id="{FEF4676A-92AF-D137-1882-7F38A2645591}"/>
              </a:ext>
            </a:extLst>
          </p:cNvPr>
          <p:cNvSpPr txBox="1"/>
          <p:nvPr/>
        </p:nvSpPr>
        <p:spPr>
          <a:xfrm>
            <a:off x="6941527" y="-14338"/>
            <a:ext cx="7042638" cy="1323439"/>
          </a:xfrm>
          <a:prstGeom prst="rect">
            <a:avLst/>
          </a:prstGeom>
          <a:noFill/>
        </p:spPr>
        <p:txBody>
          <a:bodyPr wrap="square">
            <a:spAutoFit/>
          </a:bodyPr>
          <a:lstStyle/>
          <a:p>
            <a:pPr algn="ctr"/>
            <a:r>
              <a:rPr lang="en-US" sz="8000" b="1">
                <a:solidFill>
                  <a:schemeClr val="bg1"/>
                </a:solidFill>
                <a:latin typeface="Bitter SemiBold" pitchFamily="2" charset="0"/>
                <a:cs typeface="Times New Roman" panose="02020603050405020304" pitchFamily="18" charset="0"/>
              </a:rPr>
              <a:t>BEARS</a:t>
            </a:r>
          </a:p>
        </p:txBody>
      </p:sp>
      <p:sp>
        <p:nvSpPr>
          <p:cNvPr id="22" name="TextBox 21">
            <a:extLst>
              <a:ext uri="{FF2B5EF4-FFF2-40B4-BE49-F238E27FC236}">
                <a16:creationId xmlns:a16="http://schemas.microsoft.com/office/drawing/2014/main" id="{AF3A31F5-4265-C4B6-A0B1-BDD28EAF5417}"/>
              </a:ext>
            </a:extLst>
          </p:cNvPr>
          <p:cNvSpPr txBox="1"/>
          <p:nvPr/>
        </p:nvSpPr>
        <p:spPr>
          <a:xfrm>
            <a:off x="7051431" y="1107995"/>
            <a:ext cx="6822830" cy="430887"/>
          </a:xfrm>
          <a:prstGeom prst="rect">
            <a:avLst/>
          </a:prstGeom>
          <a:noFill/>
        </p:spPr>
        <p:txBody>
          <a:bodyPr wrap="square">
            <a:spAutoFit/>
          </a:bodyPr>
          <a:lstStyle/>
          <a:p>
            <a:pPr algn="ctr"/>
            <a:r>
              <a:rPr lang="en-US" sz="2200">
                <a:solidFill>
                  <a:schemeClr val="bg1"/>
                </a:solidFill>
                <a:latin typeface="Montserrat Medium" pitchFamily="2" charset="0"/>
              </a:rPr>
              <a:t>Through the Seasons</a:t>
            </a:r>
          </a:p>
        </p:txBody>
      </p:sp>
      <p:pic>
        <p:nvPicPr>
          <p:cNvPr id="24" name="Picture 23" descr="Logo, company name&#10;&#10;AI-generated content may be incorrect.">
            <a:extLst>
              <a:ext uri="{FF2B5EF4-FFF2-40B4-BE49-F238E27FC236}">
                <a16:creationId xmlns:a16="http://schemas.microsoft.com/office/drawing/2014/main" id="{99E8171B-1648-8C98-9D6F-D8E4D864A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7" y="5210150"/>
            <a:ext cx="2183569" cy="1698332"/>
          </a:xfrm>
          <a:prstGeom prst="rect">
            <a:avLst/>
          </a:prstGeom>
        </p:spPr>
      </p:pic>
    </p:spTree>
    <p:extLst>
      <p:ext uri="{BB962C8B-B14F-4D97-AF65-F5344CB8AC3E}">
        <p14:creationId xmlns:p14="http://schemas.microsoft.com/office/powerpoint/2010/main" val="210417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77256-4A33-9315-C4E8-5335D2C7E7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A19C171-F600-8850-72C4-969632C593E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1E4DADA-BFF3-61A6-0132-2432C861B68A}"/>
              </a:ext>
            </a:extLst>
          </p:cNvPr>
          <p:cNvSpPr txBox="1"/>
          <p:nvPr/>
        </p:nvSpPr>
        <p:spPr>
          <a:xfrm>
            <a:off x="11581431" y="6366393"/>
            <a:ext cx="52522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10</a:t>
            </a:r>
          </a:p>
        </p:txBody>
      </p:sp>
      <p:sp>
        <p:nvSpPr>
          <p:cNvPr id="5" name="TextBox 4">
            <a:extLst>
              <a:ext uri="{FF2B5EF4-FFF2-40B4-BE49-F238E27FC236}">
                <a16:creationId xmlns:a16="http://schemas.microsoft.com/office/drawing/2014/main" id="{BAEF141E-0E92-3EB3-5143-94D98B01DFEC}"/>
              </a:ext>
            </a:extLst>
          </p:cNvPr>
          <p:cNvSpPr txBox="1"/>
          <p:nvPr/>
        </p:nvSpPr>
        <p:spPr>
          <a:xfrm>
            <a:off x="597409" y="6366393"/>
            <a:ext cx="656103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B55468A4-DAEA-6A1E-8799-38BA870CFFB7}"/>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6" name="TextBox 5">
            <a:extLst>
              <a:ext uri="{FF2B5EF4-FFF2-40B4-BE49-F238E27FC236}">
                <a16:creationId xmlns:a16="http://schemas.microsoft.com/office/drawing/2014/main" id="{CCEDF347-1A72-D7B2-9708-171758F1788F}"/>
              </a:ext>
            </a:extLst>
          </p:cNvPr>
          <p:cNvSpPr txBox="1"/>
          <p:nvPr/>
        </p:nvSpPr>
        <p:spPr>
          <a:xfrm>
            <a:off x="361790" y="2331135"/>
            <a:ext cx="7330672" cy="1569660"/>
          </a:xfrm>
          <a:prstGeom prst="rect">
            <a:avLst/>
          </a:prstGeom>
          <a:noFill/>
        </p:spPr>
        <p:txBody>
          <a:bodyPr wrap="square">
            <a:spAutoFit/>
          </a:bodyPr>
          <a:lstStyle/>
          <a:p>
            <a:pPr algn="ctr"/>
            <a:r>
              <a:rPr lang="en-US" sz="4800">
                <a:latin typeface="Avenir Next LT Pro" panose="020B0504020202020204" pitchFamily="34" charset="0"/>
              </a:rPr>
              <a:t>What ways do we, as humans, cool off?</a:t>
            </a:r>
          </a:p>
        </p:txBody>
      </p:sp>
      <p:pic>
        <p:nvPicPr>
          <p:cNvPr id="3" name="Picture 2" descr="A picture containing graphical user interface&#10;&#10;AI-generated content may be incorrect.">
            <a:extLst>
              <a:ext uri="{FF2B5EF4-FFF2-40B4-BE49-F238E27FC236}">
                <a16:creationId xmlns:a16="http://schemas.microsoft.com/office/drawing/2014/main" id="{26586E07-816C-03FC-ADDF-ABF33C0E3718}"/>
              </a:ext>
            </a:extLst>
          </p:cNvPr>
          <p:cNvPicPr>
            <a:picLocks noChangeAspect="1"/>
          </p:cNvPicPr>
          <p:nvPr/>
        </p:nvPicPr>
        <p:blipFill>
          <a:blip r:embed="rId4">
            <a:extLst>
              <a:ext uri="{28A0092B-C50C-407E-A947-70E740481C1C}">
                <a14:useLocalDpi xmlns:a14="http://schemas.microsoft.com/office/drawing/2010/main" val="0"/>
              </a:ext>
            </a:extLst>
          </a:blip>
          <a:srcRect l="2292" t="6950" r="1109" b="2914"/>
          <a:stretch/>
        </p:blipFill>
        <p:spPr>
          <a:xfrm>
            <a:off x="99177" y="122275"/>
            <a:ext cx="3744368" cy="890817"/>
          </a:xfrm>
          <a:prstGeom prst="rect">
            <a:avLst/>
          </a:prstGeom>
        </p:spPr>
      </p:pic>
      <p:pic>
        <p:nvPicPr>
          <p:cNvPr id="4098" name="Picture 2" descr="kids&amp;#32;at&amp;#32;fair033">
            <a:extLst>
              <a:ext uri="{FF2B5EF4-FFF2-40B4-BE49-F238E27FC236}">
                <a16:creationId xmlns:a16="http://schemas.microsoft.com/office/drawing/2014/main" id="{67D052E8-BEE6-3C27-B760-79D591B23C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57" r="44800"/>
          <a:stretch/>
        </p:blipFill>
        <p:spPr bwMode="auto">
          <a:xfrm>
            <a:off x="7889966" y="0"/>
            <a:ext cx="4302034" cy="623868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752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212D2-C567-3E3B-DFAB-FD7D5979868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641C939-BED6-15AE-720F-D2701BD7392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8B26159-59F4-0A51-157F-78460085011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11</a:t>
            </a:r>
          </a:p>
        </p:txBody>
      </p:sp>
      <p:sp>
        <p:nvSpPr>
          <p:cNvPr id="5" name="TextBox 4">
            <a:extLst>
              <a:ext uri="{FF2B5EF4-FFF2-40B4-BE49-F238E27FC236}">
                <a16:creationId xmlns:a16="http://schemas.microsoft.com/office/drawing/2014/main" id="{EF6E03D4-5882-D7EF-3DF1-CDAC42A4C8DC}"/>
              </a:ext>
            </a:extLst>
          </p:cNvPr>
          <p:cNvSpPr txBox="1"/>
          <p:nvPr/>
        </p:nvSpPr>
        <p:spPr>
          <a:xfrm>
            <a:off x="597409" y="6366393"/>
            <a:ext cx="678310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8AD82685-9BBC-C50B-92C6-92B3E508CAA9}"/>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6" name="TextBox 5">
            <a:extLst>
              <a:ext uri="{FF2B5EF4-FFF2-40B4-BE49-F238E27FC236}">
                <a16:creationId xmlns:a16="http://schemas.microsoft.com/office/drawing/2014/main" id="{033BB066-A3EF-74D8-D62D-368C67545E85}"/>
              </a:ext>
            </a:extLst>
          </p:cNvPr>
          <p:cNvSpPr txBox="1"/>
          <p:nvPr/>
        </p:nvSpPr>
        <p:spPr>
          <a:xfrm>
            <a:off x="6204857" y="1594215"/>
            <a:ext cx="5499463" cy="3046988"/>
          </a:xfrm>
          <a:prstGeom prst="rect">
            <a:avLst/>
          </a:prstGeom>
          <a:noFill/>
        </p:spPr>
        <p:txBody>
          <a:bodyPr wrap="square" lIns="91440" tIns="45720" rIns="91440" bIns="45720" anchor="t">
            <a:spAutoFit/>
          </a:bodyPr>
          <a:lstStyle/>
          <a:p>
            <a:pPr algn="ctr"/>
            <a:r>
              <a:rPr lang="en-US" sz="4800">
                <a:latin typeface="Avenir Next LT Pro" panose="020B0504020202020204" pitchFamily="34" charset="0"/>
              </a:rPr>
              <a:t>How are our ways as human the same or different than wild animals?</a:t>
            </a:r>
          </a:p>
        </p:txBody>
      </p:sp>
      <p:pic>
        <p:nvPicPr>
          <p:cNvPr id="2050" name="Picture 2">
            <a:extLst>
              <a:ext uri="{FF2B5EF4-FFF2-40B4-BE49-F238E27FC236}">
                <a16:creationId xmlns:a16="http://schemas.microsoft.com/office/drawing/2014/main" id="{7C4150A1-9BA0-EE93-D4DE-F9987399A1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179" r="10728"/>
          <a:stretch/>
        </p:blipFill>
        <p:spPr bwMode="auto">
          <a:xfrm>
            <a:off x="0" y="0"/>
            <a:ext cx="6204857" cy="6230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601FF433-6819-0B7E-6076-9B7F24C09E0E}"/>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39740"/>
            <a:ext cx="3744368" cy="890817"/>
          </a:xfrm>
          <a:prstGeom prst="rect">
            <a:avLst/>
          </a:prstGeom>
        </p:spPr>
      </p:pic>
    </p:spTree>
    <p:extLst>
      <p:ext uri="{BB962C8B-B14F-4D97-AF65-F5344CB8AC3E}">
        <p14:creationId xmlns:p14="http://schemas.microsoft.com/office/powerpoint/2010/main" val="952916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98B47-1FFB-AA6D-A74F-D66C3C6DB6A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92FB91-7778-F0DE-24B7-D023C1C6B30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D37212E-7BB5-761B-6988-FA357EE1A3F9}"/>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12</a:t>
            </a:r>
          </a:p>
        </p:txBody>
      </p:sp>
      <p:sp>
        <p:nvSpPr>
          <p:cNvPr id="5" name="TextBox 4">
            <a:extLst>
              <a:ext uri="{FF2B5EF4-FFF2-40B4-BE49-F238E27FC236}">
                <a16:creationId xmlns:a16="http://schemas.microsoft.com/office/drawing/2014/main" id="{1CCEAB12-DE7E-221C-A1F1-CB21DE5C8FA7}"/>
              </a:ext>
            </a:extLst>
          </p:cNvPr>
          <p:cNvSpPr txBox="1"/>
          <p:nvPr/>
        </p:nvSpPr>
        <p:spPr>
          <a:xfrm>
            <a:off x="597409" y="6366393"/>
            <a:ext cx="663941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CB7E63ED-3C72-8278-EAA8-C5FA44EFF2A1}"/>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6" name="TextBox 5">
            <a:extLst>
              <a:ext uri="{FF2B5EF4-FFF2-40B4-BE49-F238E27FC236}">
                <a16:creationId xmlns:a16="http://schemas.microsoft.com/office/drawing/2014/main" id="{76BC7ACE-3A55-8DFD-346A-CD78E0BC5130}"/>
              </a:ext>
            </a:extLst>
          </p:cNvPr>
          <p:cNvSpPr txBox="1"/>
          <p:nvPr/>
        </p:nvSpPr>
        <p:spPr>
          <a:xfrm>
            <a:off x="118986" y="1905506"/>
            <a:ext cx="4837227" cy="3046988"/>
          </a:xfrm>
          <a:prstGeom prst="rect">
            <a:avLst/>
          </a:prstGeom>
          <a:noFill/>
        </p:spPr>
        <p:txBody>
          <a:bodyPr wrap="square">
            <a:spAutoFit/>
          </a:bodyPr>
          <a:lstStyle/>
          <a:p>
            <a:pPr algn="ctr"/>
            <a:r>
              <a:rPr lang="en-US" sz="4800">
                <a:latin typeface="Avenir Next LT Pro" panose="020B0504020202020204" pitchFamily="34" charset="0"/>
              </a:rPr>
              <a:t>How do bears cool off? What do they do to warm up?</a:t>
            </a:r>
          </a:p>
        </p:txBody>
      </p:sp>
      <p:pic>
        <p:nvPicPr>
          <p:cNvPr id="4098" name="Picture 2" descr="Black&amp;#95;Bear&amp;#95;Survey&amp;#95;1114.dng">
            <a:extLst>
              <a:ext uri="{FF2B5EF4-FFF2-40B4-BE49-F238E27FC236}">
                <a16:creationId xmlns:a16="http://schemas.microsoft.com/office/drawing/2014/main" id="{94CA2479-D2FE-018C-F662-DF0BEE14D4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85" r="10857"/>
          <a:stretch/>
        </p:blipFill>
        <p:spPr bwMode="auto">
          <a:xfrm>
            <a:off x="4956213" y="0"/>
            <a:ext cx="7235787"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040137C1-1095-2F00-4363-ED5AD399618A}"/>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99177" y="54513"/>
            <a:ext cx="3744368" cy="890817"/>
          </a:xfrm>
          <a:prstGeom prst="rect">
            <a:avLst/>
          </a:prstGeom>
        </p:spPr>
      </p:pic>
    </p:spTree>
    <p:extLst>
      <p:ext uri="{BB962C8B-B14F-4D97-AF65-F5344CB8AC3E}">
        <p14:creationId xmlns:p14="http://schemas.microsoft.com/office/powerpoint/2010/main" val="2925359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F966E-D070-F1CE-3244-565D6BFA19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F7170F-AA71-6C69-FF45-B2D8E8F6682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9B6892B-00B9-23AF-EE1C-A122CFACBFD8}"/>
              </a:ext>
            </a:extLst>
          </p:cNvPr>
          <p:cNvSpPr txBox="1"/>
          <p:nvPr/>
        </p:nvSpPr>
        <p:spPr>
          <a:xfrm>
            <a:off x="11581431" y="6366393"/>
            <a:ext cx="52522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13</a:t>
            </a:r>
          </a:p>
        </p:txBody>
      </p:sp>
      <p:sp>
        <p:nvSpPr>
          <p:cNvPr id="5" name="TextBox 4">
            <a:extLst>
              <a:ext uri="{FF2B5EF4-FFF2-40B4-BE49-F238E27FC236}">
                <a16:creationId xmlns:a16="http://schemas.microsoft.com/office/drawing/2014/main" id="{14C36E44-DF67-B276-DC25-ABF613D5FCEB}"/>
              </a:ext>
            </a:extLst>
          </p:cNvPr>
          <p:cNvSpPr txBox="1"/>
          <p:nvPr/>
        </p:nvSpPr>
        <p:spPr>
          <a:xfrm>
            <a:off x="597409" y="6366393"/>
            <a:ext cx="640428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61FFA21A-04BE-60E5-8184-70B70E0BA5F7}"/>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8" name="Picture 7" descr="A picture containing map&#10;&#10;AI-generated content may be incorrect.">
            <a:extLst>
              <a:ext uri="{FF2B5EF4-FFF2-40B4-BE49-F238E27FC236}">
                <a16:creationId xmlns:a16="http://schemas.microsoft.com/office/drawing/2014/main" id="{7DB7F66B-9CB4-979E-1A4A-1D7C9A0E0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7" y="122275"/>
            <a:ext cx="4668734" cy="6041890"/>
          </a:xfrm>
          <a:prstGeom prst="rect">
            <a:avLst/>
          </a:prstGeom>
          <a:ln>
            <a:solidFill>
              <a:schemeClr val="tx1"/>
            </a:solidFill>
          </a:ln>
        </p:spPr>
      </p:pic>
      <p:sp>
        <p:nvSpPr>
          <p:cNvPr id="10" name="TextBox 9">
            <a:extLst>
              <a:ext uri="{FF2B5EF4-FFF2-40B4-BE49-F238E27FC236}">
                <a16:creationId xmlns:a16="http://schemas.microsoft.com/office/drawing/2014/main" id="{0FCD7AAB-9F4F-A61E-7C6D-430D515A985A}"/>
              </a:ext>
            </a:extLst>
          </p:cNvPr>
          <p:cNvSpPr txBox="1"/>
          <p:nvPr/>
        </p:nvSpPr>
        <p:spPr>
          <a:xfrm>
            <a:off x="5406390" y="1225593"/>
            <a:ext cx="6094476" cy="3785652"/>
          </a:xfrm>
          <a:prstGeom prst="rect">
            <a:avLst/>
          </a:prstGeom>
          <a:noFill/>
        </p:spPr>
        <p:txBody>
          <a:bodyPr wrap="square">
            <a:spAutoFit/>
          </a:bodyPr>
          <a:lstStyle/>
          <a:p>
            <a:r>
              <a:rPr lang="en-US" sz="4000">
                <a:latin typeface="Avenir Next LT Pro" panose="020B0504020202020204" pitchFamily="34" charset="0"/>
              </a:rPr>
              <a:t>Many animals like bears have thick hide or fur</a:t>
            </a:r>
          </a:p>
          <a:p>
            <a:endParaRPr lang="en-US" sz="4000">
              <a:latin typeface="Avenir Next LT Pro" panose="020B0504020202020204" pitchFamily="34" charset="0"/>
            </a:endParaRPr>
          </a:p>
          <a:p>
            <a:r>
              <a:rPr lang="en-US" sz="4000">
                <a:latin typeface="Avenir Next LT Pro" panose="020B0504020202020204" pitchFamily="34" charset="0"/>
              </a:rPr>
              <a:t>If the temperature gets warm, animals must find ways to cool down</a:t>
            </a:r>
          </a:p>
        </p:txBody>
      </p:sp>
      <p:pic>
        <p:nvPicPr>
          <p:cNvPr id="3" name="Picture 2"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0898007" y="122275"/>
            <a:ext cx="1194816" cy="1205896"/>
          </a:xfrm>
          <a:prstGeom prst="rect">
            <a:avLst/>
          </a:prstGeom>
        </p:spPr>
      </p:pic>
    </p:spTree>
    <p:extLst>
      <p:ext uri="{BB962C8B-B14F-4D97-AF65-F5344CB8AC3E}">
        <p14:creationId xmlns:p14="http://schemas.microsoft.com/office/powerpoint/2010/main" val="1345411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191AA-EDDC-521F-0FF6-881BC9E84BA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C3268E8-C6A5-4168-6809-781370C6B6E0}"/>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982E5E5-DC66-3590-7468-58314EFC7650}"/>
              </a:ext>
            </a:extLst>
          </p:cNvPr>
          <p:cNvSpPr txBox="1"/>
          <p:nvPr/>
        </p:nvSpPr>
        <p:spPr>
          <a:xfrm>
            <a:off x="11594591" y="6366393"/>
            <a:ext cx="512066"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14</a:t>
            </a:r>
          </a:p>
        </p:txBody>
      </p:sp>
      <p:sp>
        <p:nvSpPr>
          <p:cNvPr id="5" name="TextBox 4">
            <a:extLst>
              <a:ext uri="{FF2B5EF4-FFF2-40B4-BE49-F238E27FC236}">
                <a16:creationId xmlns:a16="http://schemas.microsoft.com/office/drawing/2014/main" id="{1E30CB2D-CEC3-82D4-F1C5-F3FCDC5A69E0}"/>
              </a:ext>
            </a:extLst>
          </p:cNvPr>
          <p:cNvSpPr txBox="1"/>
          <p:nvPr/>
        </p:nvSpPr>
        <p:spPr>
          <a:xfrm>
            <a:off x="597409" y="6366393"/>
            <a:ext cx="64565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44072E81-E5C3-C425-35FE-C999CDF16C3C}"/>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0" name="TextBox 9">
            <a:extLst>
              <a:ext uri="{FF2B5EF4-FFF2-40B4-BE49-F238E27FC236}">
                <a16:creationId xmlns:a16="http://schemas.microsoft.com/office/drawing/2014/main" id="{3F385474-0688-9B5B-A209-A9BCA32EFEBB}"/>
              </a:ext>
            </a:extLst>
          </p:cNvPr>
          <p:cNvSpPr txBox="1"/>
          <p:nvPr/>
        </p:nvSpPr>
        <p:spPr>
          <a:xfrm>
            <a:off x="236801" y="1376258"/>
            <a:ext cx="5706703" cy="3785652"/>
          </a:xfrm>
          <a:prstGeom prst="rect">
            <a:avLst/>
          </a:prstGeom>
          <a:noFill/>
        </p:spPr>
        <p:txBody>
          <a:bodyPr wrap="square">
            <a:spAutoFit/>
          </a:bodyPr>
          <a:lstStyle/>
          <a:p>
            <a:pPr algn="ctr"/>
            <a:r>
              <a:rPr lang="en-US" sz="4800">
                <a:latin typeface="Avenir Next LT Pro" panose="020B0504020202020204" pitchFamily="34" charset="0"/>
              </a:rPr>
              <a:t>How might an animal cool down?</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Are the ways similar?</a:t>
            </a:r>
          </a:p>
        </p:txBody>
      </p:sp>
      <p:pic>
        <p:nvPicPr>
          <p:cNvPr id="1026" name="Picture 2">
            <a:extLst>
              <a:ext uri="{FF2B5EF4-FFF2-40B4-BE49-F238E27FC236}">
                <a16:creationId xmlns:a16="http://schemas.microsoft.com/office/drawing/2014/main" id="{7A6AE035-D76B-A0E1-EB18-FFB22A6622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34" t="388" r="22492" b="-388"/>
          <a:stretch/>
        </p:blipFill>
        <p:spPr bwMode="auto">
          <a:xfrm>
            <a:off x="9159052" y="275057"/>
            <a:ext cx="2755589" cy="27555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35FC61-176B-F526-5C6F-85E91C4926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973" r="6027"/>
          <a:stretch/>
        </p:blipFill>
        <p:spPr bwMode="auto">
          <a:xfrm>
            <a:off x="9159053" y="3269084"/>
            <a:ext cx="2755589" cy="27555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ucahita&amp;#95;Map&amp;#95;Turtle&amp;#95;0006">
            <a:extLst>
              <a:ext uri="{FF2B5EF4-FFF2-40B4-BE49-F238E27FC236}">
                <a16:creationId xmlns:a16="http://schemas.microsoft.com/office/drawing/2014/main" id="{75A33254-5E2B-4170-B3B7-C4CD09328A6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62" r="25314"/>
          <a:stretch/>
        </p:blipFill>
        <p:spPr bwMode="auto">
          <a:xfrm>
            <a:off x="6173484" y="3269084"/>
            <a:ext cx="2755589" cy="27555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83679D8-64CD-B21F-4D52-33DF5C424E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732" t="358" r="20768" b="-358"/>
          <a:stretch/>
        </p:blipFill>
        <p:spPr bwMode="auto">
          <a:xfrm>
            <a:off x="6173484" y="275057"/>
            <a:ext cx="2755589" cy="2755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133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767EE-E075-C6EB-C3CC-74D91AA8661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0FB43F5-2529-BAAD-7B10-ABBC3569C4F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9E2AD29-D1F6-4A46-276A-7CA19635943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15</a:t>
            </a:r>
          </a:p>
        </p:txBody>
      </p:sp>
      <p:sp>
        <p:nvSpPr>
          <p:cNvPr id="5" name="TextBox 4">
            <a:extLst>
              <a:ext uri="{FF2B5EF4-FFF2-40B4-BE49-F238E27FC236}">
                <a16:creationId xmlns:a16="http://schemas.microsoft.com/office/drawing/2014/main" id="{97A61328-293B-C40E-0C4E-ABF1E3C0E8A0}"/>
              </a:ext>
            </a:extLst>
          </p:cNvPr>
          <p:cNvSpPr txBox="1"/>
          <p:nvPr/>
        </p:nvSpPr>
        <p:spPr>
          <a:xfrm>
            <a:off x="597409" y="6366393"/>
            <a:ext cx="658716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E52903DB-DCE5-B683-CDF4-4A18764F0850}"/>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0" name="TextBox 9">
            <a:extLst>
              <a:ext uri="{FF2B5EF4-FFF2-40B4-BE49-F238E27FC236}">
                <a16:creationId xmlns:a16="http://schemas.microsoft.com/office/drawing/2014/main" id="{44E842A2-BA80-0934-28D0-A109DF223B03}"/>
              </a:ext>
            </a:extLst>
          </p:cNvPr>
          <p:cNvSpPr txBox="1"/>
          <p:nvPr/>
        </p:nvSpPr>
        <p:spPr>
          <a:xfrm>
            <a:off x="1112175" y="761853"/>
            <a:ext cx="6072396" cy="5016758"/>
          </a:xfrm>
          <a:prstGeom prst="rect">
            <a:avLst/>
          </a:prstGeom>
          <a:noFill/>
        </p:spPr>
        <p:txBody>
          <a:bodyPr wrap="square">
            <a:spAutoFit/>
          </a:bodyPr>
          <a:lstStyle/>
          <a:p>
            <a:r>
              <a:rPr lang="en-US" sz="4000">
                <a:latin typeface="Avenir Next LT Pro" panose="020B0504020202020204" pitchFamily="34" charset="0"/>
              </a:rPr>
              <a:t>Some animals have warm blood, and some have cold blood.</a:t>
            </a:r>
          </a:p>
          <a:p>
            <a:endParaRPr lang="en-US" sz="4000">
              <a:latin typeface="Avenir Next LT Pro" panose="020B0504020202020204" pitchFamily="34" charset="0"/>
            </a:endParaRPr>
          </a:p>
          <a:p>
            <a:r>
              <a:rPr lang="en-US" sz="4000">
                <a:latin typeface="Avenir Next LT Pro" panose="020B0504020202020204" pitchFamily="34" charset="0"/>
              </a:rPr>
              <a:t>You have warm blood.</a:t>
            </a:r>
          </a:p>
          <a:p>
            <a:endParaRPr lang="en-US" sz="4000" i="1">
              <a:latin typeface="Avenir Next LT Pro" panose="020B0504020202020204" pitchFamily="34" charset="0"/>
            </a:endParaRPr>
          </a:p>
          <a:p>
            <a:r>
              <a:rPr lang="en-US" sz="4000" i="1">
                <a:latin typeface="Avenir Next LT Pro" panose="020B0504020202020204" pitchFamily="34" charset="0"/>
              </a:rPr>
              <a:t>Why would animals with cold blood need the sun?</a:t>
            </a:r>
          </a:p>
        </p:txBody>
      </p:sp>
      <p:pic>
        <p:nvPicPr>
          <p:cNvPr id="11" name="Picture 10" descr="A picture containing text&#10;&#10;AI-generated content may be incorrect.">
            <a:extLst>
              <a:ext uri="{FF2B5EF4-FFF2-40B4-BE49-F238E27FC236}">
                <a16:creationId xmlns:a16="http://schemas.microsoft.com/office/drawing/2014/main" id="{6AB3D6DE-CEDF-ADBA-2C31-3F6BBB841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3216" y="122275"/>
            <a:ext cx="4616174" cy="5973872"/>
          </a:xfrm>
          <a:prstGeom prst="rect">
            <a:avLst/>
          </a:prstGeom>
          <a:ln>
            <a:solidFill>
              <a:schemeClr val="tx1"/>
            </a:solidFill>
          </a:ln>
        </p:spPr>
      </p:pic>
      <p:pic>
        <p:nvPicPr>
          <p:cNvPr id="3" name="Picture 2" descr="A picture containing silhouette, night sky&#10;&#10;AI-generated content may be incorrect.">
            <a:extLst>
              <a:ext uri="{FF2B5EF4-FFF2-40B4-BE49-F238E27FC236}">
                <a16:creationId xmlns:a16="http://schemas.microsoft.com/office/drawing/2014/main" id="{AC79B27C-5A86-5CDF-4EC4-361BEF30FE7C}"/>
              </a:ext>
            </a:extLst>
          </p:cNvPr>
          <p:cNvPicPr>
            <a:picLocks noChangeAspect="1"/>
          </p:cNvPicPr>
          <p:nvPr/>
        </p:nvPicPr>
        <p:blipFill>
          <a:blip r:embed="rId5">
            <a:extLst>
              <a:ext uri="{28A0092B-C50C-407E-A947-70E740481C1C}">
                <a14:useLocalDpi xmlns:a14="http://schemas.microsoft.com/office/drawing/2010/main" val="0"/>
              </a:ext>
            </a:extLst>
          </a:blip>
          <a:srcRect t="18950"/>
          <a:stretch/>
        </p:blipFill>
        <p:spPr>
          <a:xfrm>
            <a:off x="82643" y="122275"/>
            <a:ext cx="1029532" cy="1447145"/>
          </a:xfrm>
          <a:prstGeom prst="rect">
            <a:avLst/>
          </a:prstGeom>
        </p:spPr>
      </p:pic>
    </p:spTree>
    <p:extLst>
      <p:ext uri="{BB962C8B-B14F-4D97-AF65-F5344CB8AC3E}">
        <p14:creationId xmlns:p14="http://schemas.microsoft.com/office/powerpoint/2010/main" val="1956106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6CCA1-DCBE-B818-969F-20941428C6C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635C382-8F4E-8B75-C5FF-6BB9793DDCE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B3557100-CAE6-36A3-670D-75D75F43924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16</a:t>
            </a:r>
          </a:p>
        </p:txBody>
      </p:sp>
      <p:sp>
        <p:nvSpPr>
          <p:cNvPr id="5" name="TextBox 4">
            <a:extLst>
              <a:ext uri="{FF2B5EF4-FFF2-40B4-BE49-F238E27FC236}">
                <a16:creationId xmlns:a16="http://schemas.microsoft.com/office/drawing/2014/main" id="{68511BBC-FAE0-FBE9-2303-E0452EC7910C}"/>
              </a:ext>
            </a:extLst>
          </p:cNvPr>
          <p:cNvSpPr txBox="1"/>
          <p:nvPr/>
        </p:nvSpPr>
        <p:spPr>
          <a:xfrm>
            <a:off x="597409" y="6366393"/>
            <a:ext cx="658716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A3FD972B-EAF3-9228-D45B-564D9C41D0C9}"/>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11" name="Picture 10" descr="A picture containing text&#10;&#10;AI-generated content may be incorrect.">
            <a:extLst>
              <a:ext uri="{FF2B5EF4-FFF2-40B4-BE49-F238E27FC236}">
                <a16:creationId xmlns:a16="http://schemas.microsoft.com/office/drawing/2014/main" id="{718358C5-7ABD-486A-7323-A6956C391569}"/>
              </a:ext>
            </a:extLst>
          </p:cNvPr>
          <p:cNvPicPr>
            <a:picLocks noChangeAspect="1"/>
          </p:cNvPicPr>
          <p:nvPr/>
        </p:nvPicPr>
        <p:blipFill>
          <a:blip r:embed="rId4">
            <a:extLst>
              <a:ext uri="{28A0092B-C50C-407E-A947-70E740481C1C}">
                <a14:useLocalDpi xmlns:a14="http://schemas.microsoft.com/office/drawing/2010/main" val="0"/>
              </a:ext>
            </a:extLst>
          </a:blip>
          <a:srcRect l="5433" t="75798" r="5428" b="5396"/>
          <a:stretch/>
        </p:blipFill>
        <p:spPr>
          <a:xfrm>
            <a:off x="4244520" y="2168348"/>
            <a:ext cx="7607909" cy="2077080"/>
          </a:xfrm>
          <a:prstGeom prst="rect">
            <a:avLst/>
          </a:prstGeom>
          <a:ln>
            <a:noFill/>
          </a:ln>
        </p:spPr>
      </p:pic>
      <p:pic>
        <p:nvPicPr>
          <p:cNvPr id="3074" name="Picture 2">
            <a:extLst>
              <a:ext uri="{FF2B5EF4-FFF2-40B4-BE49-F238E27FC236}">
                <a16:creationId xmlns:a16="http://schemas.microsoft.com/office/drawing/2014/main" id="{F54F739F-12B2-B936-7CB1-8FE2BA9F7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43527" cy="6230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128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DC0A7-1923-708B-DBFD-77A480A7D8D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750AB9E-9408-73B5-F968-FE15CADB1E1F}"/>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2968CE4-E238-B28A-67E6-2F904D883E93}"/>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17</a:t>
            </a:r>
          </a:p>
        </p:txBody>
      </p:sp>
      <p:sp>
        <p:nvSpPr>
          <p:cNvPr id="5" name="TextBox 4">
            <a:extLst>
              <a:ext uri="{FF2B5EF4-FFF2-40B4-BE49-F238E27FC236}">
                <a16:creationId xmlns:a16="http://schemas.microsoft.com/office/drawing/2014/main" id="{5C366E2B-F57A-7809-E45E-65ED81F8F656}"/>
              </a:ext>
            </a:extLst>
          </p:cNvPr>
          <p:cNvSpPr txBox="1"/>
          <p:nvPr/>
        </p:nvSpPr>
        <p:spPr>
          <a:xfrm>
            <a:off x="597408" y="6366393"/>
            <a:ext cx="637815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9F91D804-39A8-53AF-1E5A-EA51C0121064}"/>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0" name="TextBox 9">
            <a:extLst>
              <a:ext uri="{FF2B5EF4-FFF2-40B4-BE49-F238E27FC236}">
                <a16:creationId xmlns:a16="http://schemas.microsoft.com/office/drawing/2014/main" id="{5C339896-725B-B2D3-4CBA-B97B915407D5}"/>
              </a:ext>
            </a:extLst>
          </p:cNvPr>
          <p:cNvSpPr txBox="1">
            <a:spLocks/>
          </p:cNvSpPr>
          <p:nvPr/>
        </p:nvSpPr>
        <p:spPr>
          <a:xfrm>
            <a:off x="5006223" y="1029906"/>
            <a:ext cx="7086600" cy="6247864"/>
          </a:xfrm>
          <a:prstGeom prst="rect">
            <a:avLst/>
          </a:prstGeom>
          <a:noFill/>
        </p:spPr>
        <p:txBody>
          <a:bodyPr wrap="square">
            <a:spAutoFit/>
          </a:bodyPr>
          <a:lstStyle/>
          <a:p>
            <a:endParaRPr lang="en-US" sz="3600">
              <a:solidFill>
                <a:schemeClr val="accent2"/>
              </a:solidFill>
              <a:latin typeface="Shadows Into Light Two" panose="02000506000000020004" pitchFamily="2" charset="0"/>
            </a:endParaRPr>
          </a:p>
          <a:p>
            <a:r>
              <a:rPr lang="en-US" sz="3600">
                <a:latin typeface="Avenir Next LT Pro" panose="020B0504020202020204" pitchFamily="34" charset="0"/>
              </a:rPr>
              <a:t>Sing to the tune of </a:t>
            </a:r>
            <a:r>
              <a:rPr lang="en-US" sz="3600" i="1">
                <a:latin typeface="Avenir Next LT Pro" panose="020B0504020202020204" pitchFamily="34" charset="0"/>
              </a:rPr>
              <a:t>Three Blind Mice</a:t>
            </a:r>
          </a:p>
          <a:p>
            <a:endParaRPr lang="en-US" sz="3600">
              <a:latin typeface="Avenir Next LT Pro" panose="020B0504020202020204" pitchFamily="34" charset="0"/>
            </a:endParaRPr>
          </a:p>
          <a:p>
            <a:r>
              <a:rPr lang="en-US" sz="3600">
                <a:latin typeface="Avenir Next LT Pro" panose="020B0504020202020204" pitchFamily="34" charset="0"/>
              </a:rPr>
              <a:t>It is hot. It is hot.</a:t>
            </a:r>
          </a:p>
          <a:p>
            <a:r>
              <a:rPr lang="en-US" sz="3600">
                <a:latin typeface="Avenir Next LT Pro" panose="020B0504020202020204" pitchFamily="34" charset="0"/>
              </a:rPr>
              <a:t>Where can I go? Where can I go?</a:t>
            </a:r>
          </a:p>
          <a:p>
            <a:r>
              <a:rPr lang="en-US" sz="3600">
                <a:latin typeface="Avenir Next LT Pro" panose="020B0504020202020204" pitchFamily="34" charset="0"/>
              </a:rPr>
              <a:t>I can jump in a swimming pool,</a:t>
            </a:r>
          </a:p>
          <a:p>
            <a:r>
              <a:rPr lang="en-US" sz="3600">
                <a:latin typeface="Avenir Next LT Pro" panose="020B0504020202020204" pitchFamily="34" charset="0"/>
              </a:rPr>
              <a:t>When it is hot, to make me cool.</a:t>
            </a:r>
          </a:p>
          <a:p>
            <a:r>
              <a:rPr lang="en-US" sz="3600">
                <a:latin typeface="Avenir Next LT Pro" panose="020B0504020202020204" pitchFamily="34" charset="0"/>
              </a:rPr>
              <a:t>It is hot. It is hot.</a:t>
            </a:r>
          </a:p>
          <a:p>
            <a:endParaRPr lang="en-US" sz="3600" i="1">
              <a:latin typeface="Avenir Next LT Pro" panose="020B0504020202020204" pitchFamily="34" charset="0"/>
            </a:endParaRPr>
          </a:p>
          <a:p>
            <a:endParaRPr lang="en-US" sz="4000" i="1">
              <a:latin typeface="Avenir Next LT Pro" panose="020B0504020202020204" pitchFamily="34" charset="0"/>
            </a:endParaRPr>
          </a:p>
        </p:txBody>
      </p:sp>
      <p:sp>
        <p:nvSpPr>
          <p:cNvPr id="6" name="TextBox 5">
            <a:extLst>
              <a:ext uri="{FF2B5EF4-FFF2-40B4-BE49-F238E27FC236}">
                <a16:creationId xmlns:a16="http://schemas.microsoft.com/office/drawing/2014/main" id="{AE1800CA-2883-DE0D-B37C-076A23BF934C}"/>
              </a:ext>
            </a:extLst>
          </p:cNvPr>
          <p:cNvSpPr txBox="1"/>
          <p:nvPr/>
        </p:nvSpPr>
        <p:spPr>
          <a:xfrm>
            <a:off x="5006223" y="324785"/>
            <a:ext cx="5532725" cy="1200329"/>
          </a:xfrm>
          <a:prstGeom prst="rect">
            <a:avLst/>
          </a:prstGeom>
          <a:noFill/>
        </p:spPr>
        <p:txBody>
          <a:bodyPr wrap="square">
            <a:spAutoFit/>
          </a:bodyPr>
          <a:lstStyle/>
          <a:p>
            <a:r>
              <a:rPr lang="en-US" sz="3600">
                <a:solidFill>
                  <a:schemeClr val="accent2"/>
                </a:solidFill>
                <a:latin typeface="Shadows Into Light Two" panose="02000506000000020004" pitchFamily="2" charset="0"/>
              </a:rPr>
              <a:t>How Do I Compare to a Bear?</a:t>
            </a:r>
          </a:p>
        </p:txBody>
      </p:sp>
      <p:pic>
        <p:nvPicPr>
          <p:cNvPr id="11" name="Picture 10" descr="Text&#10;&#10;AI-generated content may be incorrect.">
            <a:extLst>
              <a:ext uri="{FF2B5EF4-FFF2-40B4-BE49-F238E27FC236}">
                <a16:creationId xmlns:a16="http://schemas.microsoft.com/office/drawing/2014/main" id="{8F41D5A7-8D60-515C-5F79-BC314BC6E2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10" y="165929"/>
            <a:ext cx="4583459" cy="5931535"/>
          </a:xfrm>
          <a:prstGeom prst="rect">
            <a:avLst/>
          </a:prstGeom>
          <a:ln>
            <a:solidFill>
              <a:schemeClr val="tx1"/>
            </a:solidFill>
          </a:ln>
        </p:spPr>
      </p:pic>
      <p:pic>
        <p:nvPicPr>
          <p:cNvPr id="3" name="Picture 2"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10898007" y="74398"/>
            <a:ext cx="1194816" cy="1205896"/>
          </a:xfrm>
          <a:prstGeom prst="rect">
            <a:avLst/>
          </a:prstGeom>
        </p:spPr>
      </p:pic>
    </p:spTree>
    <p:extLst>
      <p:ext uri="{BB962C8B-B14F-4D97-AF65-F5344CB8AC3E}">
        <p14:creationId xmlns:p14="http://schemas.microsoft.com/office/powerpoint/2010/main" val="287293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2D2BC-CFD9-A1F2-3AB3-DF2BC24E6B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505863-5010-9CA3-4CD6-9436A74972C1}"/>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C7FDA60A-5ABE-BCFF-3834-FC0B2AC509CA}"/>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18</a:t>
            </a:r>
          </a:p>
        </p:txBody>
      </p:sp>
      <p:sp>
        <p:nvSpPr>
          <p:cNvPr id="5" name="TextBox 4">
            <a:extLst>
              <a:ext uri="{FF2B5EF4-FFF2-40B4-BE49-F238E27FC236}">
                <a16:creationId xmlns:a16="http://schemas.microsoft.com/office/drawing/2014/main" id="{1BEC23E0-7875-35DA-C1AA-1B9C3E677A3A}"/>
              </a:ext>
            </a:extLst>
          </p:cNvPr>
          <p:cNvSpPr txBox="1"/>
          <p:nvPr/>
        </p:nvSpPr>
        <p:spPr>
          <a:xfrm>
            <a:off x="597409" y="6366393"/>
            <a:ext cx="663090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B58CB1CB-90F7-69FE-636D-7E812F393559}"/>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0" name="TextBox 9">
            <a:extLst>
              <a:ext uri="{FF2B5EF4-FFF2-40B4-BE49-F238E27FC236}">
                <a16:creationId xmlns:a16="http://schemas.microsoft.com/office/drawing/2014/main" id="{B1875447-C3A9-8F06-4C36-2334321BDD0E}"/>
              </a:ext>
            </a:extLst>
          </p:cNvPr>
          <p:cNvSpPr txBox="1"/>
          <p:nvPr/>
        </p:nvSpPr>
        <p:spPr>
          <a:xfrm>
            <a:off x="1435167" y="370137"/>
            <a:ext cx="3594077" cy="646331"/>
          </a:xfrm>
          <a:prstGeom prst="rect">
            <a:avLst/>
          </a:prstGeom>
          <a:noFill/>
        </p:spPr>
        <p:txBody>
          <a:bodyPr wrap="square">
            <a:spAutoFit/>
          </a:bodyPr>
          <a:lstStyle/>
          <a:p>
            <a:r>
              <a:rPr lang="en-US" sz="3600">
                <a:solidFill>
                  <a:schemeClr val="accent2"/>
                </a:solidFill>
                <a:latin typeface="Shadows Into Light Two" panose="02000506000000020004" pitchFamily="2" charset="0"/>
              </a:rPr>
              <a:t>Grin and “Bear” It!</a:t>
            </a:r>
            <a:endParaRPr lang="en-US" sz="3600" i="1">
              <a:latin typeface="Avenir Next LT Pro" panose="020B0504020202020204" pitchFamily="34" charset="0"/>
            </a:endParaRPr>
          </a:p>
        </p:txBody>
      </p:sp>
      <p:sp>
        <p:nvSpPr>
          <p:cNvPr id="12" name="TextBox 11">
            <a:extLst>
              <a:ext uri="{FF2B5EF4-FFF2-40B4-BE49-F238E27FC236}">
                <a16:creationId xmlns:a16="http://schemas.microsoft.com/office/drawing/2014/main" id="{0E795411-B803-C512-1067-D1472FED9248}"/>
              </a:ext>
            </a:extLst>
          </p:cNvPr>
          <p:cNvSpPr txBox="1"/>
          <p:nvPr/>
        </p:nvSpPr>
        <p:spPr>
          <a:xfrm>
            <a:off x="223475" y="1430715"/>
            <a:ext cx="7004836" cy="4401205"/>
          </a:xfrm>
          <a:prstGeom prst="rect">
            <a:avLst/>
          </a:prstGeom>
          <a:noFill/>
        </p:spPr>
        <p:txBody>
          <a:bodyPr wrap="square">
            <a:spAutoFit/>
          </a:bodyPr>
          <a:lstStyle/>
          <a:p>
            <a:r>
              <a:rPr lang="en-US" sz="2800">
                <a:latin typeface="Avenir Next LT Pro" panose="020B0504020202020204" pitchFamily="34" charset="0"/>
              </a:rPr>
              <a:t>Sing to the tune of </a:t>
            </a:r>
            <a:r>
              <a:rPr lang="en-US" sz="2800" i="1">
                <a:latin typeface="Avenir Next LT Pro" panose="020B0504020202020204" pitchFamily="34" charset="0"/>
              </a:rPr>
              <a:t>Three Blind Mice</a:t>
            </a:r>
          </a:p>
          <a:p>
            <a:endParaRPr lang="en-US" sz="2800" i="1">
              <a:latin typeface="Avenir Next LT Pro" panose="020B0504020202020204" pitchFamily="34" charset="0"/>
            </a:endParaRPr>
          </a:p>
          <a:p>
            <a:r>
              <a:rPr lang="en-US" sz="2800">
                <a:latin typeface="Avenir Next LT Pro" panose="020B0504020202020204" pitchFamily="34" charset="0"/>
              </a:rPr>
              <a:t>Bears get hot,</a:t>
            </a:r>
          </a:p>
          <a:p>
            <a:r>
              <a:rPr lang="en-US" sz="2800">
                <a:latin typeface="Avenir Next LT Pro" panose="020B0504020202020204" pitchFamily="34" charset="0"/>
              </a:rPr>
              <a:t>Just like me.</a:t>
            </a:r>
            <a:endParaRPr lang="en-US" sz="2800" i="1">
              <a:latin typeface="Avenir Next LT Pro" panose="020B0504020202020204" pitchFamily="34" charset="0"/>
            </a:endParaRPr>
          </a:p>
          <a:p>
            <a:r>
              <a:rPr lang="en-US" sz="2800" i="1">
                <a:latin typeface="Avenir Next LT Pro" panose="020B0504020202020204" pitchFamily="34" charset="0"/>
              </a:rPr>
              <a:t>Where can they go?</a:t>
            </a:r>
          </a:p>
          <a:p>
            <a:r>
              <a:rPr lang="en-US" sz="2800" i="1">
                <a:latin typeface="Avenir Next LT Pro" panose="020B0504020202020204" pitchFamily="34" charset="0"/>
              </a:rPr>
              <a:t>Where can they go?</a:t>
            </a:r>
          </a:p>
          <a:p>
            <a:r>
              <a:rPr lang="en-US" sz="2800">
                <a:latin typeface="Avenir Next LT Pro" panose="020B0504020202020204" pitchFamily="34" charset="0"/>
              </a:rPr>
              <a:t>They can hide to get cooled down,</a:t>
            </a:r>
          </a:p>
          <a:p>
            <a:r>
              <a:rPr lang="en-US" sz="2800">
                <a:latin typeface="Avenir Next LT Pro" panose="020B0504020202020204" pitchFamily="34" charset="0"/>
              </a:rPr>
              <a:t>Under shade trees and on the ground.</a:t>
            </a:r>
          </a:p>
          <a:p>
            <a:r>
              <a:rPr lang="en-US" sz="2800">
                <a:latin typeface="Avenir Next LT Pro" panose="020B0504020202020204" pitchFamily="34" charset="0"/>
              </a:rPr>
              <a:t>Bears get hot.</a:t>
            </a:r>
          </a:p>
          <a:p>
            <a:r>
              <a:rPr lang="en-US" sz="2800">
                <a:latin typeface="Avenir Next LT Pro" panose="020B0504020202020204" pitchFamily="34" charset="0"/>
              </a:rPr>
              <a:t>Just like me.</a:t>
            </a:r>
          </a:p>
        </p:txBody>
      </p:sp>
      <p:pic>
        <p:nvPicPr>
          <p:cNvPr id="11" name="Picture 10" descr="Text&#10;&#10;AI-generated content may be incorrect.">
            <a:extLst>
              <a:ext uri="{FF2B5EF4-FFF2-40B4-BE49-F238E27FC236}">
                <a16:creationId xmlns:a16="http://schemas.microsoft.com/office/drawing/2014/main" id="{9D92BF51-BA40-7CFB-5D52-6AECB5D748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3941" y="122275"/>
            <a:ext cx="4617192" cy="5975189"/>
          </a:xfrm>
          <a:prstGeom prst="rect">
            <a:avLst/>
          </a:prstGeom>
          <a:ln>
            <a:solidFill>
              <a:schemeClr val="tx1"/>
            </a:solidFill>
          </a:ln>
        </p:spPr>
      </p:pic>
      <p:pic>
        <p:nvPicPr>
          <p:cNvPr id="6" name="Picture 5" descr="A picture containing text&#10;&#10;AI-generated content may be incorrect.">
            <a:extLst>
              <a:ext uri="{FF2B5EF4-FFF2-40B4-BE49-F238E27FC236}">
                <a16:creationId xmlns:a16="http://schemas.microsoft.com/office/drawing/2014/main" id="{56473226-77AA-6D63-1AA9-FC4DB517DDD3}"/>
              </a:ext>
            </a:extLst>
          </p:cNvPr>
          <p:cNvPicPr>
            <a:picLocks noChangeAspect="1"/>
          </p:cNvPicPr>
          <p:nvPr/>
        </p:nvPicPr>
        <p:blipFill>
          <a:blip r:embed="rId5">
            <a:extLst>
              <a:ext uri="{28A0092B-C50C-407E-A947-70E740481C1C}">
                <a14:useLocalDpi xmlns:a14="http://schemas.microsoft.com/office/drawing/2010/main" val="0"/>
              </a:ext>
            </a:extLst>
          </a:blip>
          <a:srcRect t="16301"/>
          <a:stretch/>
        </p:blipFill>
        <p:spPr>
          <a:xfrm>
            <a:off x="99177" y="90355"/>
            <a:ext cx="1194816" cy="1205896"/>
          </a:xfrm>
          <a:prstGeom prst="rect">
            <a:avLst/>
          </a:prstGeom>
        </p:spPr>
      </p:pic>
    </p:spTree>
    <p:extLst>
      <p:ext uri="{BB962C8B-B14F-4D97-AF65-F5344CB8AC3E}">
        <p14:creationId xmlns:p14="http://schemas.microsoft.com/office/powerpoint/2010/main" val="1367441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D41FF-81CF-9A6A-8992-B16003751C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EC64F9-18E1-D883-3BEC-341628C9EF5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ADB482C-ECFF-6C18-F05A-FDFC100053AF}"/>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19</a:t>
            </a:r>
          </a:p>
        </p:txBody>
      </p:sp>
      <p:sp>
        <p:nvSpPr>
          <p:cNvPr id="5" name="TextBox 4">
            <a:extLst>
              <a:ext uri="{FF2B5EF4-FFF2-40B4-BE49-F238E27FC236}">
                <a16:creationId xmlns:a16="http://schemas.microsoft.com/office/drawing/2014/main" id="{69DC23B1-CFAB-4638-DECE-2752D93F2C95}"/>
              </a:ext>
            </a:extLst>
          </p:cNvPr>
          <p:cNvSpPr txBox="1"/>
          <p:nvPr/>
        </p:nvSpPr>
        <p:spPr>
          <a:xfrm>
            <a:off x="597409" y="6366393"/>
            <a:ext cx="633896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A3E0B02E-DF89-5EC8-8AB4-0C8024801E3A}"/>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6" name="Picture 5" descr="Text, letter&#10;&#10;AI-generated content may be incorrect.">
            <a:extLst>
              <a:ext uri="{FF2B5EF4-FFF2-40B4-BE49-F238E27FC236}">
                <a16:creationId xmlns:a16="http://schemas.microsoft.com/office/drawing/2014/main" id="{D6F01280-2BF5-ACAA-883D-42FDC2A7AC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7" y="122275"/>
            <a:ext cx="4617192" cy="5975189"/>
          </a:xfrm>
          <a:prstGeom prst="rect">
            <a:avLst/>
          </a:prstGeom>
          <a:ln>
            <a:solidFill>
              <a:schemeClr val="tx1"/>
            </a:solidFill>
          </a:ln>
        </p:spPr>
      </p:pic>
      <p:sp>
        <p:nvSpPr>
          <p:cNvPr id="11" name="TextBox 10">
            <a:extLst>
              <a:ext uri="{FF2B5EF4-FFF2-40B4-BE49-F238E27FC236}">
                <a16:creationId xmlns:a16="http://schemas.microsoft.com/office/drawing/2014/main" id="{D460D3A4-EEC4-ADFC-8B6F-2B493B082988}"/>
              </a:ext>
            </a:extLst>
          </p:cNvPr>
          <p:cNvSpPr txBox="1"/>
          <p:nvPr/>
        </p:nvSpPr>
        <p:spPr>
          <a:xfrm>
            <a:off x="5500114" y="2325039"/>
            <a:ext cx="6094476" cy="1569660"/>
          </a:xfrm>
          <a:prstGeom prst="rect">
            <a:avLst/>
          </a:prstGeom>
          <a:noFill/>
        </p:spPr>
        <p:txBody>
          <a:bodyPr wrap="square">
            <a:spAutoFit/>
          </a:bodyPr>
          <a:lstStyle/>
          <a:p>
            <a:pPr algn="ctr"/>
            <a:r>
              <a:rPr lang="en-US" sz="4800" b="1">
                <a:latin typeface="Avenir Next LT Pro" panose="020B0504020202020204" pitchFamily="34" charset="0"/>
              </a:rPr>
              <a:t>Draw </a:t>
            </a:r>
            <a:r>
              <a:rPr lang="en-US" sz="4800">
                <a:latin typeface="Avenir Next LT Pro" panose="020B0504020202020204" pitchFamily="34" charset="0"/>
              </a:rPr>
              <a:t>how you and a bear get cool.</a:t>
            </a:r>
          </a:p>
        </p:txBody>
      </p:sp>
      <p:pic>
        <p:nvPicPr>
          <p:cNvPr id="3" name="Picture 2" descr="A picture containing text, silhouette&#10;&#10;AI-generated content may be incorrect.">
            <a:extLst>
              <a:ext uri="{FF2B5EF4-FFF2-40B4-BE49-F238E27FC236}">
                <a16:creationId xmlns:a16="http://schemas.microsoft.com/office/drawing/2014/main" id="{FC6FE23F-FD5E-FCE3-AD76-0B3DD345A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9386" y="122275"/>
            <a:ext cx="950409" cy="1293930"/>
          </a:xfrm>
          <a:prstGeom prst="rect">
            <a:avLst/>
          </a:prstGeom>
        </p:spPr>
      </p:pic>
    </p:spTree>
    <p:extLst>
      <p:ext uri="{BB962C8B-B14F-4D97-AF65-F5344CB8AC3E}">
        <p14:creationId xmlns:p14="http://schemas.microsoft.com/office/powerpoint/2010/main" val="1516845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393CA-990B-A852-0D12-1C4A1AA4124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3BCA43-D9AB-96B3-BC09-15777CD276E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F453B537-DCB6-B8D0-D69C-052704838943}"/>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a:t>
            </a:r>
          </a:p>
        </p:txBody>
      </p:sp>
      <p:sp>
        <p:nvSpPr>
          <p:cNvPr id="5" name="TextBox 4">
            <a:extLst>
              <a:ext uri="{FF2B5EF4-FFF2-40B4-BE49-F238E27FC236}">
                <a16:creationId xmlns:a16="http://schemas.microsoft.com/office/drawing/2014/main" id="{58A0BFEC-8B11-335C-824A-46426F266C60}"/>
              </a:ext>
            </a:extLst>
          </p:cNvPr>
          <p:cNvSpPr txBox="1"/>
          <p:nvPr/>
        </p:nvSpPr>
        <p:spPr>
          <a:xfrm>
            <a:off x="597409" y="6366393"/>
            <a:ext cx="662635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Engage</a:t>
            </a:r>
          </a:p>
        </p:txBody>
      </p:sp>
      <p:sp>
        <p:nvSpPr>
          <p:cNvPr id="12" name="TextBox 11">
            <a:extLst>
              <a:ext uri="{FF2B5EF4-FFF2-40B4-BE49-F238E27FC236}">
                <a16:creationId xmlns:a16="http://schemas.microsoft.com/office/drawing/2014/main" id="{C4343308-0BF1-CA37-8AD6-93FF24C020E6}"/>
              </a:ext>
            </a:extLst>
          </p:cNvPr>
          <p:cNvSpPr txBox="1"/>
          <p:nvPr/>
        </p:nvSpPr>
        <p:spPr>
          <a:xfrm>
            <a:off x="4949950" y="1489841"/>
            <a:ext cx="7001257" cy="4154984"/>
          </a:xfrm>
          <a:prstGeom prst="rect">
            <a:avLst/>
          </a:prstGeom>
          <a:noFill/>
        </p:spPr>
        <p:txBody>
          <a:bodyPr wrap="square">
            <a:spAutoFit/>
          </a:bodyPr>
          <a:lstStyle/>
          <a:p>
            <a:pPr algn="ctr"/>
            <a:r>
              <a:rPr lang="en-US" sz="4400">
                <a:latin typeface="Avenir Next LT Pro" panose="020B0504020202020204" pitchFamily="34" charset="0"/>
              </a:rPr>
              <a:t>It is a hot day and you are outside playing.</a:t>
            </a:r>
          </a:p>
          <a:p>
            <a:pPr algn="ctr"/>
            <a:endParaRPr lang="en-US" sz="4400" b="1">
              <a:latin typeface="Bitter" pitchFamily="2" charset="0"/>
            </a:endParaRPr>
          </a:p>
          <a:p>
            <a:pPr algn="ctr"/>
            <a:r>
              <a:rPr lang="en-US" sz="4400" i="1">
                <a:latin typeface="Avenir Next LT Pro" panose="020B0504020202020204" pitchFamily="34" charset="0"/>
              </a:rPr>
              <a:t>How might you cool off?</a:t>
            </a:r>
          </a:p>
          <a:p>
            <a:pPr algn="ctr"/>
            <a:endParaRPr lang="en-US" sz="4400" i="1">
              <a:latin typeface="Avenir Next LT Pro" panose="020B0504020202020204" pitchFamily="34" charset="0"/>
            </a:endParaRPr>
          </a:p>
          <a:p>
            <a:pPr algn="ctr"/>
            <a:r>
              <a:rPr lang="en-US" sz="4400" i="1">
                <a:latin typeface="Avenir Next LT Pro" panose="020B0504020202020204" pitchFamily="34" charset="0"/>
              </a:rPr>
              <a:t>How do animals cool off?</a:t>
            </a:r>
          </a:p>
        </p:txBody>
      </p:sp>
      <p:pic>
        <p:nvPicPr>
          <p:cNvPr id="7" name="Picture 6" descr="Icon&#10;&#10;AI-generated content may be incorrect.">
            <a:extLst>
              <a:ext uri="{FF2B5EF4-FFF2-40B4-BE49-F238E27FC236}">
                <a16:creationId xmlns:a16="http://schemas.microsoft.com/office/drawing/2014/main" id="{760BE63D-5B4D-D779-77A2-ED193B594D7F}"/>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8" name="TextBox 7">
            <a:extLst>
              <a:ext uri="{FF2B5EF4-FFF2-40B4-BE49-F238E27FC236}">
                <a16:creationId xmlns:a16="http://schemas.microsoft.com/office/drawing/2014/main" id="{BFE3E30A-E183-4E58-F599-410D51CE3D2C}"/>
              </a:ext>
            </a:extLst>
          </p:cNvPr>
          <p:cNvSpPr txBox="1"/>
          <p:nvPr/>
        </p:nvSpPr>
        <p:spPr>
          <a:xfrm>
            <a:off x="5403667" y="518016"/>
            <a:ext cx="6093822" cy="769441"/>
          </a:xfrm>
          <a:prstGeom prst="rect">
            <a:avLst/>
          </a:prstGeom>
          <a:noFill/>
        </p:spPr>
        <p:txBody>
          <a:bodyPr wrap="square">
            <a:spAutoFit/>
          </a:bodyPr>
          <a:lstStyle/>
          <a:p>
            <a:pPr algn="ctr"/>
            <a:r>
              <a:rPr lang="en-US" sz="4400">
                <a:latin typeface="Bitter SemiBold" pitchFamily="2" charset="0"/>
              </a:rPr>
              <a:t>Guiding Question: </a:t>
            </a:r>
          </a:p>
        </p:txBody>
      </p:sp>
      <p:pic>
        <p:nvPicPr>
          <p:cNvPr id="1026" name="Picture 2" descr="030112&amp;#32;Duck&amp;#32;Creek&amp;#32;turtles-3">
            <a:extLst>
              <a:ext uri="{FF2B5EF4-FFF2-40B4-BE49-F238E27FC236}">
                <a16:creationId xmlns:a16="http://schemas.microsoft.com/office/drawing/2014/main" id="{F57EFB17-9E43-6610-4F88-FE14280F26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428" r="22857"/>
          <a:stretch/>
        </p:blipFill>
        <p:spPr bwMode="auto">
          <a:xfrm>
            <a:off x="0" y="0"/>
            <a:ext cx="4663440" cy="624974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690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3B223-B87A-6042-B5D7-B2F2DBAA980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7B94356-1FCA-1E3F-0107-B9E5DF8E93B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3E525951-0F60-C821-84ED-DFB9BFA4EABA}"/>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20</a:t>
            </a:r>
          </a:p>
        </p:txBody>
      </p:sp>
      <p:sp>
        <p:nvSpPr>
          <p:cNvPr id="5" name="TextBox 4">
            <a:extLst>
              <a:ext uri="{FF2B5EF4-FFF2-40B4-BE49-F238E27FC236}">
                <a16:creationId xmlns:a16="http://schemas.microsoft.com/office/drawing/2014/main" id="{82E8236A-46BC-2BFB-03A0-566928D45829}"/>
              </a:ext>
            </a:extLst>
          </p:cNvPr>
          <p:cNvSpPr txBox="1"/>
          <p:nvPr/>
        </p:nvSpPr>
        <p:spPr>
          <a:xfrm>
            <a:off x="597409" y="6366393"/>
            <a:ext cx="670472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2C51986F-FDB2-18FA-E83E-1C1E48C7C603}"/>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1" name="TextBox 10">
            <a:extLst>
              <a:ext uri="{FF2B5EF4-FFF2-40B4-BE49-F238E27FC236}">
                <a16:creationId xmlns:a16="http://schemas.microsoft.com/office/drawing/2014/main" id="{F0887BB4-B742-7351-F19C-B3D3A3A6C225}"/>
              </a:ext>
            </a:extLst>
          </p:cNvPr>
          <p:cNvSpPr txBox="1"/>
          <p:nvPr/>
        </p:nvSpPr>
        <p:spPr>
          <a:xfrm>
            <a:off x="1206272" y="1502592"/>
            <a:ext cx="9779456" cy="3600986"/>
          </a:xfrm>
          <a:prstGeom prst="rect">
            <a:avLst/>
          </a:prstGeom>
          <a:noFill/>
        </p:spPr>
        <p:txBody>
          <a:bodyPr wrap="square" lIns="91440" tIns="45720" rIns="91440" bIns="45720" anchor="t">
            <a:spAutoFit/>
          </a:bodyPr>
          <a:lstStyle/>
          <a:p>
            <a:pPr algn="ctr"/>
            <a:r>
              <a:rPr lang="en-US" sz="4800" b="1">
                <a:latin typeface="Avenir Next LT Pro" panose="020B0504020202020204" pitchFamily="34" charset="0"/>
              </a:rPr>
              <a:t>How do bears and other animals cool down? </a:t>
            </a:r>
            <a:r>
              <a:rPr lang="en-US" sz="4400">
                <a:latin typeface="Avenir Next LT Pro" panose="020B0504020202020204" pitchFamily="34" charset="0"/>
              </a:rPr>
              <a:t>Based on our observations and what we know, let's explore the different ways that bears and other animals may cool down.</a:t>
            </a:r>
            <a:endParaRPr lang="en-US" sz="4400" b="1">
              <a:latin typeface="Avenir Next LT Pro" panose="020B0504020202020204" pitchFamily="34" charset="0"/>
            </a:endParaRPr>
          </a:p>
        </p:txBody>
      </p:sp>
      <p:pic>
        <p:nvPicPr>
          <p:cNvPr id="3" name="Picture 2" descr="A picture containing graphical user interface&#10;&#10;AI-generated content may be incorrect.">
            <a:extLst>
              <a:ext uri="{FF2B5EF4-FFF2-40B4-BE49-F238E27FC236}">
                <a16:creationId xmlns:a16="http://schemas.microsoft.com/office/drawing/2014/main" id="{FF3BA9BE-A0BE-496B-41EB-AF737429DF0B}"/>
              </a:ext>
            </a:extLst>
          </p:cNvPr>
          <p:cNvPicPr>
            <a:picLocks noChangeAspect="1"/>
          </p:cNvPicPr>
          <p:nvPr/>
        </p:nvPicPr>
        <p:blipFill>
          <a:blip r:embed="rId4">
            <a:extLst>
              <a:ext uri="{28A0092B-C50C-407E-A947-70E740481C1C}">
                <a14:useLocalDpi xmlns:a14="http://schemas.microsoft.com/office/drawing/2010/main" val="0"/>
              </a:ext>
            </a:extLst>
          </a:blip>
          <a:srcRect l="2292" t="6950" r="1109" b="2914"/>
          <a:stretch/>
        </p:blipFill>
        <p:spPr>
          <a:xfrm>
            <a:off x="8362288" y="39740"/>
            <a:ext cx="3744368" cy="890817"/>
          </a:xfrm>
          <a:prstGeom prst="rect">
            <a:avLst/>
          </a:prstGeom>
        </p:spPr>
      </p:pic>
    </p:spTree>
    <p:extLst>
      <p:ext uri="{BB962C8B-B14F-4D97-AF65-F5344CB8AC3E}">
        <p14:creationId xmlns:p14="http://schemas.microsoft.com/office/powerpoint/2010/main" val="971735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B6995-F3F5-3A77-C026-4A2836EC4BF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230818E-E6D8-AA10-213F-A3BFA25DB39C}"/>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DAA0919-0C99-93CD-5856-9F73CAE3980D}"/>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21</a:t>
            </a:r>
          </a:p>
        </p:txBody>
      </p:sp>
      <p:sp>
        <p:nvSpPr>
          <p:cNvPr id="5" name="TextBox 4">
            <a:extLst>
              <a:ext uri="{FF2B5EF4-FFF2-40B4-BE49-F238E27FC236}">
                <a16:creationId xmlns:a16="http://schemas.microsoft.com/office/drawing/2014/main" id="{C5753BC5-889C-53E6-303F-5129BC71E8AE}"/>
              </a:ext>
            </a:extLst>
          </p:cNvPr>
          <p:cNvSpPr txBox="1"/>
          <p:nvPr/>
        </p:nvSpPr>
        <p:spPr>
          <a:xfrm>
            <a:off x="597409" y="6366393"/>
            <a:ext cx="644347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5BEA4C8E-C12A-F04E-176F-2C94F104FA99}"/>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50" name="Picture 2" descr="Adult and baby raccoon.">
            <a:extLst>
              <a:ext uri="{FF2B5EF4-FFF2-40B4-BE49-F238E27FC236}">
                <a16:creationId xmlns:a16="http://schemas.microsoft.com/office/drawing/2014/main" id="{350DF2C9-CC02-8D3D-3872-CB3E475A5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246" y="277889"/>
            <a:ext cx="8745508" cy="564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528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6D7D3-B4F2-10DD-EC0E-FC53B3F11A0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3C224EF-89FF-46B0-CBF6-05B8CCD6242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689101C3-0731-4453-ED85-03BAFB33FF6E}"/>
              </a:ext>
            </a:extLst>
          </p:cNvPr>
          <p:cNvSpPr txBox="1"/>
          <p:nvPr/>
        </p:nvSpPr>
        <p:spPr>
          <a:xfrm>
            <a:off x="11581431" y="6366393"/>
            <a:ext cx="52522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22</a:t>
            </a:r>
          </a:p>
        </p:txBody>
      </p:sp>
      <p:sp>
        <p:nvSpPr>
          <p:cNvPr id="5" name="TextBox 4">
            <a:extLst>
              <a:ext uri="{FF2B5EF4-FFF2-40B4-BE49-F238E27FC236}">
                <a16:creationId xmlns:a16="http://schemas.microsoft.com/office/drawing/2014/main" id="{7A3B73B5-29F6-FBBB-65A5-78D7CA9728B0}"/>
              </a:ext>
            </a:extLst>
          </p:cNvPr>
          <p:cNvSpPr txBox="1"/>
          <p:nvPr/>
        </p:nvSpPr>
        <p:spPr>
          <a:xfrm>
            <a:off x="597409" y="6366393"/>
            <a:ext cx="628671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41C05BD1-9163-D4EE-DDBF-E22FCD249E6A}"/>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52" name="Picture 4" descr="Bear in shade.">
            <a:extLst>
              <a:ext uri="{FF2B5EF4-FFF2-40B4-BE49-F238E27FC236}">
                <a16:creationId xmlns:a16="http://schemas.microsoft.com/office/drawing/2014/main" id="{BFD18980-5C45-10EB-4577-815CE2234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765" y="310165"/>
            <a:ext cx="8374469" cy="5582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775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A4D2E-5298-5DC4-EDD0-C7F854E338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187C447-A0E6-C1CC-2DE2-270E0250361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B11E069-F1B1-64F9-ABFD-49B4C23FD5A7}"/>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23</a:t>
            </a:r>
          </a:p>
        </p:txBody>
      </p:sp>
      <p:sp>
        <p:nvSpPr>
          <p:cNvPr id="5" name="TextBox 4">
            <a:extLst>
              <a:ext uri="{FF2B5EF4-FFF2-40B4-BE49-F238E27FC236}">
                <a16:creationId xmlns:a16="http://schemas.microsoft.com/office/drawing/2014/main" id="{D6B938C9-F842-E382-D0F4-2DDCED6E6476}"/>
              </a:ext>
            </a:extLst>
          </p:cNvPr>
          <p:cNvSpPr txBox="1"/>
          <p:nvPr/>
        </p:nvSpPr>
        <p:spPr>
          <a:xfrm>
            <a:off x="597409" y="6366393"/>
            <a:ext cx="641734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6171B932-39E7-68EB-5492-2C581F10A60D}"/>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54" name="Picture 6" descr="Beaver by lodge.">
            <a:extLst>
              <a:ext uri="{FF2B5EF4-FFF2-40B4-BE49-F238E27FC236}">
                <a16:creationId xmlns:a16="http://schemas.microsoft.com/office/drawing/2014/main" id="{39AC0F53-E900-ECDB-5D7C-991D5C7F29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989" y="323328"/>
            <a:ext cx="8412021" cy="560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440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81C02-A6F5-DA06-302C-E509664585D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5AF255A-953F-E6F8-0395-CFF739C901C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86A07FE5-5AA5-3C4F-35A8-B2929AF8DB80}"/>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24</a:t>
            </a:r>
          </a:p>
        </p:txBody>
      </p:sp>
      <p:sp>
        <p:nvSpPr>
          <p:cNvPr id="5" name="TextBox 4">
            <a:extLst>
              <a:ext uri="{FF2B5EF4-FFF2-40B4-BE49-F238E27FC236}">
                <a16:creationId xmlns:a16="http://schemas.microsoft.com/office/drawing/2014/main" id="{83B485CF-5039-B81C-368A-0CBEE75411DB}"/>
              </a:ext>
            </a:extLst>
          </p:cNvPr>
          <p:cNvSpPr txBox="1"/>
          <p:nvPr/>
        </p:nvSpPr>
        <p:spPr>
          <a:xfrm>
            <a:off x="597409" y="6366393"/>
            <a:ext cx="6574100"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FE4EAA30-0549-F523-A879-4581BEF9F7BA}"/>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56" name="Picture 8" descr="Box turtle buried in mud.">
            <a:extLst>
              <a:ext uri="{FF2B5EF4-FFF2-40B4-BE49-F238E27FC236}">
                <a16:creationId xmlns:a16="http://schemas.microsoft.com/office/drawing/2014/main" id="{168DF14E-9803-EA71-F768-EED99CE541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313506" y="-1070327"/>
            <a:ext cx="5564987" cy="8347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451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A3F02-6C82-627C-A37C-EBEFE5DA5E2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EFA8BE5-71C8-D007-855F-9C90B755D1C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244EBB11-A4E1-7391-AFA4-2EA681BACB85}"/>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25</a:t>
            </a:r>
          </a:p>
        </p:txBody>
      </p:sp>
      <p:sp>
        <p:nvSpPr>
          <p:cNvPr id="5" name="TextBox 4">
            <a:extLst>
              <a:ext uri="{FF2B5EF4-FFF2-40B4-BE49-F238E27FC236}">
                <a16:creationId xmlns:a16="http://schemas.microsoft.com/office/drawing/2014/main" id="{0B37BA5F-8DD5-66E7-8A1E-58E803D6923A}"/>
              </a:ext>
            </a:extLst>
          </p:cNvPr>
          <p:cNvSpPr txBox="1"/>
          <p:nvPr/>
        </p:nvSpPr>
        <p:spPr>
          <a:xfrm>
            <a:off x="597409" y="6366393"/>
            <a:ext cx="632590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C98857E9-F3BB-F8C5-FA11-A9235487B793}"/>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58" name="Picture 10" descr="Bull frog in mud.">
            <a:extLst>
              <a:ext uri="{FF2B5EF4-FFF2-40B4-BE49-F238E27FC236}">
                <a16:creationId xmlns:a16="http://schemas.microsoft.com/office/drawing/2014/main" id="{11AB5E64-BD98-F09D-4B57-4B8F80D95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5979" y="396224"/>
            <a:ext cx="8200041" cy="5466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729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A6D15-A148-8431-1C9E-C278C76EF35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8CF8820-74BE-7B68-A278-CE776FC99EE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371F1D9-5A2A-DABD-B6F9-A9ED2D5DC99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26</a:t>
            </a:r>
          </a:p>
        </p:txBody>
      </p:sp>
      <p:sp>
        <p:nvSpPr>
          <p:cNvPr id="5" name="TextBox 4">
            <a:extLst>
              <a:ext uri="{FF2B5EF4-FFF2-40B4-BE49-F238E27FC236}">
                <a16:creationId xmlns:a16="http://schemas.microsoft.com/office/drawing/2014/main" id="{D8FC09CF-543D-A175-6E1B-111EDD6DE158}"/>
              </a:ext>
            </a:extLst>
          </p:cNvPr>
          <p:cNvSpPr txBox="1"/>
          <p:nvPr/>
        </p:nvSpPr>
        <p:spPr>
          <a:xfrm>
            <a:off x="597409" y="6366393"/>
            <a:ext cx="643040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F0F6C314-6D9D-9424-2B9A-492E69B82645}"/>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60" name="Picture 12" descr="Fox squirrel sipping from a bird bath.">
            <a:extLst>
              <a:ext uri="{FF2B5EF4-FFF2-40B4-BE49-F238E27FC236}">
                <a16:creationId xmlns:a16="http://schemas.microsoft.com/office/drawing/2014/main" id="{4E609F31-0591-8E5D-8EE0-DD0C784F19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290"/>
          <a:stretch/>
        </p:blipFill>
        <p:spPr bwMode="auto">
          <a:xfrm>
            <a:off x="1784017" y="332620"/>
            <a:ext cx="8623966" cy="553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190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6D8D6-6CF5-D072-442F-54CA8DC27D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E4AD0DC-902B-66A5-8118-22C6DEECAC9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5A68B6C-042A-A1AF-3EDE-3AB6132E47F6}"/>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27</a:t>
            </a:r>
          </a:p>
        </p:txBody>
      </p:sp>
      <p:sp>
        <p:nvSpPr>
          <p:cNvPr id="5" name="TextBox 4">
            <a:extLst>
              <a:ext uri="{FF2B5EF4-FFF2-40B4-BE49-F238E27FC236}">
                <a16:creationId xmlns:a16="http://schemas.microsoft.com/office/drawing/2014/main" id="{BE91A574-5C53-E9AF-6389-89FAFF38DB52}"/>
              </a:ext>
            </a:extLst>
          </p:cNvPr>
          <p:cNvSpPr txBox="1"/>
          <p:nvPr/>
        </p:nvSpPr>
        <p:spPr>
          <a:xfrm>
            <a:off x="597408" y="6366393"/>
            <a:ext cx="687454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B2E289BE-2EBD-07D4-31DC-30E0AF5A04EB}"/>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64" name="Picture 16" descr="Mother bear with cubs in brushpile.">
            <a:extLst>
              <a:ext uri="{FF2B5EF4-FFF2-40B4-BE49-F238E27FC236}">
                <a16:creationId xmlns:a16="http://schemas.microsoft.com/office/drawing/2014/main" id="{CD58EB38-CAFA-E76A-1204-2F234CDC5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4827" y="373928"/>
            <a:ext cx="8202346" cy="546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775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B7726-BDAB-3856-940A-32B4DA3C143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A0AEA81-A7A3-5BCA-014A-BA619B7EC1F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1F9D1CF1-3F3A-5256-83F6-D2507DC3A3BF}"/>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28</a:t>
            </a:r>
          </a:p>
        </p:txBody>
      </p:sp>
      <p:sp>
        <p:nvSpPr>
          <p:cNvPr id="5" name="TextBox 4">
            <a:extLst>
              <a:ext uri="{FF2B5EF4-FFF2-40B4-BE49-F238E27FC236}">
                <a16:creationId xmlns:a16="http://schemas.microsoft.com/office/drawing/2014/main" id="{302C3B8F-43E2-F775-F750-762F1C5CC54B}"/>
              </a:ext>
            </a:extLst>
          </p:cNvPr>
          <p:cNvSpPr txBox="1"/>
          <p:nvPr/>
        </p:nvSpPr>
        <p:spPr>
          <a:xfrm>
            <a:off x="597409" y="6366393"/>
            <a:ext cx="66916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200A2A34-7E70-7487-4053-A8E709D9564D}"/>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62" name="Picture 14" descr="Mother bear in hollow tree den.">
            <a:extLst>
              <a:ext uri="{FF2B5EF4-FFF2-40B4-BE49-F238E27FC236}">
                <a16:creationId xmlns:a16="http://schemas.microsoft.com/office/drawing/2014/main" id="{DFA90801-EA10-A241-7000-C004558E60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96"/>
          <a:stretch/>
        </p:blipFill>
        <p:spPr bwMode="auto">
          <a:xfrm>
            <a:off x="1980547" y="375650"/>
            <a:ext cx="8230906" cy="5487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82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B6FDD-71D0-CC78-364F-EDC0317B780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F43E52F-169F-7D24-2B1E-A92B0BE887C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017F213-E5D4-6664-40FD-1F3F16D09593}"/>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29</a:t>
            </a:r>
          </a:p>
        </p:txBody>
      </p:sp>
      <p:sp>
        <p:nvSpPr>
          <p:cNvPr id="5" name="TextBox 4">
            <a:extLst>
              <a:ext uri="{FF2B5EF4-FFF2-40B4-BE49-F238E27FC236}">
                <a16:creationId xmlns:a16="http://schemas.microsoft.com/office/drawing/2014/main" id="{569395C2-F1BA-440F-208C-65DF8E26BF6E}"/>
              </a:ext>
            </a:extLst>
          </p:cNvPr>
          <p:cNvSpPr txBox="1"/>
          <p:nvPr/>
        </p:nvSpPr>
        <p:spPr>
          <a:xfrm>
            <a:off x="597409" y="6366393"/>
            <a:ext cx="641734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CB33299A-C62D-1299-D600-6130938A0FEA}"/>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66" name="Picture 18" descr="Mouse in nest.">
            <a:extLst>
              <a:ext uri="{FF2B5EF4-FFF2-40B4-BE49-F238E27FC236}">
                <a16:creationId xmlns:a16="http://schemas.microsoft.com/office/drawing/2014/main" id="{811C26EA-F4FA-A586-5542-D308F9F9CE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354"/>
          <a:stretch/>
        </p:blipFill>
        <p:spPr bwMode="auto">
          <a:xfrm>
            <a:off x="1969393" y="330897"/>
            <a:ext cx="8253213" cy="5564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161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70153-6CB9-BD9C-41B5-2D2EF057BA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56787D-1E72-9E90-0AC6-BEBFF4CDEBD9}"/>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98A8550E-B182-6104-3B64-19E9729A0200}"/>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a:t>
            </a:r>
          </a:p>
        </p:txBody>
      </p:sp>
      <p:sp>
        <p:nvSpPr>
          <p:cNvPr id="5" name="TextBox 4">
            <a:extLst>
              <a:ext uri="{FF2B5EF4-FFF2-40B4-BE49-F238E27FC236}">
                <a16:creationId xmlns:a16="http://schemas.microsoft.com/office/drawing/2014/main" id="{4C42E065-5F4A-4F69-816E-D57799B33780}"/>
              </a:ext>
            </a:extLst>
          </p:cNvPr>
          <p:cNvSpPr txBox="1"/>
          <p:nvPr/>
        </p:nvSpPr>
        <p:spPr>
          <a:xfrm>
            <a:off x="597409" y="6366393"/>
            <a:ext cx="645653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Engage</a:t>
            </a:r>
          </a:p>
        </p:txBody>
      </p:sp>
      <p:pic>
        <p:nvPicPr>
          <p:cNvPr id="3" name="Picture 2">
            <a:extLst>
              <a:ext uri="{FF2B5EF4-FFF2-40B4-BE49-F238E27FC236}">
                <a16:creationId xmlns:a16="http://schemas.microsoft.com/office/drawing/2014/main" id="{094AB537-4714-4A18-D415-4DE6C58AB23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43798" y="122275"/>
            <a:ext cx="8656805" cy="6109653"/>
          </a:xfrm>
          <a:prstGeom prst="rect">
            <a:avLst/>
          </a:prstGeom>
        </p:spPr>
      </p:pic>
      <p:pic>
        <p:nvPicPr>
          <p:cNvPr id="7" name="Picture 6" descr="Icon&#10;&#10;AI-generated content may be incorrect.">
            <a:extLst>
              <a:ext uri="{FF2B5EF4-FFF2-40B4-BE49-F238E27FC236}">
                <a16:creationId xmlns:a16="http://schemas.microsoft.com/office/drawing/2014/main" id="{DA706492-B166-F75E-BE19-0CCD2295E41C}"/>
              </a:ext>
            </a:extLst>
          </p:cNvPr>
          <p:cNvPicPr>
            <a:picLocks noChangeAspect="1"/>
          </p:cNvPicPr>
          <p:nvPr/>
        </p:nvPicPr>
        <p:blipFill>
          <a:blip r:embed="rId5">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Tree>
    <p:extLst>
      <p:ext uri="{BB962C8B-B14F-4D97-AF65-F5344CB8AC3E}">
        <p14:creationId xmlns:p14="http://schemas.microsoft.com/office/powerpoint/2010/main" val="2852666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76E46-76E0-7E55-EE78-62D212AF237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B85C985-EBAC-714B-96E3-4B21592E340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C633280-6C27-CAE2-0B3E-F250DCE4AF0E}"/>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9E6FB888-C0E7-8496-50DC-0D23A627F086}"/>
              </a:ext>
            </a:extLst>
          </p:cNvPr>
          <p:cNvSpPr txBox="1"/>
          <p:nvPr/>
        </p:nvSpPr>
        <p:spPr>
          <a:xfrm>
            <a:off x="597409" y="6366393"/>
            <a:ext cx="746237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49B9D888-2590-F0B2-171A-DCA76F48C2A1}"/>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68" name="Picture 20" descr="Otter dens.">
            <a:extLst>
              <a:ext uri="{FF2B5EF4-FFF2-40B4-BE49-F238E27FC236}">
                <a16:creationId xmlns:a16="http://schemas.microsoft.com/office/drawing/2014/main" id="{56D5004E-E475-CD09-1640-B3B2531D4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6223" y="308823"/>
            <a:ext cx="8379554" cy="5586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984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0AB9F-3F10-9751-68A2-1CCF8195EE5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E233465-D0C2-5F48-D09C-7FC25886FE83}"/>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3A8249A-749D-37A3-044B-CC4E9C8A05A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31</a:t>
            </a:r>
          </a:p>
        </p:txBody>
      </p:sp>
      <p:sp>
        <p:nvSpPr>
          <p:cNvPr id="5" name="TextBox 4">
            <a:extLst>
              <a:ext uri="{FF2B5EF4-FFF2-40B4-BE49-F238E27FC236}">
                <a16:creationId xmlns:a16="http://schemas.microsoft.com/office/drawing/2014/main" id="{C651CB3F-1386-EBED-8A44-7B121524D630}"/>
              </a:ext>
            </a:extLst>
          </p:cNvPr>
          <p:cNvSpPr txBox="1"/>
          <p:nvPr/>
        </p:nvSpPr>
        <p:spPr>
          <a:xfrm>
            <a:off x="597409" y="6366393"/>
            <a:ext cx="71488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632CD203-AA8E-D65B-3EA4-3F1A3DBCB69A}"/>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74" name="Picture 26" descr="Robin in bird bath.">
            <a:extLst>
              <a:ext uri="{FF2B5EF4-FFF2-40B4-BE49-F238E27FC236}">
                <a16:creationId xmlns:a16="http://schemas.microsoft.com/office/drawing/2014/main" id="{BE7D96C3-B07D-8D09-7906-83EC37DF4E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776"/>
          <a:stretch/>
        </p:blipFill>
        <p:spPr bwMode="auto">
          <a:xfrm>
            <a:off x="1742454" y="320375"/>
            <a:ext cx="8707091" cy="558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454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BDCC5-1346-7C47-005B-794240294F8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31000A2-4532-910D-4A46-CB0B58A80F8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D520A813-FA31-94BD-FE21-2D448B92E43C}"/>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32</a:t>
            </a:r>
          </a:p>
        </p:txBody>
      </p:sp>
      <p:sp>
        <p:nvSpPr>
          <p:cNvPr id="5" name="TextBox 4">
            <a:extLst>
              <a:ext uri="{FF2B5EF4-FFF2-40B4-BE49-F238E27FC236}">
                <a16:creationId xmlns:a16="http://schemas.microsoft.com/office/drawing/2014/main" id="{F1751D40-4480-F8B5-5984-8B8C23DC4355}"/>
              </a:ext>
            </a:extLst>
          </p:cNvPr>
          <p:cNvSpPr txBox="1"/>
          <p:nvPr/>
        </p:nvSpPr>
        <p:spPr>
          <a:xfrm>
            <a:off x="597409" y="6366393"/>
            <a:ext cx="6900671"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85D6B7DC-054F-3D24-2C19-79FF15C7FB5D}"/>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70" name="Picture 22" descr="Red fox in den.">
            <a:extLst>
              <a:ext uri="{FF2B5EF4-FFF2-40B4-BE49-F238E27FC236}">
                <a16:creationId xmlns:a16="http://schemas.microsoft.com/office/drawing/2014/main" id="{8F2F16F4-22EE-8F51-FD99-1338B6382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911" y="336180"/>
            <a:ext cx="8384177" cy="558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349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AE8D8-2258-0EED-D990-67EC39009FD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E3C47AD-DAFE-339C-1034-4A6CE56446B5}"/>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F444C31-5767-564F-A228-BB9238C0A1E9}"/>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33</a:t>
            </a:r>
          </a:p>
        </p:txBody>
      </p:sp>
      <p:sp>
        <p:nvSpPr>
          <p:cNvPr id="5" name="TextBox 4">
            <a:extLst>
              <a:ext uri="{FF2B5EF4-FFF2-40B4-BE49-F238E27FC236}">
                <a16:creationId xmlns:a16="http://schemas.microsoft.com/office/drawing/2014/main" id="{99B587EC-C791-A89E-9810-0DAD0E711F6C}"/>
              </a:ext>
            </a:extLst>
          </p:cNvPr>
          <p:cNvSpPr txBox="1"/>
          <p:nvPr/>
        </p:nvSpPr>
        <p:spPr>
          <a:xfrm>
            <a:off x="597409" y="6366393"/>
            <a:ext cx="6613288"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185EB622-0AC5-BCD7-C167-FDC93E915864}"/>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72" name="Picture 24" descr="River otter.">
            <a:extLst>
              <a:ext uri="{FF2B5EF4-FFF2-40B4-BE49-F238E27FC236}">
                <a16:creationId xmlns:a16="http://schemas.microsoft.com/office/drawing/2014/main" id="{49E3E860-9C33-26B9-E029-CC83E40B1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8532" y="309618"/>
            <a:ext cx="8394935" cy="5596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759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98B59-B7BF-F3B6-480E-591F7DED23C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248B6BB-409B-8C95-D064-AF45178AC52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060C80B-0792-97E3-926C-DFF3D6B4561B}"/>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34</a:t>
            </a:r>
          </a:p>
        </p:txBody>
      </p:sp>
      <p:sp>
        <p:nvSpPr>
          <p:cNvPr id="5" name="TextBox 4">
            <a:extLst>
              <a:ext uri="{FF2B5EF4-FFF2-40B4-BE49-F238E27FC236}">
                <a16:creationId xmlns:a16="http://schemas.microsoft.com/office/drawing/2014/main" id="{80B176CD-534D-79A4-BC82-2940A4530E30}"/>
              </a:ext>
            </a:extLst>
          </p:cNvPr>
          <p:cNvSpPr txBox="1"/>
          <p:nvPr/>
        </p:nvSpPr>
        <p:spPr>
          <a:xfrm>
            <a:off x="597409" y="6366393"/>
            <a:ext cx="654797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B65741F2-62FC-23FD-0C98-01B53CEF4165}"/>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76" name="Picture 28" descr="Tufted titmouse.">
            <a:extLst>
              <a:ext uri="{FF2B5EF4-FFF2-40B4-BE49-F238E27FC236}">
                <a16:creationId xmlns:a16="http://schemas.microsoft.com/office/drawing/2014/main" id="{C2A02768-DA52-66A8-0DBC-A01ABC78D2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535" y="293148"/>
            <a:ext cx="8386929" cy="5591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815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2DD6B-FF1D-EFE9-2167-A4B41930451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4870FE-AD04-62DF-A6F8-E2DBB44E3CBB}"/>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795FFC38-31AA-FD41-D5C4-AF2D751D8498}"/>
              </a:ext>
            </a:extLst>
          </p:cNvPr>
          <p:cNvSpPr txBox="1"/>
          <p:nvPr/>
        </p:nvSpPr>
        <p:spPr>
          <a:xfrm>
            <a:off x="11580758" y="6366392"/>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35</a:t>
            </a:r>
          </a:p>
        </p:txBody>
      </p:sp>
      <p:sp>
        <p:nvSpPr>
          <p:cNvPr id="5" name="TextBox 4">
            <a:extLst>
              <a:ext uri="{FF2B5EF4-FFF2-40B4-BE49-F238E27FC236}">
                <a16:creationId xmlns:a16="http://schemas.microsoft.com/office/drawing/2014/main" id="{6EC6513B-D8C9-4A4C-31BB-E8A20FD1DF4E}"/>
              </a:ext>
            </a:extLst>
          </p:cNvPr>
          <p:cNvSpPr txBox="1"/>
          <p:nvPr/>
        </p:nvSpPr>
        <p:spPr>
          <a:xfrm>
            <a:off x="597409" y="6366393"/>
            <a:ext cx="632590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ADF49816-DC41-148E-9CF8-1A759FFF31C6}"/>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78" name="Picture 30" descr="White-tailed fawn resting.">
            <a:extLst>
              <a:ext uri="{FF2B5EF4-FFF2-40B4-BE49-F238E27FC236}">
                <a16:creationId xmlns:a16="http://schemas.microsoft.com/office/drawing/2014/main" id="{7D50DDF2-2471-20EC-3116-3D659CEEC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153" y="307335"/>
            <a:ext cx="8405693" cy="560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8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09DF2-291A-6B60-9801-594F05C56D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018582F-9DFD-C152-3B27-B03AB7F53A5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bg1"/>
                </a:solidFill>
                <a:latin typeface="Avenir Next LT Pro" panose="020B0504020202020204" pitchFamily="34" charset="0"/>
              </a:rPr>
              <a:t>30</a:t>
            </a:r>
          </a:p>
        </p:txBody>
      </p:sp>
      <p:sp>
        <p:nvSpPr>
          <p:cNvPr id="5" name="TextBox 4">
            <a:extLst>
              <a:ext uri="{FF2B5EF4-FFF2-40B4-BE49-F238E27FC236}">
                <a16:creationId xmlns:a16="http://schemas.microsoft.com/office/drawing/2014/main" id="{250912BF-0DAE-0617-4DB2-6B9E93A2EFA4}"/>
              </a:ext>
            </a:extLst>
          </p:cNvPr>
          <p:cNvSpPr txBox="1"/>
          <p:nvPr/>
        </p:nvSpPr>
        <p:spPr>
          <a:xfrm>
            <a:off x="597409" y="6366393"/>
            <a:ext cx="701823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4E8C44FB-F78D-A036-CEFD-0D4AEF1413E0}"/>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1" name="TextBox 10">
            <a:extLst>
              <a:ext uri="{FF2B5EF4-FFF2-40B4-BE49-F238E27FC236}">
                <a16:creationId xmlns:a16="http://schemas.microsoft.com/office/drawing/2014/main" id="{CA0A5CE1-5EC6-5A9F-8C13-FDA33B2C175D}"/>
              </a:ext>
            </a:extLst>
          </p:cNvPr>
          <p:cNvSpPr txBox="1"/>
          <p:nvPr/>
        </p:nvSpPr>
        <p:spPr>
          <a:xfrm>
            <a:off x="6470977" y="2084157"/>
            <a:ext cx="5799328" cy="2308324"/>
          </a:xfrm>
          <a:prstGeom prst="rect">
            <a:avLst/>
          </a:prstGeom>
          <a:noFill/>
        </p:spPr>
        <p:txBody>
          <a:bodyPr wrap="square">
            <a:spAutoFit/>
          </a:bodyPr>
          <a:lstStyle/>
          <a:p>
            <a:pPr algn="ctr"/>
            <a:r>
              <a:rPr lang="en-US" sz="4800">
                <a:latin typeface="Avenir Next LT Pro" panose="020B0504020202020204" pitchFamily="34" charset="0"/>
              </a:rPr>
              <a:t>How do bears and other animals cool down?</a:t>
            </a:r>
          </a:p>
        </p:txBody>
      </p:sp>
      <p:sp>
        <p:nvSpPr>
          <p:cNvPr id="4" name="TextBox 3">
            <a:extLst>
              <a:ext uri="{FF2B5EF4-FFF2-40B4-BE49-F238E27FC236}">
                <a16:creationId xmlns:a16="http://schemas.microsoft.com/office/drawing/2014/main" id="{6B81EBC4-EE1B-39F8-3293-4592010DCC5E}"/>
              </a:ext>
            </a:extLst>
          </p:cNvPr>
          <p:cNvSpPr txBox="1"/>
          <p:nvPr/>
        </p:nvSpPr>
        <p:spPr>
          <a:xfrm>
            <a:off x="11594591" y="6366392"/>
            <a:ext cx="498232" cy="369332"/>
          </a:xfrm>
          <a:prstGeom prst="rect">
            <a:avLst/>
          </a:prstGeom>
          <a:noFill/>
        </p:spPr>
        <p:txBody>
          <a:bodyPr wrap="square">
            <a:spAutoFit/>
          </a:bodyPr>
          <a:lstStyle/>
          <a:p>
            <a:r>
              <a:rPr lang="en-US">
                <a:solidFill>
                  <a:schemeClr val="bg1"/>
                </a:solidFill>
                <a:latin typeface="Avenir Next LT Pro" panose="020B0504020202020204" pitchFamily="34" charset="0"/>
              </a:rPr>
              <a:t>36</a:t>
            </a:r>
          </a:p>
        </p:txBody>
      </p:sp>
      <p:pic>
        <p:nvPicPr>
          <p:cNvPr id="3" name="Picture 28" descr="Tufted titmouse.">
            <a:extLst>
              <a:ext uri="{FF2B5EF4-FFF2-40B4-BE49-F238E27FC236}">
                <a16:creationId xmlns:a16="http://schemas.microsoft.com/office/drawing/2014/main" id="{091F6543-C049-1968-637A-3309ACF32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0" y="1137974"/>
            <a:ext cx="2948823" cy="19658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Mouse in nest.">
            <a:extLst>
              <a:ext uri="{FF2B5EF4-FFF2-40B4-BE49-F238E27FC236}">
                <a16:creationId xmlns:a16="http://schemas.microsoft.com/office/drawing/2014/main" id="{EC4BA830-A7D3-D292-E70A-9D7FCFB800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354"/>
          <a:stretch/>
        </p:blipFill>
        <p:spPr bwMode="auto">
          <a:xfrm>
            <a:off x="394727" y="3264050"/>
            <a:ext cx="2915886" cy="19658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Bull frog in mud.">
            <a:extLst>
              <a:ext uri="{FF2B5EF4-FFF2-40B4-BE49-F238E27FC236}">
                <a16:creationId xmlns:a16="http://schemas.microsoft.com/office/drawing/2014/main" id="{1938661D-DFFF-129B-6C02-4DEC691004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2154" y="1137975"/>
            <a:ext cx="2948823" cy="1965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Red fox in den.">
            <a:extLst>
              <a:ext uri="{FF2B5EF4-FFF2-40B4-BE49-F238E27FC236}">
                <a16:creationId xmlns:a16="http://schemas.microsoft.com/office/drawing/2014/main" id="{7D869365-39E9-4103-83AD-82914A2580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2155" y="3249920"/>
            <a:ext cx="2948822" cy="196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128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683A7-53D4-1A0B-6E3F-1A065FC1886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84D73A2-79BD-8E59-D976-97E65B163ED4}"/>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5" name="TextBox 4">
            <a:extLst>
              <a:ext uri="{FF2B5EF4-FFF2-40B4-BE49-F238E27FC236}">
                <a16:creationId xmlns:a16="http://schemas.microsoft.com/office/drawing/2014/main" id="{4228CC54-25C2-1B85-7556-6DA3F39AAC93}"/>
              </a:ext>
            </a:extLst>
          </p:cNvPr>
          <p:cNvSpPr txBox="1"/>
          <p:nvPr/>
        </p:nvSpPr>
        <p:spPr>
          <a:xfrm>
            <a:off x="597409" y="6366393"/>
            <a:ext cx="6678602"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Elaborate</a:t>
            </a:r>
          </a:p>
        </p:txBody>
      </p:sp>
      <p:pic>
        <p:nvPicPr>
          <p:cNvPr id="7" name="Picture 6" descr="Icon&#10;&#10;AI-generated content may be incorrect.">
            <a:extLst>
              <a:ext uri="{FF2B5EF4-FFF2-40B4-BE49-F238E27FC236}">
                <a16:creationId xmlns:a16="http://schemas.microsoft.com/office/drawing/2014/main" id="{3128481C-BF9C-2091-FE88-97F3DC255347}"/>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1" name="TextBox 10">
            <a:extLst>
              <a:ext uri="{FF2B5EF4-FFF2-40B4-BE49-F238E27FC236}">
                <a16:creationId xmlns:a16="http://schemas.microsoft.com/office/drawing/2014/main" id="{9ED509C8-7E16-A1DA-F66F-27099CB2F878}"/>
              </a:ext>
            </a:extLst>
          </p:cNvPr>
          <p:cNvSpPr txBox="1"/>
          <p:nvPr/>
        </p:nvSpPr>
        <p:spPr>
          <a:xfrm>
            <a:off x="5107577" y="1258945"/>
            <a:ext cx="6487014" cy="3785652"/>
          </a:xfrm>
          <a:prstGeom prst="rect">
            <a:avLst/>
          </a:prstGeom>
          <a:noFill/>
        </p:spPr>
        <p:txBody>
          <a:bodyPr wrap="square">
            <a:spAutoFit/>
          </a:bodyPr>
          <a:lstStyle/>
          <a:p>
            <a:pPr algn="ctr"/>
            <a:r>
              <a:rPr lang="en-US" sz="4800">
                <a:latin typeface="Avenir Next LT Pro" panose="020B0504020202020204" pitchFamily="34" charset="0"/>
              </a:rPr>
              <a:t>Make  a model of something bears or  another Missouri animal may find in nature to cool down</a:t>
            </a:r>
          </a:p>
        </p:txBody>
      </p:sp>
      <p:sp>
        <p:nvSpPr>
          <p:cNvPr id="3" name="TextBox 2">
            <a:extLst>
              <a:ext uri="{FF2B5EF4-FFF2-40B4-BE49-F238E27FC236}">
                <a16:creationId xmlns:a16="http://schemas.microsoft.com/office/drawing/2014/main" id="{3B409998-9C22-6A62-8942-2517D79C335A}"/>
              </a:ext>
            </a:extLst>
          </p:cNvPr>
          <p:cNvSpPr txBox="1"/>
          <p:nvPr/>
        </p:nvSpPr>
        <p:spPr>
          <a:xfrm>
            <a:off x="11594591" y="6366392"/>
            <a:ext cx="498232" cy="369332"/>
          </a:xfrm>
          <a:prstGeom prst="rect">
            <a:avLst/>
          </a:prstGeom>
          <a:noFill/>
        </p:spPr>
        <p:txBody>
          <a:bodyPr wrap="square">
            <a:spAutoFit/>
          </a:bodyPr>
          <a:lstStyle/>
          <a:p>
            <a:r>
              <a:rPr lang="en-US">
                <a:solidFill>
                  <a:schemeClr val="bg1"/>
                </a:solidFill>
                <a:latin typeface="Avenir Next LT Pro" panose="020B0504020202020204" pitchFamily="34" charset="0"/>
              </a:rPr>
              <a:t>37</a:t>
            </a:r>
          </a:p>
        </p:txBody>
      </p:sp>
      <p:pic>
        <p:nvPicPr>
          <p:cNvPr id="8" name="Picture 7" descr="Map&#10;&#10;AI-generated content may be incorrect.">
            <a:extLst>
              <a:ext uri="{FF2B5EF4-FFF2-40B4-BE49-F238E27FC236}">
                <a16:creationId xmlns:a16="http://schemas.microsoft.com/office/drawing/2014/main" id="{2430A7F1-127C-E985-9149-9399E7B10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7" y="122275"/>
            <a:ext cx="4747143" cy="6030259"/>
          </a:xfrm>
          <a:prstGeom prst="rect">
            <a:avLst/>
          </a:prstGeom>
        </p:spPr>
      </p:pic>
    </p:spTree>
    <p:extLst>
      <p:ext uri="{BB962C8B-B14F-4D97-AF65-F5344CB8AC3E}">
        <p14:creationId xmlns:p14="http://schemas.microsoft.com/office/powerpoint/2010/main" val="3963075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3B9A6-FEBB-6964-3F1C-723F7D697CB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575E6D-380C-DFFB-FDBE-31735AA85BF7}"/>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5" name="TextBox 4">
            <a:extLst>
              <a:ext uri="{FF2B5EF4-FFF2-40B4-BE49-F238E27FC236}">
                <a16:creationId xmlns:a16="http://schemas.microsoft.com/office/drawing/2014/main" id="{EB4AD71E-546F-D1C4-ED7F-7404F0363E00}"/>
              </a:ext>
            </a:extLst>
          </p:cNvPr>
          <p:cNvSpPr txBox="1"/>
          <p:nvPr/>
        </p:nvSpPr>
        <p:spPr>
          <a:xfrm>
            <a:off x="597409" y="6366393"/>
            <a:ext cx="6848420"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Evaluate</a:t>
            </a:r>
          </a:p>
        </p:txBody>
      </p:sp>
      <p:pic>
        <p:nvPicPr>
          <p:cNvPr id="7" name="Picture 6" descr="Icon&#10;&#10;AI-generated content may be incorrect.">
            <a:extLst>
              <a:ext uri="{FF2B5EF4-FFF2-40B4-BE49-F238E27FC236}">
                <a16:creationId xmlns:a16="http://schemas.microsoft.com/office/drawing/2014/main" id="{1BC15616-9DF3-D855-3F64-778E458347E7}"/>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1" name="TextBox 10">
            <a:extLst>
              <a:ext uri="{FF2B5EF4-FFF2-40B4-BE49-F238E27FC236}">
                <a16:creationId xmlns:a16="http://schemas.microsoft.com/office/drawing/2014/main" id="{6243102D-DED5-C3B2-0483-B1A07CE182E3}"/>
              </a:ext>
            </a:extLst>
          </p:cNvPr>
          <p:cNvSpPr txBox="1"/>
          <p:nvPr/>
        </p:nvSpPr>
        <p:spPr>
          <a:xfrm>
            <a:off x="486084" y="1762029"/>
            <a:ext cx="11219831" cy="3046988"/>
          </a:xfrm>
          <a:prstGeom prst="rect">
            <a:avLst/>
          </a:prstGeom>
          <a:noFill/>
        </p:spPr>
        <p:txBody>
          <a:bodyPr wrap="square" lIns="91440" tIns="45720" rIns="91440" bIns="45720" anchor="t">
            <a:spAutoFit/>
          </a:bodyPr>
          <a:lstStyle/>
          <a:p>
            <a:pPr algn="ctr"/>
            <a:r>
              <a:rPr lang="en-US" sz="4800" b="1">
                <a:latin typeface="Avenir Next LT Pro" panose="020B0504020202020204" pitchFamily="34" charset="0"/>
              </a:rPr>
              <a:t>How does the shape of your model help to cool off the bears? </a:t>
            </a:r>
            <a:r>
              <a:rPr lang="en-US" sz="4800">
                <a:latin typeface="Avenir Next LT Pro" panose="020B0504020202020204" pitchFamily="34" charset="0"/>
              </a:rPr>
              <a:t>What else needs to be added to our Noticing and Wonderings Chart?</a:t>
            </a:r>
          </a:p>
        </p:txBody>
      </p:sp>
      <p:sp>
        <p:nvSpPr>
          <p:cNvPr id="3" name="TextBox 2">
            <a:extLst>
              <a:ext uri="{FF2B5EF4-FFF2-40B4-BE49-F238E27FC236}">
                <a16:creationId xmlns:a16="http://schemas.microsoft.com/office/drawing/2014/main" id="{8C8656DF-F725-2B45-2BE6-8228FA745FD9}"/>
              </a:ext>
            </a:extLst>
          </p:cNvPr>
          <p:cNvSpPr txBox="1"/>
          <p:nvPr/>
        </p:nvSpPr>
        <p:spPr>
          <a:xfrm>
            <a:off x="11594591" y="6366392"/>
            <a:ext cx="498232" cy="369332"/>
          </a:xfrm>
          <a:prstGeom prst="rect">
            <a:avLst/>
          </a:prstGeom>
          <a:noFill/>
        </p:spPr>
        <p:txBody>
          <a:bodyPr wrap="square">
            <a:spAutoFit/>
          </a:bodyPr>
          <a:lstStyle/>
          <a:p>
            <a:r>
              <a:rPr lang="en-US">
                <a:solidFill>
                  <a:schemeClr val="bg1"/>
                </a:solidFill>
                <a:latin typeface="Avenir Next LT Pro" panose="020B0504020202020204" pitchFamily="34" charset="0"/>
              </a:rPr>
              <a:t>38</a:t>
            </a:r>
          </a:p>
        </p:txBody>
      </p:sp>
      <p:pic>
        <p:nvPicPr>
          <p:cNvPr id="4" name="Picture 3" descr="A picture containing graphical user interface&#10;&#10;AI-generated content may be incorrect.">
            <a:extLst>
              <a:ext uri="{FF2B5EF4-FFF2-40B4-BE49-F238E27FC236}">
                <a16:creationId xmlns:a16="http://schemas.microsoft.com/office/drawing/2014/main" id="{CCF5A13D-A203-9DCF-37C8-F1717E13A7D1}"/>
              </a:ext>
            </a:extLst>
          </p:cNvPr>
          <p:cNvPicPr>
            <a:picLocks noChangeAspect="1"/>
          </p:cNvPicPr>
          <p:nvPr/>
        </p:nvPicPr>
        <p:blipFill>
          <a:blip r:embed="rId4"/>
          <a:stretch>
            <a:fillRect/>
          </a:stretch>
        </p:blipFill>
        <p:spPr>
          <a:xfrm>
            <a:off x="8422616" y="-4313"/>
            <a:ext cx="3771900" cy="914400"/>
          </a:xfrm>
          <a:prstGeom prst="rect">
            <a:avLst/>
          </a:prstGeom>
        </p:spPr>
      </p:pic>
    </p:spTree>
    <p:extLst>
      <p:ext uri="{BB962C8B-B14F-4D97-AF65-F5344CB8AC3E}">
        <p14:creationId xmlns:p14="http://schemas.microsoft.com/office/powerpoint/2010/main" val="1704302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E96F6-4FA5-902C-1CBE-2D69805BB7A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9E9345B-6E1C-445D-1BBA-A56C6212F792}"/>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54D4B84-766E-6132-67FD-23619D6FF0D2}"/>
              </a:ext>
            </a:extLst>
          </p:cNvPr>
          <p:cNvSpPr txBox="1"/>
          <p:nvPr/>
        </p:nvSpPr>
        <p:spPr>
          <a:xfrm>
            <a:off x="11594591" y="6366393"/>
            <a:ext cx="51206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39</a:t>
            </a:r>
          </a:p>
        </p:txBody>
      </p:sp>
      <p:sp>
        <p:nvSpPr>
          <p:cNvPr id="5" name="TextBox 4">
            <a:extLst>
              <a:ext uri="{FF2B5EF4-FFF2-40B4-BE49-F238E27FC236}">
                <a16:creationId xmlns:a16="http://schemas.microsoft.com/office/drawing/2014/main" id="{43CED1BC-58CB-58E5-66A6-6B4DF142B04C}"/>
              </a:ext>
            </a:extLst>
          </p:cNvPr>
          <p:cNvSpPr txBox="1"/>
          <p:nvPr/>
        </p:nvSpPr>
        <p:spPr>
          <a:xfrm>
            <a:off x="597409" y="6366393"/>
            <a:ext cx="6391220"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Evaluate</a:t>
            </a:r>
          </a:p>
        </p:txBody>
      </p:sp>
      <p:pic>
        <p:nvPicPr>
          <p:cNvPr id="3" name="Picture 2">
            <a:extLst>
              <a:ext uri="{FF2B5EF4-FFF2-40B4-BE49-F238E27FC236}">
                <a16:creationId xmlns:a16="http://schemas.microsoft.com/office/drawing/2014/main" id="{A3F35D38-1792-3A3E-8405-BFFB3BE6C6B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5000"/>
                    </a14:imgEffect>
                  </a14:imgLayer>
                </a14:imgProps>
              </a:ext>
            </a:extLst>
          </a:blip>
          <a:srcRect b="49039"/>
          <a:stretch/>
        </p:blipFill>
        <p:spPr>
          <a:xfrm>
            <a:off x="1843798" y="122275"/>
            <a:ext cx="8656805" cy="6109653"/>
          </a:xfrm>
          <a:prstGeom prst="rect">
            <a:avLst/>
          </a:prstGeom>
        </p:spPr>
      </p:pic>
      <p:pic>
        <p:nvPicPr>
          <p:cNvPr id="7" name="Picture 6" descr="Icon&#10;&#10;AI-generated content may be incorrect.">
            <a:extLst>
              <a:ext uri="{FF2B5EF4-FFF2-40B4-BE49-F238E27FC236}">
                <a16:creationId xmlns:a16="http://schemas.microsoft.com/office/drawing/2014/main" id="{18E59BB3-DB6F-849A-0ED4-AEE9346A6092}"/>
              </a:ext>
            </a:extLst>
          </p:cNvPr>
          <p:cNvPicPr>
            <a:picLocks noChangeAspect="1"/>
          </p:cNvPicPr>
          <p:nvPr/>
        </p:nvPicPr>
        <p:blipFill>
          <a:blip r:embed="rId5">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Tree>
    <p:extLst>
      <p:ext uri="{BB962C8B-B14F-4D97-AF65-F5344CB8AC3E}">
        <p14:creationId xmlns:p14="http://schemas.microsoft.com/office/powerpoint/2010/main" val="3043362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87442-978B-1DD3-43A1-E0751323F2B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5339444-BA89-0F52-2820-F626B13C2D7E}"/>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5643E38-1B75-C819-2B46-BC1891C2ED3A}"/>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4</a:t>
            </a:r>
          </a:p>
        </p:txBody>
      </p:sp>
      <p:sp>
        <p:nvSpPr>
          <p:cNvPr id="5" name="TextBox 4">
            <a:extLst>
              <a:ext uri="{FF2B5EF4-FFF2-40B4-BE49-F238E27FC236}">
                <a16:creationId xmlns:a16="http://schemas.microsoft.com/office/drawing/2014/main" id="{D4C8C5C1-E068-DE84-A168-7DF5F7868F39}"/>
              </a:ext>
            </a:extLst>
          </p:cNvPr>
          <p:cNvSpPr txBox="1"/>
          <p:nvPr/>
        </p:nvSpPr>
        <p:spPr>
          <a:xfrm>
            <a:off x="597409" y="6366393"/>
            <a:ext cx="656103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Engage</a:t>
            </a:r>
          </a:p>
        </p:txBody>
      </p:sp>
      <p:pic>
        <p:nvPicPr>
          <p:cNvPr id="6" name="Picture 5" descr="Icon&#10;&#10;AI-generated content may be incorrect.">
            <a:extLst>
              <a:ext uri="{FF2B5EF4-FFF2-40B4-BE49-F238E27FC236}">
                <a16:creationId xmlns:a16="http://schemas.microsoft.com/office/drawing/2014/main" id="{CD3C2619-951D-CE14-FC19-BE45BCEA1771}"/>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9" name="Picture 2" descr="Beneath the Sun: Stewart, Melissa, Bergum, Constance R.: 9781561457335 ...">
            <a:extLst>
              <a:ext uri="{FF2B5EF4-FFF2-40B4-BE49-F238E27FC236}">
                <a16:creationId xmlns:a16="http://schemas.microsoft.com/office/drawing/2014/main" id="{781C45F2-48EA-8DC4-93D8-D2EA82EF94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90" y="425875"/>
            <a:ext cx="4622164" cy="536190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4B64610-8CE2-CA52-CF21-B07FFEA60CDA}"/>
              </a:ext>
            </a:extLst>
          </p:cNvPr>
          <p:cNvGrpSpPr/>
          <p:nvPr/>
        </p:nvGrpSpPr>
        <p:grpSpPr>
          <a:xfrm>
            <a:off x="6100916" y="521110"/>
            <a:ext cx="5275006" cy="4509745"/>
            <a:chOff x="6100916" y="521110"/>
            <a:chExt cx="5275006" cy="4509745"/>
          </a:xfrm>
        </p:grpSpPr>
        <p:sp>
          <p:nvSpPr>
            <p:cNvPr id="7" name="TextBox 6">
              <a:extLst>
                <a:ext uri="{FF2B5EF4-FFF2-40B4-BE49-F238E27FC236}">
                  <a16:creationId xmlns:a16="http://schemas.microsoft.com/office/drawing/2014/main" id="{2CA09B84-BAA0-367B-C574-E8A5401DD72C}"/>
                </a:ext>
              </a:extLst>
            </p:cNvPr>
            <p:cNvSpPr txBox="1"/>
            <p:nvPr/>
          </p:nvSpPr>
          <p:spPr>
            <a:xfrm>
              <a:off x="6100916" y="521110"/>
              <a:ext cx="527500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Avenir Next LT Pro"/>
                </a:rPr>
                <a:t>Read the book </a:t>
              </a:r>
              <a:r>
                <a:rPr lang="en-US" sz="3200" b="1">
                  <a:latin typeface="Avenir Next LT Pro"/>
                </a:rPr>
                <a:t>Beneath the Sun </a:t>
              </a:r>
              <a:r>
                <a:rPr lang="en-US" sz="3200">
                  <a:latin typeface="Avenir Next LT Pro"/>
                </a:rPr>
                <a:t>by Melissa Stewart</a:t>
              </a:r>
              <a:endParaRPr lang="en-US" sz="2400"/>
            </a:p>
          </p:txBody>
        </p:sp>
        <p:sp>
          <p:nvSpPr>
            <p:cNvPr id="8" name="TextBox 7">
              <a:extLst>
                <a:ext uri="{FF2B5EF4-FFF2-40B4-BE49-F238E27FC236}">
                  <a16:creationId xmlns:a16="http://schemas.microsoft.com/office/drawing/2014/main" id="{24F4E988-3C05-197D-5C6C-447E19C473A4}"/>
                </a:ext>
              </a:extLst>
            </p:cNvPr>
            <p:cNvSpPr txBox="1"/>
            <p:nvPr/>
          </p:nvSpPr>
          <p:spPr>
            <a:xfrm>
              <a:off x="6100916" y="1860756"/>
              <a:ext cx="5152103"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a:latin typeface="Avenir Next LT Pro"/>
              </a:endParaRPr>
            </a:p>
            <a:p>
              <a:r>
                <a:rPr lang="en-US" sz="2800">
                  <a:latin typeface="Avenir Next LT Pro"/>
                </a:rPr>
                <a:t>Link to book on Epic!: </a:t>
              </a:r>
              <a:r>
                <a:rPr lang="en-US" sz="2800">
                  <a:latin typeface="Segoe UI"/>
                  <a:cs typeface="Segoe UI"/>
                  <a:hlinkClick r:id="rId5"/>
                </a:rPr>
                <a:t>Beneath the Sun by Melissa Stewart</a:t>
              </a:r>
              <a:r>
                <a:rPr lang="en-US" sz="2800">
                  <a:effectLst/>
                  <a:latin typeface="Segoe UI"/>
                  <a:cs typeface="Segoe UI"/>
                </a:rPr>
                <a:t> </a:t>
              </a:r>
            </a:p>
            <a:p>
              <a:r>
                <a:rPr lang="en-US" sz="1200" i="1">
                  <a:latin typeface="Avenir Next LT Pro"/>
                </a:rPr>
                <a:t>Available for free to classroom teachers on Epic! (</a:t>
              </a:r>
              <a:r>
                <a:rPr lang="en-US" sz="1200" i="1">
                  <a:latin typeface="Avenir Next LT Pro"/>
                  <a:hlinkClick r:id="rId6"/>
                </a:rPr>
                <a:t>login required</a:t>
              </a:r>
              <a:r>
                <a:rPr lang="en-US" sz="1200" i="1">
                  <a:latin typeface="Avenir Next LT Pro"/>
                </a:rPr>
                <a:t>)</a:t>
              </a:r>
              <a:endParaRPr lang="en-US" i="1"/>
            </a:p>
            <a:p>
              <a:pPr algn="ctr"/>
              <a:endParaRPr lang="en-US" sz="1200" i="1">
                <a:latin typeface="Avenir Next LT Pro"/>
              </a:endParaRPr>
            </a:p>
            <a:p>
              <a:pPr algn="ctr"/>
              <a:endParaRPr lang="en-US" sz="1200" i="1">
                <a:latin typeface="Avenir Next LT Pro"/>
              </a:endParaRPr>
            </a:p>
            <a:p>
              <a:r>
                <a:rPr lang="en-US" sz="2800">
                  <a:latin typeface="Avenir Next LT Pro"/>
                </a:rPr>
                <a:t>Link to Read-Aloud: </a:t>
              </a:r>
              <a:r>
                <a:rPr lang="en-US" sz="2800">
                  <a:latin typeface="Avenir Next LT Pro"/>
                  <a:hlinkClick r:id="rId7"/>
                </a:rPr>
                <a:t>https://youtu.be/AYqDoop1Ik0?si=qIpK5IRt2Vck8Is0 </a:t>
              </a:r>
              <a:endParaRPr lang="en-US">
                <a:latin typeface="Avenir Next LT Pro"/>
              </a:endParaRPr>
            </a:p>
          </p:txBody>
        </p:sp>
      </p:grpSp>
    </p:spTree>
    <p:extLst>
      <p:ext uri="{BB962C8B-B14F-4D97-AF65-F5344CB8AC3E}">
        <p14:creationId xmlns:p14="http://schemas.microsoft.com/office/powerpoint/2010/main" val="4189724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011EA-B5CD-C570-4194-E6E83096F9B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EAF7985-1221-BEF7-9703-6A36A0E36DA6}"/>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5" name="TextBox 4">
            <a:extLst>
              <a:ext uri="{FF2B5EF4-FFF2-40B4-BE49-F238E27FC236}">
                <a16:creationId xmlns:a16="http://schemas.microsoft.com/office/drawing/2014/main" id="{475E92C0-0AC4-655D-CED8-B4A7048B3EF7}"/>
              </a:ext>
            </a:extLst>
          </p:cNvPr>
          <p:cNvSpPr txBox="1"/>
          <p:nvPr/>
        </p:nvSpPr>
        <p:spPr>
          <a:xfrm>
            <a:off x="597409" y="6366393"/>
            <a:ext cx="6848420"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Evaluate</a:t>
            </a:r>
          </a:p>
        </p:txBody>
      </p:sp>
      <p:pic>
        <p:nvPicPr>
          <p:cNvPr id="7" name="Picture 6" descr="Icon&#10;&#10;AI-generated content may be incorrect.">
            <a:extLst>
              <a:ext uri="{FF2B5EF4-FFF2-40B4-BE49-F238E27FC236}">
                <a16:creationId xmlns:a16="http://schemas.microsoft.com/office/drawing/2014/main" id="{6C9C9B98-F21E-F781-AB58-C3B17DD7F188}"/>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11" name="TextBox 10">
            <a:extLst>
              <a:ext uri="{FF2B5EF4-FFF2-40B4-BE49-F238E27FC236}">
                <a16:creationId xmlns:a16="http://schemas.microsoft.com/office/drawing/2014/main" id="{A36CEA42-9FD9-E231-93CA-958CE1BBDE3D}"/>
              </a:ext>
            </a:extLst>
          </p:cNvPr>
          <p:cNvSpPr txBox="1"/>
          <p:nvPr/>
        </p:nvSpPr>
        <p:spPr>
          <a:xfrm>
            <a:off x="5055326" y="1356851"/>
            <a:ext cx="6539265" cy="3785652"/>
          </a:xfrm>
          <a:prstGeom prst="rect">
            <a:avLst/>
          </a:prstGeom>
          <a:noFill/>
        </p:spPr>
        <p:txBody>
          <a:bodyPr wrap="square" lIns="91440" tIns="45720" rIns="91440" bIns="45720" anchor="t">
            <a:spAutoFit/>
          </a:bodyPr>
          <a:lstStyle/>
          <a:p>
            <a:pPr algn="ctr"/>
            <a:r>
              <a:rPr lang="en-US" sz="4800">
                <a:latin typeface="Avenir Next LT Pro" panose="020B0504020202020204" pitchFamily="34" charset="0"/>
              </a:rPr>
              <a:t>What should be added to represent what was learned about bear behavior and bear dens?</a:t>
            </a:r>
          </a:p>
        </p:txBody>
      </p:sp>
      <p:sp>
        <p:nvSpPr>
          <p:cNvPr id="3" name="TextBox 2">
            <a:extLst>
              <a:ext uri="{FF2B5EF4-FFF2-40B4-BE49-F238E27FC236}">
                <a16:creationId xmlns:a16="http://schemas.microsoft.com/office/drawing/2014/main" id="{AF7F7982-2337-AD08-A42B-BB533FC6C36A}"/>
              </a:ext>
            </a:extLst>
          </p:cNvPr>
          <p:cNvSpPr txBox="1"/>
          <p:nvPr/>
        </p:nvSpPr>
        <p:spPr>
          <a:xfrm>
            <a:off x="11594591" y="6366392"/>
            <a:ext cx="498232" cy="369332"/>
          </a:xfrm>
          <a:prstGeom prst="rect">
            <a:avLst/>
          </a:prstGeom>
          <a:noFill/>
        </p:spPr>
        <p:txBody>
          <a:bodyPr wrap="square">
            <a:spAutoFit/>
          </a:bodyPr>
          <a:lstStyle/>
          <a:p>
            <a:r>
              <a:rPr lang="en-US">
                <a:solidFill>
                  <a:schemeClr val="bg1"/>
                </a:solidFill>
                <a:latin typeface="Avenir Next LT Pro" panose="020B0504020202020204" pitchFamily="34" charset="0"/>
              </a:rPr>
              <a:t>40</a:t>
            </a:r>
          </a:p>
        </p:txBody>
      </p:sp>
      <p:pic>
        <p:nvPicPr>
          <p:cNvPr id="1026" name="Picture 2" descr="Black&amp;#95;Bear&amp;#95;0348-byn082323.dng">
            <a:extLst>
              <a:ext uri="{FF2B5EF4-FFF2-40B4-BE49-F238E27FC236}">
                <a16:creationId xmlns:a16="http://schemas.microsoft.com/office/drawing/2014/main" id="{F63741D3-F71E-FC94-975C-041CDCAB79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14" r="21828"/>
          <a:stretch/>
        </p:blipFill>
        <p:spPr bwMode="auto">
          <a:xfrm>
            <a:off x="0" y="0"/>
            <a:ext cx="4793644" cy="6230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02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38516-83E5-AAF5-DD60-C3A066DE68D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5AFDB80-9168-901E-3F57-51B56922546D}"/>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AAFFC97-97A0-4365-721F-E0BA29F9C41B}"/>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5</a:t>
            </a:r>
          </a:p>
        </p:txBody>
      </p:sp>
      <p:sp>
        <p:nvSpPr>
          <p:cNvPr id="5" name="TextBox 4">
            <a:extLst>
              <a:ext uri="{FF2B5EF4-FFF2-40B4-BE49-F238E27FC236}">
                <a16:creationId xmlns:a16="http://schemas.microsoft.com/office/drawing/2014/main" id="{935ED52D-0AD7-4002-A230-189BEFEF71A6}"/>
              </a:ext>
            </a:extLst>
          </p:cNvPr>
          <p:cNvSpPr txBox="1"/>
          <p:nvPr/>
        </p:nvSpPr>
        <p:spPr>
          <a:xfrm>
            <a:off x="597409" y="6366393"/>
            <a:ext cx="653336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Engage</a:t>
            </a:r>
          </a:p>
        </p:txBody>
      </p:sp>
      <p:sp>
        <p:nvSpPr>
          <p:cNvPr id="12" name="TextBox 11">
            <a:extLst>
              <a:ext uri="{FF2B5EF4-FFF2-40B4-BE49-F238E27FC236}">
                <a16:creationId xmlns:a16="http://schemas.microsoft.com/office/drawing/2014/main" id="{01668B0D-C9C9-5B3E-6C50-A689B645EEC0}"/>
              </a:ext>
            </a:extLst>
          </p:cNvPr>
          <p:cNvSpPr txBox="1"/>
          <p:nvPr/>
        </p:nvSpPr>
        <p:spPr>
          <a:xfrm>
            <a:off x="517388" y="1961802"/>
            <a:ext cx="6096000" cy="2308324"/>
          </a:xfrm>
          <a:prstGeom prst="rect">
            <a:avLst/>
          </a:prstGeom>
          <a:noFill/>
        </p:spPr>
        <p:txBody>
          <a:bodyPr wrap="square">
            <a:spAutoFit/>
          </a:bodyPr>
          <a:lstStyle/>
          <a:p>
            <a:pPr algn="ctr"/>
            <a:r>
              <a:rPr lang="en-US" sz="4800">
                <a:latin typeface="Avenir Next LT Pro" panose="020B0504020202020204" pitchFamily="34" charset="0"/>
              </a:rPr>
              <a:t>How do animals survive and get cool on very hot days?</a:t>
            </a:r>
          </a:p>
        </p:txBody>
      </p:sp>
      <p:pic>
        <p:nvPicPr>
          <p:cNvPr id="7" name="Picture 6" descr="Icon&#10;&#10;AI-generated content may be incorrect.">
            <a:extLst>
              <a:ext uri="{FF2B5EF4-FFF2-40B4-BE49-F238E27FC236}">
                <a16:creationId xmlns:a16="http://schemas.microsoft.com/office/drawing/2014/main" id="{9D28D970-9FED-6FBF-4E07-EE8D0425D5FD}"/>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1026" name="Picture 2" descr="Oucahita&amp;#95;Map&amp;#95;Turtle&amp;#95;0059">
            <a:extLst>
              <a:ext uri="{FF2B5EF4-FFF2-40B4-BE49-F238E27FC236}">
                <a16:creationId xmlns:a16="http://schemas.microsoft.com/office/drawing/2014/main" id="{059D8961-5387-8928-1FBB-6B17020BB5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636" r="20254"/>
          <a:stretch/>
        </p:blipFill>
        <p:spPr bwMode="auto">
          <a:xfrm>
            <a:off x="7130776" y="0"/>
            <a:ext cx="506122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CE349B31-8496-911D-3CB6-0251F4CAC1EF}"/>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99177" y="54513"/>
            <a:ext cx="3744368" cy="890817"/>
          </a:xfrm>
          <a:prstGeom prst="rect">
            <a:avLst/>
          </a:prstGeom>
        </p:spPr>
      </p:pic>
    </p:spTree>
    <p:extLst>
      <p:ext uri="{BB962C8B-B14F-4D97-AF65-F5344CB8AC3E}">
        <p14:creationId xmlns:p14="http://schemas.microsoft.com/office/powerpoint/2010/main" val="2387698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6D59F-AC0C-C8E7-1A35-7BC72506CE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318469A-E276-94D9-C4A3-DF37A78C6EE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A16E58B5-97E0-229D-0CFB-BAB8F3A8DB07}"/>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6</a:t>
            </a:r>
          </a:p>
        </p:txBody>
      </p:sp>
      <p:sp>
        <p:nvSpPr>
          <p:cNvPr id="5" name="TextBox 4">
            <a:extLst>
              <a:ext uri="{FF2B5EF4-FFF2-40B4-BE49-F238E27FC236}">
                <a16:creationId xmlns:a16="http://schemas.microsoft.com/office/drawing/2014/main" id="{5DA3AAFC-37F9-DAF4-3E52-4BB866D8DE10}"/>
              </a:ext>
            </a:extLst>
          </p:cNvPr>
          <p:cNvSpPr txBox="1"/>
          <p:nvPr/>
        </p:nvSpPr>
        <p:spPr>
          <a:xfrm>
            <a:off x="597409" y="6366393"/>
            <a:ext cx="653336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Engage</a:t>
            </a:r>
          </a:p>
        </p:txBody>
      </p:sp>
      <p:sp>
        <p:nvSpPr>
          <p:cNvPr id="12" name="TextBox 11">
            <a:extLst>
              <a:ext uri="{FF2B5EF4-FFF2-40B4-BE49-F238E27FC236}">
                <a16:creationId xmlns:a16="http://schemas.microsoft.com/office/drawing/2014/main" id="{5912A931-AE3A-063A-7A74-76C895643E24}"/>
              </a:ext>
            </a:extLst>
          </p:cNvPr>
          <p:cNvSpPr txBox="1"/>
          <p:nvPr/>
        </p:nvSpPr>
        <p:spPr>
          <a:xfrm>
            <a:off x="4441371" y="1211512"/>
            <a:ext cx="7354388" cy="3785652"/>
          </a:xfrm>
          <a:prstGeom prst="rect">
            <a:avLst/>
          </a:prstGeom>
          <a:noFill/>
        </p:spPr>
        <p:txBody>
          <a:bodyPr wrap="square">
            <a:spAutoFit/>
          </a:bodyPr>
          <a:lstStyle/>
          <a:p>
            <a:pPr algn="ctr"/>
            <a:r>
              <a:rPr lang="en-US" sz="4800">
                <a:latin typeface="Avenir Next LT Pro" panose="020B0504020202020204" pitchFamily="34" charset="0"/>
              </a:rPr>
              <a:t>Let’s go outside for hike in our schoolyard. As we hike where do you think these different critters would go to stay cool?</a:t>
            </a:r>
          </a:p>
        </p:txBody>
      </p:sp>
      <p:pic>
        <p:nvPicPr>
          <p:cNvPr id="7" name="Picture 6" descr="Icon&#10;&#10;AI-generated content may be incorrect.">
            <a:extLst>
              <a:ext uri="{FF2B5EF4-FFF2-40B4-BE49-F238E27FC236}">
                <a16:creationId xmlns:a16="http://schemas.microsoft.com/office/drawing/2014/main" id="{63F29F8C-B8EA-FD15-CA00-DD3A660A5D72}"/>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50" name="Picture 2" descr="House&amp;#95;Finch&amp;#95;0174.dng">
            <a:extLst>
              <a:ext uri="{FF2B5EF4-FFF2-40B4-BE49-F238E27FC236}">
                <a16:creationId xmlns:a16="http://schemas.microsoft.com/office/drawing/2014/main" id="{D1EA44BE-F543-FE63-67AA-58FB112D3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 y="-23253"/>
            <a:ext cx="4168794" cy="62575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327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866F8-B3F3-9009-FD2D-CACBA94FA0A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638CC28-0716-7CBB-0DB6-6D0EC465A1E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4394F9AB-4899-F507-E465-DB0B34339363}"/>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7</a:t>
            </a:r>
          </a:p>
        </p:txBody>
      </p:sp>
      <p:sp>
        <p:nvSpPr>
          <p:cNvPr id="5" name="TextBox 4">
            <a:extLst>
              <a:ext uri="{FF2B5EF4-FFF2-40B4-BE49-F238E27FC236}">
                <a16:creationId xmlns:a16="http://schemas.microsoft.com/office/drawing/2014/main" id="{7276CD18-5F62-44B5-05A5-C6E1DA967E0F}"/>
              </a:ext>
            </a:extLst>
          </p:cNvPr>
          <p:cNvSpPr txBox="1"/>
          <p:nvPr/>
        </p:nvSpPr>
        <p:spPr>
          <a:xfrm>
            <a:off x="597409" y="6366393"/>
            <a:ext cx="6783105"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Explore</a:t>
            </a:r>
          </a:p>
        </p:txBody>
      </p:sp>
      <p:sp>
        <p:nvSpPr>
          <p:cNvPr id="12" name="TextBox 11">
            <a:extLst>
              <a:ext uri="{FF2B5EF4-FFF2-40B4-BE49-F238E27FC236}">
                <a16:creationId xmlns:a16="http://schemas.microsoft.com/office/drawing/2014/main" id="{2368561B-9BDD-3193-1F3D-F2A43E8140B9}"/>
              </a:ext>
            </a:extLst>
          </p:cNvPr>
          <p:cNvSpPr txBox="1"/>
          <p:nvPr/>
        </p:nvSpPr>
        <p:spPr>
          <a:xfrm>
            <a:off x="6271478" y="1905506"/>
            <a:ext cx="5524281" cy="3046988"/>
          </a:xfrm>
          <a:prstGeom prst="rect">
            <a:avLst/>
          </a:prstGeom>
          <a:noFill/>
        </p:spPr>
        <p:txBody>
          <a:bodyPr wrap="square">
            <a:spAutoFit/>
          </a:bodyPr>
          <a:lstStyle/>
          <a:p>
            <a:pPr algn="ctr"/>
            <a:r>
              <a:rPr lang="en-US" sz="4800">
                <a:latin typeface="Avenir Next LT Pro" panose="020B0504020202020204" pitchFamily="34" charset="0"/>
              </a:rPr>
              <a:t>How do animals that live in our area stay cool on hot summer days?</a:t>
            </a:r>
          </a:p>
        </p:txBody>
      </p:sp>
      <p:pic>
        <p:nvPicPr>
          <p:cNvPr id="7" name="Picture 6" descr="Icon&#10;&#10;AI-generated content may be incorrect.">
            <a:extLst>
              <a:ext uri="{FF2B5EF4-FFF2-40B4-BE49-F238E27FC236}">
                <a16:creationId xmlns:a16="http://schemas.microsoft.com/office/drawing/2014/main" id="{BB5BEDF3-5FF4-F832-B8A4-C7ECF642E50E}"/>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2050" name="Picture 2" descr="Grey&amp;#95;Tree&amp;#95;Frog&amp;#95;0166">
            <a:extLst>
              <a:ext uri="{FF2B5EF4-FFF2-40B4-BE49-F238E27FC236}">
                <a16:creationId xmlns:a16="http://schemas.microsoft.com/office/drawing/2014/main" id="{4DEE0DE6-FEBC-ED23-C33A-2D436AB3EE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074" r="18109"/>
          <a:stretch/>
        </p:blipFill>
        <p:spPr bwMode="auto">
          <a:xfrm>
            <a:off x="1" y="-1369"/>
            <a:ext cx="6095999" cy="626611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56465ED5-08A6-3543-3712-C7CA1EB96EE3}"/>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79400"/>
            <a:ext cx="3744368" cy="890817"/>
          </a:xfrm>
          <a:prstGeom prst="rect">
            <a:avLst/>
          </a:prstGeom>
        </p:spPr>
      </p:pic>
    </p:spTree>
    <p:extLst>
      <p:ext uri="{BB962C8B-B14F-4D97-AF65-F5344CB8AC3E}">
        <p14:creationId xmlns:p14="http://schemas.microsoft.com/office/powerpoint/2010/main" val="3561810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B4A93-B5EB-0B36-BFDB-24D8F13AE60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6D40738-16D8-2BB7-BEF8-A11E54067D0A}"/>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5C992CC6-0363-27D1-0DD8-8881D2107557}"/>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8</a:t>
            </a:r>
          </a:p>
        </p:txBody>
      </p:sp>
      <p:sp>
        <p:nvSpPr>
          <p:cNvPr id="5" name="TextBox 4">
            <a:extLst>
              <a:ext uri="{FF2B5EF4-FFF2-40B4-BE49-F238E27FC236}">
                <a16:creationId xmlns:a16="http://schemas.microsoft.com/office/drawing/2014/main" id="{18F82E27-E65F-FB22-AA29-E0E59BC14E4C}"/>
              </a:ext>
            </a:extLst>
          </p:cNvPr>
          <p:cNvSpPr txBox="1"/>
          <p:nvPr/>
        </p:nvSpPr>
        <p:spPr>
          <a:xfrm>
            <a:off x="597409" y="6366393"/>
            <a:ext cx="64695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Explore</a:t>
            </a:r>
          </a:p>
        </p:txBody>
      </p:sp>
      <p:sp>
        <p:nvSpPr>
          <p:cNvPr id="12" name="TextBox 11">
            <a:extLst>
              <a:ext uri="{FF2B5EF4-FFF2-40B4-BE49-F238E27FC236}">
                <a16:creationId xmlns:a16="http://schemas.microsoft.com/office/drawing/2014/main" id="{2A40C8EC-118F-F6AF-4204-F1922667D09D}"/>
              </a:ext>
            </a:extLst>
          </p:cNvPr>
          <p:cNvSpPr txBox="1"/>
          <p:nvPr/>
        </p:nvSpPr>
        <p:spPr>
          <a:xfrm>
            <a:off x="361790" y="1536174"/>
            <a:ext cx="7418923" cy="3785652"/>
          </a:xfrm>
          <a:prstGeom prst="rect">
            <a:avLst/>
          </a:prstGeom>
          <a:noFill/>
        </p:spPr>
        <p:txBody>
          <a:bodyPr wrap="square">
            <a:spAutoFit/>
          </a:bodyPr>
          <a:lstStyle/>
          <a:p>
            <a:pPr algn="ctr"/>
            <a:r>
              <a:rPr lang="en-US" sz="4800">
                <a:latin typeface="Avenir Next LT Pro" panose="020B0504020202020204" pitchFamily="34" charset="0"/>
              </a:rPr>
              <a:t>Let’s go outside for a hike in our schoolyard. As we hike, where do you think these critters would go to stay cool?</a:t>
            </a:r>
          </a:p>
        </p:txBody>
      </p:sp>
      <p:pic>
        <p:nvPicPr>
          <p:cNvPr id="7" name="Picture 6" descr="Icon&#10;&#10;AI-generated content may be incorrect.">
            <a:extLst>
              <a:ext uri="{FF2B5EF4-FFF2-40B4-BE49-F238E27FC236}">
                <a16:creationId xmlns:a16="http://schemas.microsoft.com/office/drawing/2014/main" id="{8576B081-E93A-A3F9-CBC2-EFB37CD52BCB}"/>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pic>
        <p:nvPicPr>
          <p:cNvPr id="3074" name="Picture 2" descr="White-tailed&amp;#95;Deer&amp;#95;1661">
            <a:extLst>
              <a:ext uri="{FF2B5EF4-FFF2-40B4-BE49-F238E27FC236}">
                <a16:creationId xmlns:a16="http://schemas.microsoft.com/office/drawing/2014/main" id="{8DA24DE4-073C-03E7-799B-0E158FB60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266" y="0"/>
            <a:ext cx="4151734" cy="62319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EA49FCE3-0780-4BB4-7B22-2678E35DE73F}"/>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99177" y="54513"/>
            <a:ext cx="3744368" cy="890817"/>
          </a:xfrm>
          <a:prstGeom prst="rect">
            <a:avLst/>
          </a:prstGeom>
        </p:spPr>
      </p:pic>
    </p:spTree>
    <p:extLst>
      <p:ext uri="{BB962C8B-B14F-4D97-AF65-F5344CB8AC3E}">
        <p14:creationId xmlns:p14="http://schemas.microsoft.com/office/powerpoint/2010/main" val="4251426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6CE7-4E9E-3A0D-4AC9-5DA259FC7BC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E133E8D-50E2-FC9D-01DE-95303E2D3158}"/>
              </a:ext>
            </a:extLst>
          </p:cNvPr>
          <p:cNvSpPr>
            <a:spLocks noGrp="1" noRot="1" noMove="1" noResize="1" noEditPoints="1" noAdjustHandles="1" noChangeArrowheads="1" noChangeShapeType="1"/>
          </p:cNvSpPr>
          <p:nvPr/>
        </p:nvSpPr>
        <p:spPr>
          <a:xfrm>
            <a:off x="0" y="6231929"/>
            <a:ext cx="12192000" cy="6382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bg1"/>
              </a:solidFill>
              <a:latin typeface="Aptos Light" panose="020F0502020204030204" pitchFamily="34" charset="0"/>
            </a:endParaRPr>
          </a:p>
        </p:txBody>
      </p:sp>
      <p:sp>
        <p:nvSpPr>
          <p:cNvPr id="4" name="TextBox 3">
            <a:extLst>
              <a:ext uri="{FF2B5EF4-FFF2-40B4-BE49-F238E27FC236}">
                <a16:creationId xmlns:a16="http://schemas.microsoft.com/office/drawing/2014/main" id="{0F2806B1-0833-A8CB-A5C8-4F1F8B8546F0}"/>
              </a:ext>
            </a:extLst>
          </p:cNvPr>
          <p:cNvSpPr txBox="1"/>
          <p:nvPr/>
        </p:nvSpPr>
        <p:spPr>
          <a:xfrm>
            <a:off x="11795759" y="6366393"/>
            <a:ext cx="310897"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9</a:t>
            </a:r>
          </a:p>
        </p:txBody>
      </p:sp>
      <p:sp>
        <p:nvSpPr>
          <p:cNvPr id="5" name="TextBox 4">
            <a:extLst>
              <a:ext uri="{FF2B5EF4-FFF2-40B4-BE49-F238E27FC236}">
                <a16:creationId xmlns:a16="http://schemas.microsoft.com/office/drawing/2014/main" id="{4E4CA205-6ED2-6805-7E9A-6BB1DFB104DA}"/>
              </a:ext>
            </a:extLst>
          </p:cNvPr>
          <p:cNvSpPr txBox="1"/>
          <p:nvPr/>
        </p:nvSpPr>
        <p:spPr>
          <a:xfrm>
            <a:off x="597409" y="6366393"/>
            <a:ext cx="6730854" cy="369332"/>
          </a:xfrm>
          <a:prstGeom prst="rect">
            <a:avLst/>
          </a:prstGeom>
          <a:noFill/>
        </p:spPr>
        <p:txBody>
          <a:bodyPr wrap="square" rtlCol="0">
            <a:spAutoFit/>
          </a:bodyPr>
          <a:lstStyle/>
          <a:p>
            <a:r>
              <a:rPr lang="en-US">
                <a:solidFill>
                  <a:schemeClr val="bg1"/>
                </a:solidFill>
                <a:latin typeface="Avenir Next LT Pro" panose="020B0504020202020204" pitchFamily="34" charset="0"/>
              </a:rPr>
              <a:t>Bears through the Seasons – 1E Keep It Cool, Bear: Explain</a:t>
            </a:r>
          </a:p>
        </p:txBody>
      </p:sp>
      <p:pic>
        <p:nvPicPr>
          <p:cNvPr id="7" name="Picture 6" descr="Icon&#10;&#10;AI-generated content may be incorrect.">
            <a:extLst>
              <a:ext uri="{FF2B5EF4-FFF2-40B4-BE49-F238E27FC236}">
                <a16:creationId xmlns:a16="http://schemas.microsoft.com/office/drawing/2014/main" id="{2E9CCD4F-7F6C-4302-9FA8-65E1FA9E9C22}"/>
              </a:ext>
            </a:extLst>
          </p:cNvPr>
          <p:cNvPicPr>
            <a:picLocks noChangeAspect="1"/>
          </p:cNvPicPr>
          <p:nvPr/>
        </p:nvPicPr>
        <p:blipFill>
          <a:blip r:embed="rId3">
            <a:extLst>
              <a:ext uri="{28A0092B-C50C-407E-A947-70E740481C1C}">
                <a14:useLocalDpi xmlns:a14="http://schemas.microsoft.com/office/drawing/2010/main" val="0"/>
              </a:ext>
            </a:extLst>
          </a:blip>
          <a:srcRect l="19334" t="19455"/>
          <a:stretch/>
        </p:blipFill>
        <p:spPr>
          <a:xfrm>
            <a:off x="99177" y="6298630"/>
            <a:ext cx="525226" cy="504857"/>
          </a:xfrm>
          <a:prstGeom prst="rect">
            <a:avLst/>
          </a:prstGeom>
        </p:spPr>
      </p:pic>
      <p:sp>
        <p:nvSpPr>
          <p:cNvPr id="6" name="TextBox 5">
            <a:extLst>
              <a:ext uri="{FF2B5EF4-FFF2-40B4-BE49-F238E27FC236}">
                <a16:creationId xmlns:a16="http://schemas.microsoft.com/office/drawing/2014/main" id="{D7F3C5E2-32DA-DC2A-F5BA-17CA8C0C9E90}"/>
              </a:ext>
            </a:extLst>
          </p:cNvPr>
          <p:cNvSpPr txBox="1"/>
          <p:nvPr/>
        </p:nvSpPr>
        <p:spPr>
          <a:xfrm>
            <a:off x="5021018" y="1536174"/>
            <a:ext cx="6930189" cy="3785652"/>
          </a:xfrm>
          <a:prstGeom prst="rect">
            <a:avLst/>
          </a:prstGeom>
          <a:noFill/>
        </p:spPr>
        <p:txBody>
          <a:bodyPr wrap="square">
            <a:spAutoFit/>
          </a:bodyPr>
          <a:lstStyle/>
          <a:p>
            <a:pPr algn="ctr"/>
            <a:r>
              <a:rPr lang="en-US" sz="4800">
                <a:latin typeface="Avenir Next LT Pro" panose="020B0504020202020204" pitchFamily="34" charset="0"/>
              </a:rPr>
              <a:t>How are the ways animals cool off the same?</a:t>
            </a:r>
          </a:p>
          <a:p>
            <a:pPr algn="ctr"/>
            <a:endParaRPr lang="en-US" sz="4800">
              <a:latin typeface="Avenir Next LT Pro" panose="020B0504020202020204" pitchFamily="34" charset="0"/>
            </a:endParaRPr>
          </a:p>
          <a:p>
            <a:pPr algn="ctr"/>
            <a:r>
              <a:rPr lang="en-US" sz="4800">
                <a:latin typeface="Avenir Next LT Pro" panose="020B0504020202020204" pitchFamily="34" charset="0"/>
              </a:rPr>
              <a:t>How are they different?</a:t>
            </a:r>
          </a:p>
        </p:txBody>
      </p:sp>
      <p:pic>
        <p:nvPicPr>
          <p:cNvPr id="1026" name="Picture 2" descr="White-Tailed&amp;#95;Deer&amp;#95;4690">
            <a:extLst>
              <a:ext uri="{FF2B5EF4-FFF2-40B4-BE49-F238E27FC236}">
                <a16:creationId xmlns:a16="http://schemas.microsoft.com/office/drawing/2014/main" id="{5A08876D-8475-1FC2-1A15-4054A97EE1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5590"/>
          <a:stretch/>
        </p:blipFill>
        <p:spPr bwMode="auto">
          <a:xfrm>
            <a:off x="0" y="0"/>
            <a:ext cx="5078974" cy="62308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Picture 2" descr="A picture containing graphical user interface&#10;&#10;AI-generated content may be incorrect.">
            <a:extLst>
              <a:ext uri="{FF2B5EF4-FFF2-40B4-BE49-F238E27FC236}">
                <a16:creationId xmlns:a16="http://schemas.microsoft.com/office/drawing/2014/main" id="{ED2D9B0A-49A3-55ED-7F86-FEA303151735}"/>
              </a:ext>
            </a:extLst>
          </p:cNvPr>
          <p:cNvPicPr>
            <a:picLocks noChangeAspect="1"/>
          </p:cNvPicPr>
          <p:nvPr/>
        </p:nvPicPr>
        <p:blipFill>
          <a:blip r:embed="rId5">
            <a:extLst>
              <a:ext uri="{28A0092B-C50C-407E-A947-70E740481C1C}">
                <a14:useLocalDpi xmlns:a14="http://schemas.microsoft.com/office/drawing/2010/main" val="0"/>
              </a:ext>
            </a:extLst>
          </a:blip>
          <a:srcRect l="2292" t="6950" r="1109" b="2914"/>
          <a:stretch/>
        </p:blipFill>
        <p:spPr>
          <a:xfrm>
            <a:off x="8362288" y="96264"/>
            <a:ext cx="3744368" cy="890817"/>
          </a:xfrm>
          <a:prstGeom prst="rect">
            <a:avLst/>
          </a:prstGeom>
        </p:spPr>
      </p:pic>
    </p:spTree>
    <p:extLst>
      <p:ext uri="{BB962C8B-B14F-4D97-AF65-F5344CB8AC3E}">
        <p14:creationId xmlns:p14="http://schemas.microsoft.com/office/powerpoint/2010/main" val="9670688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1842</Words>
  <Application>Microsoft Office PowerPoint</Application>
  <PresentationFormat>Widescreen</PresentationFormat>
  <Paragraphs>252</Paragraphs>
  <Slides>40</Slides>
  <Notes>39</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Lydia Princ</dc:creator>
  <cp:lastModifiedBy>Lydia Princ</cp:lastModifiedBy>
  <cp:revision>2</cp:revision>
  <dcterms:created xsi:type="dcterms:W3CDTF">2025-05-23T15:18:10Z</dcterms:created>
  <dcterms:modified xsi:type="dcterms:W3CDTF">2025-07-18T14:04:01Z</dcterms:modified>
</cp:coreProperties>
</file>