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79" r:id="rId3"/>
    <p:sldId id="281" r:id="rId4"/>
    <p:sldId id="277" r:id="rId5"/>
    <p:sldId id="280" r:id="rId6"/>
    <p:sldId id="285" r:id="rId7"/>
    <p:sldId id="282" r:id="rId8"/>
    <p:sldId id="283" r:id="rId9"/>
    <p:sldId id="284" r:id="rId10"/>
    <p:sldId id="286" r:id="rId11"/>
    <p:sldId id="287" r:id="rId12"/>
    <p:sldId id="289" r:id="rId13"/>
    <p:sldId id="28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CF3103F-B771-00F0-1EE4-3771AA8131EA}" name="Mary Beth Factor" initials="MF" userId="S::marybeth.factor@mdc.mo.gov::ef275682-cb4f-4578-9163-75dc91a96f78" providerId="AD"/>
  <p188:author id="{40CCD274-B1B9-B04C-E0C9-ED2328D641AB}" name="Lydia Princ" initials="LP" userId="S::Lydia.Princ@mdc.mo.gov::6511114d-fd8d-4baf-9aa2-9edcd1d3a702" providerId="AD"/>
  <p188:author id="{0CFC2786-F008-0EB2-D9A8-1F12EEA6CE5B}" name="Wendy Parrett" initials="WP" userId="S::wendy.parrett@mdc.mo.gov::e75cd84c-1935-4997-9548-8fd9dced76a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7ADBBE-F932-89F3-BE0D-1ABAE98A5058}" v="6" dt="2025-07-18T13:03:08.161"/>
    <p1510:client id="{20C40A1C-5D1A-5476-23D9-EDF0E86BD2A8}" v="3" dt="2025-07-17T18:39:25.4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F672A6-CA4B-4EE9-9A85-402384F52FB5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CAE1F3-9619-4EAE-8EA2-0780E280E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381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AE1F3-9619-4EAE-8EA2-0780E280EC8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1211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BC9748-10CD-60CD-8A5F-07BF5371F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3DB509-58AD-04B2-A363-CD771E236D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D71A4A-94D0-35B9-549F-AF7583D8A5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/>
              <a:t>Look at the numbers for each day and discuss which numbers are highest and which are lowest. Have students put an </a:t>
            </a:r>
            <a:r>
              <a:rPr lang="en-US" b="1"/>
              <a:t>H</a:t>
            </a:r>
            <a:r>
              <a:rPr lang="en-US"/>
              <a:t> on the high data and </a:t>
            </a:r>
            <a:r>
              <a:rPr lang="en-US" b="1"/>
              <a:t>L</a:t>
            </a:r>
            <a:r>
              <a:rPr lang="en-US"/>
              <a:t> on the low data entries for each day.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2BEBF4-CEF6-877A-0881-342FAF8F1F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6210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B9748-C587-60D7-ED0B-37CF6EB03E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FCFBAF-3CED-1ADC-1DDC-DA44F9873A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7387A9-43BC-1BEA-DFA5-26A794E428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/>
              <a:t>Assist students in creating bar graphs for each day using sticky notes and partial sticky notes or some other similar method as shown on </a:t>
            </a:r>
            <a:r>
              <a:rPr lang="en-US" b="1"/>
              <a:t>1D Daily Temperature Graph Example</a:t>
            </a:r>
            <a:r>
              <a:rPr lang="en-US"/>
              <a:t>. </a:t>
            </a:r>
          </a:p>
          <a:p>
            <a:pPr marL="0" indent="0">
              <a:buFontTx/>
              <a:buNone/>
            </a:pPr>
            <a:endParaRPr lang="en-US"/>
          </a:p>
          <a:p>
            <a:pPr marL="0" indent="0">
              <a:buFontTx/>
              <a:buNone/>
            </a:pPr>
            <a:r>
              <a:rPr lang="en-US"/>
              <a:t>Students can then discuss the patterns on the blank </a:t>
            </a:r>
            <a:r>
              <a:rPr lang="en-US" b="1"/>
              <a:t>1D Daily Temperature Graph </a:t>
            </a:r>
            <a:r>
              <a:rPr lang="en-US"/>
              <a:t>for each day.</a:t>
            </a:r>
          </a:p>
          <a:p>
            <a:pPr marL="0" indent="0">
              <a:buFontTx/>
              <a:buNone/>
            </a:pPr>
            <a:endParaRPr lang="en-US"/>
          </a:p>
          <a:p>
            <a:pPr marL="0" indent="0">
              <a:buFontTx/>
              <a:buNone/>
            </a:pPr>
            <a:r>
              <a:rPr lang="en-US"/>
              <a:t>Add student observation and/or questions to the </a:t>
            </a:r>
            <a:r>
              <a:rPr lang="en-US" b="1" err="1"/>
              <a:t>Noticings</a:t>
            </a:r>
            <a:r>
              <a:rPr lang="en-US" b="1"/>
              <a:t> and Wonderings Chart</a:t>
            </a:r>
            <a:r>
              <a:rPr lang="en-US"/>
              <a:t> as the lesson concludes in reference to the phenomenon studied.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296CD2-6924-7468-DCBC-7FBC450FC1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7960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582BB-D8F8-2527-63CE-E144779DB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1AD5DB-5133-45DF-67E5-1293F3A3A6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920A00-311E-C63C-95EA-EF364AFC55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/>
              <a:t>Based upon what we have learned about sun and shade, where might a bear rest and get cool? Why? Have students complete the student guide, </a:t>
            </a:r>
            <a:r>
              <a:rPr lang="en-US" b="1"/>
              <a:t>Draw it!</a:t>
            </a:r>
            <a:r>
              <a:rPr lang="en-US"/>
              <a:t> Activity on Page 25. Check for comprehension and ask students to justify their drawing location.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AC250B-37DF-9AEC-055D-EAB12DF01F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790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5EA40-BC28-09A5-F499-1F242E42A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9F6C5C-D6C7-6734-54FC-C831A939A2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782A95-26B5-DC81-8A04-0804DD5B21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/>
              <a:t>Have students create a line down the center of a plain piece of paper. Have them create a drawing for each of the following two prompts, place one drawing on each side to compare and contrast.</a:t>
            </a:r>
          </a:p>
          <a:p>
            <a:pPr marL="0" indent="0">
              <a:buFontTx/>
              <a:buNone/>
            </a:pPr>
            <a:endParaRPr lang="en-US"/>
          </a:p>
          <a:p>
            <a:pPr marL="228600" indent="-228600">
              <a:buFontTx/>
              <a:buAutoNum type="arabicPeriod"/>
            </a:pPr>
            <a:r>
              <a:rPr lang="en-US" b="1"/>
              <a:t>Draw the area that a black bear might be found on a hot day. </a:t>
            </a:r>
            <a:r>
              <a:rPr lang="en-US"/>
              <a:t>(Pictures should reflect understanding of a bear seeking shady areas, away from sun or perhaps under trees.)</a:t>
            </a:r>
          </a:p>
          <a:p>
            <a:pPr marL="228600" indent="-228600">
              <a:buFontTx/>
              <a:buAutoNum type="arabicPeriod"/>
            </a:pPr>
            <a:endParaRPr lang="en-US" b="1"/>
          </a:p>
          <a:p>
            <a:pPr marL="228600" indent="-228600">
              <a:buFontTx/>
              <a:buAutoNum type="arabicPeriod"/>
            </a:pPr>
            <a:r>
              <a:rPr lang="en-US" b="1"/>
              <a:t>Draw the area a bear might be found during a cloudy, cool day. </a:t>
            </a:r>
            <a:r>
              <a:rPr lang="en-US" i="1"/>
              <a:t>Why is a bear more likely to be found here? </a:t>
            </a:r>
            <a:r>
              <a:rPr lang="en-US"/>
              <a:t>(Answers should reflect that a bear is more likely to be seen roaming out in the open when heat and direct sunlight are less intense than on full-sun days when they would typically seek shade)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35C38B-1DC6-0BA7-B052-E8E21EFCA3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085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AF2DA-1B5F-8A6B-A2FD-E56BB2583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F66658-F379-24A9-E1E7-009574CBCF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80067D-A75C-D396-3968-D3E2182136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Open you student guide to </a:t>
            </a:r>
            <a:r>
              <a:rPr lang="en-US" b="1"/>
              <a:t>Lesson 1D Tracking Temperature </a:t>
            </a:r>
            <a:r>
              <a:rPr lang="en-US"/>
              <a:t>on Page 20 to the picture of the Missouri animal sunning itself on the rock.</a:t>
            </a:r>
          </a:p>
          <a:p>
            <a:endParaRPr lang="en-US"/>
          </a:p>
          <a:p>
            <a:r>
              <a:rPr lang="en-US"/>
              <a:t>Animal: Gray Squirrel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4B55E0-64D0-9EFD-DCE5-A58ED0937E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188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1D0C3-B38A-4675-66CF-8E08CBC79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DE3089-7CB4-882E-1A3E-6C1F44D437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798A66-163C-3DB9-4918-8A5FB2F8A0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Prepare and display your </a:t>
            </a:r>
            <a:r>
              <a:rPr lang="en-US" b="1" err="1"/>
              <a:t>Noticings</a:t>
            </a:r>
            <a:r>
              <a:rPr lang="en-US" b="1"/>
              <a:t> and Wonderings Chart </a:t>
            </a:r>
            <a:r>
              <a:rPr lang="en-US"/>
              <a:t>for this lesson. Add student observations and/or questions to the chart as the lesson proceeds in reference to the phenomenon studied.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C6B0BE-9F2D-7754-A0B5-20DDF551AC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377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F19F0-8311-EF78-D62C-5C019E361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5B7C0F-AFEE-1DA5-BF4B-3BBA6F4C6F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268EA2-C4DF-9CA9-F70A-14947AA3BE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Read together from student guide, </a:t>
            </a:r>
            <a:r>
              <a:rPr lang="en-US" b="1"/>
              <a:t>Read Together What is Temperature?</a:t>
            </a:r>
            <a:r>
              <a:rPr lang="en-US"/>
              <a:t> on Page 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5F9A2A-C6AC-FA19-3979-5D84CE66F7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682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B430E-6168-4EF4-C585-726498419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4D3085-6066-C35A-1E92-AFF198402A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375466-8A31-8DA6-3927-0DE20E7C13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 the student guide, complete </a:t>
            </a:r>
            <a:r>
              <a:rPr lang="en-US" b="1"/>
              <a:t>Science Notebook Sun – Shade Review </a:t>
            </a:r>
            <a:r>
              <a:rPr lang="en-US"/>
              <a:t>on Page 22.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20CA96-9EC2-98E2-5B35-A1E5718A20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747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9524BA-6FEB-41A6-6F6C-89CC373AC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5EBAE6-2891-F899-3514-EBEAA61FE1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9E04FE-D5FD-D8D1-F50A-BFE537F36B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Discuss why animals such as turtles and lizards may sit in sunny areas.</a:t>
            </a:r>
          </a:p>
          <a:p>
            <a:endParaRPr lang="en-US"/>
          </a:p>
          <a:p>
            <a:r>
              <a:rPr lang="en-US"/>
              <a:t>Animal: Eastern Collard Lizard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EA6C8-E690-9C83-46E0-3C5FA7A0DE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592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454E8-034F-8885-330D-C8C3B52F1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DF86B8-F385-0C9A-F5A5-932698A965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FDEE52-966C-F3F1-D547-6CC4C97FEE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A5760B-8716-C91F-9D3D-3DDCCB0484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79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780EE-1C82-9A06-0089-CBDB27ED5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6535FD-91A0-2390-6047-E2B0086E1A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6BBA1B-EFB2-4360-E679-482CC3B7C1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D2C0D-F8DC-18D3-0083-391BC15D08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945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F4EAF6-A284-20FF-9827-EB66DC872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352C80-8F39-C202-8198-A9E6737E0D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F0C72E-4616-3066-3768-EF1165F44E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Help students set up an investigation in which they will air temperature outside three times a day for four to five days. Use the </a:t>
            </a:r>
            <a:r>
              <a:rPr lang="en-US" b="1"/>
              <a:t>Science Notebook Taking Temperatures Data Sheet </a:t>
            </a:r>
            <a:r>
              <a:rPr lang="en-US"/>
              <a:t>in the student guide or on chart paper inside the classroom. You can also make copies of </a:t>
            </a:r>
            <a:r>
              <a:rPr lang="en-US" b="1"/>
              <a:t>1D Taking Temperature Data Sheet </a:t>
            </a:r>
            <a:r>
              <a:rPr lang="en-US"/>
              <a:t>following this lesson.</a:t>
            </a:r>
          </a:p>
          <a:p>
            <a:pPr marL="171450" indent="-171450">
              <a:buFontTx/>
              <a:buChar char="-"/>
            </a:pPr>
            <a:endParaRPr lang="en-US"/>
          </a:p>
          <a:p>
            <a:pPr marL="171450" indent="-171450">
              <a:buFontTx/>
              <a:buChar char="-"/>
            </a:pPr>
            <a:r>
              <a:rPr lang="en-US"/>
              <a:t>At the end of the data collection period of five days, discuss what students notice about the data in their chart.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6179DA-14AA-5541-3F67-48C5A9557C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077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372F7-E0C4-7D3C-E386-D01052DB76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3B66AB-9338-706A-9551-8544B106A1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BAD3D-7B64-7E22-E2D5-1FF91DEFB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7D36B-E850-4FBA-8057-E838D4E48D6C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5A3A7-6E0A-0F25-06AE-C6021BCC8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83E8A9-18CA-22A6-39BE-D98A14243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62004-CA52-4D2D-A0C8-C9A3E5516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652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A8B44-2588-D74F-4A3C-4C0B0401F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2913D4-8242-1ADA-B2F8-B45BB8B175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D938A-97B5-15ED-6A67-570BF9107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7D36B-E850-4FBA-8057-E838D4E48D6C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CCE4B1-69BD-0C3F-7EE7-0C5375310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948CF-3598-8E89-05BE-7F4BC88CC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62004-CA52-4D2D-A0C8-C9A3E5516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998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05336F-B443-E7C5-A1FE-2AD6AA25EC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4B1BF4-4A28-9C7E-92FD-2F79CBEA08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05769C-0450-8E78-9E81-29686726F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7D36B-E850-4FBA-8057-E838D4E48D6C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E25773-4508-A26B-76A2-46C36B347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45951-E116-D554-F9D6-FA93BAEAE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62004-CA52-4D2D-A0C8-C9A3E5516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653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5A644-4702-D51C-BFDC-EE779A596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D05FD-0A7F-31D7-4B32-BE68758967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A4AC6E-8422-406C-7E41-9A8C75CA6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7D36B-E850-4FBA-8057-E838D4E48D6C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1B3F5-D959-5A60-CE2E-4BF45FE3E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F6C4D5-BF72-42C7-22D1-D14B7F6E4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62004-CA52-4D2D-A0C8-C9A3E5516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195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99195-7E4B-2696-22D6-2A2233EDA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F1286C-D477-F432-0F51-689925471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A6EB28-4196-3F73-8A3B-B89D06D14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7D36B-E850-4FBA-8057-E838D4E48D6C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41DE3-7662-63AF-ABF3-FCA7088DD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B03B68-058D-173C-8828-988262687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62004-CA52-4D2D-A0C8-C9A3E5516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092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03D16-04D6-31E0-D678-B95BA4109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A0754C-2675-C2ED-4211-A9CB4057B7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A4A3E8-05A7-D31A-182A-A0A2CC178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19C10B-412A-87C5-C733-8CE3CBBF4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7D36B-E850-4FBA-8057-E838D4E48D6C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59FF52-C885-CD1D-4677-E74D026AC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D1BD05-2809-AA3F-2612-672292A2B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62004-CA52-4D2D-A0C8-C9A3E5516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28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5639F-435B-52EB-42F5-148F347C0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A2BE25-3E63-8B1F-AC65-73EE47F322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A07912-4FE3-B326-04E9-CC68728736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F89507-08FF-2867-3F90-694C8EEF0B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71E1D8-B3DF-AD96-84A4-F19095AD17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40915C-C94C-ABAA-1717-A509D1A89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7D36B-E850-4FBA-8057-E838D4E48D6C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B5F881-9463-9F61-E594-BE6A5CDA8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29C4B8-732F-C97B-53E2-AC28B7016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62004-CA52-4D2D-A0C8-C9A3E5516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66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A057D-8B5E-71D8-25E7-F7AC09609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2795B8-4B5B-E7F6-E80E-044915E56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7D36B-E850-4FBA-8057-E838D4E48D6C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17AF8F-9741-F0AD-4E6E-5FB96B890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AF8A6D-A7CA-2A60-9638-90E0783C4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62004-CA52-4D2D-A0C8-C9A3E5516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181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EC8CEB-9A96-0C9A-3A00-D51BA94E5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7D36B-E850-4FBA-8057-E838D4E48D6C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442BEE-9D58-FED6-2EF0-77A9DC982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466EC4-F38B-1390-C1AD-21FCD2BAA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62004-CA52-4D2D-A0C8-C9A3E5516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507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E6289-C2B4-3763-97C8-94624F92D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A7212-0012-3DCE-9B18-08BB3340B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63A8BB-52D8-DB74-D210-387735F52E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EB8E24-91DE-0656-B02A-193FA1402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7D36B-E850-4FBA-8057-E838D4E48D6C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E9003E-0CDF-1923-B07A-7BFA5A8FB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1C77D-A00C-F63F-9551-F77E99B45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62004-CA52-4D2D-A0C8-C9A3E5516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266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BC44F-6617-E511-6DE8-868F990EA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A1F75F-860B-75D6-0EE8-9EAA0E5321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67F817-9493-337C-AD8E-DE9D7083B0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386335-91F1-95F9-B360-2F6D05CE4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7D36B-E850-4FBA-8057-E838D4E48D6C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734AE5-A0B5-B3DD-2823-90968D400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0A6A1D-9537-ECFE-153D-6A211FBBB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62004-CA52-4D2D-A0C8-C9A3E5516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635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240D8A-B20F-B7EF-61C9-B6BB7B530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500BDB-946C-647D-CD6A-8C7A6B420C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54EBE2-229C-6421-ECE9-C3CEFDD027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B57D36B-E850-4FBA-8057-E838D4E48D6C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507B2-5A0E-80C1-B82C-EC57ABC372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591AB2-BE46-B15D-9F30-2B5602F035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F762004-CA52-4D2D-A0C8-C9A3E5516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032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ear walking on the ground&#10;&#10;AI-generated content may be incorrect.">
            <a:extLst>
              <a:ext uri="{FF2B5EF4-FFF2-40B4-BE49-F238E27FC236}">
                <a16:creationId xmlns:a16="http://schemas.microsoft.com/office/drawing/2014/main" id="{FF368C7D-C5AF-D19F-3F69-C7024482A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4" t="15672" r="-201" b="12841"/>
          <a:stretch/>
        </p:blipFill>
        <p:spPr>
          <a:xfrm>
            <a:off x="0" y="0"/>
            <a:ext cx="12229308" cy="706311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D2BCACF-8681-4464-0A46-7F0C1CC8CA1B}"/>
              </a:ext>
            </a:extLst>
          </p:cNvPr>
          <p:cNvGrpSpPr/>
          <p:nvPr/>
        </p:nvGrpSpPr>
        <p:grpSpPr>
          <a:xfrm>
            <a:off x="-49134" y="5013382"/>
            <a:ext cx="12278442" cy="2064074"/>
            <a:chOff x="-49134" y="5013382"/>
            <a:chExt cx="12278442" cy="1853762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C17D903-3FAE-0388-4F47-883814A00F4C}"/>
                </a:ext>
              </a:extLst>
            </p:cNvPr>
            <p:cNvSpPr/>
            <p:nvPr/>
          </p:nvSpPr>
          <p:spPr>
            <a:xfrm>
              <a:off x="-18288" y="5038344"/>
              <a:ext cx="12247596" cy="1828800"/>
            </a:xfrm>
            <a:custGeom>
              <a:avLst/>
              <a:gdLst>
                <a:gd name="connsiteX0" fmla="*/ 0 w 12247596"/>
                <a:gd name="connsiteY0" fmla="*/ 91440 h 1828800"/>
                <a:gd name="connsiteX1" fmla="*/ 0 w 12247596"/>
                <a:gd name="connsiteY1" fmla="*/ 91440 h 1828800"/>
                <a:gd name="connsiteX2" fmla="*/ 82296 w 12247596"/>
                <a:gd name="connsiteY2" fmla="*/ 82296 h 1828800"/>
                <a:gd name="connsiteX3" fmla="*/ 109728 w 12247596"/>
                <a:gd name="connsiteY3" fmla="*/ 73152 h 1828800"/>
                <a:gd name="connsiteX4" fmla="*/ 201168 w 12247596"/>
                <a:gd name="connsiteY4" fmla="*/ 54864 h 1828800"/>
                <a:gd name="connsiteX5" fmla="*/ 274320 w 12247596"/>
                <a:gd name="connsiteY5" fmla="*/ 36576 h 1828800"/>
                <a:gd name="connsiteX6" fmla="*/ 539496 w 12247596"/>
                <a:gd name="connsiteY6" fmla="*/ 27432 h 1828800"/>
                <a:gd name="connsiteX7" fmla="*/ 603504 w 12247596"/>
                <a:gd name="connsiteY7" fmla="*/ 18288 h 1828800"/>
                <a:gd name="connsiteX8" fmla="*/ 685800 w 12247596"/>
                <a:gd name="connsiteY8" fmla="*/ 0 h 1828800"/>
                <a:gd name="connsiteX9" fmla="*/ 1700784 w 12247596"/>
                <a:gd name="connsiteY9" fmla="*/ 27432 h 1828800"/>
                <a:gd name="connsiteX10" fmla="*/ 1737360 w 12247596"/>
                <a:gd name="connsiteY10" fmla="*/ 36576 h 1828800"/>
                <a:gd name="connsiteX11" fmla="*/ 1874520 w 12247596"/>
                <a:gd name="connsiteY11" fmla="*/ 64008 h 1828800"/>
                <a:gd name="connsiteX12" fmla="*/ 2221992 w 12247596"/>
                <a:gd name="connsiteY12" fmla="*/ 73152 h 1828800"/>
                <a:gd name="connsiteX13" fmla="*/ 2432304 w 12247596"/>
                <a:gd name="connsiteY13" fmla="*/ 109728 h 1828800"/>
                <a:gd name="connsiteX14" fmla="*/ 2523744 w 12247596"/>
                <a:gd name="connsiteY14" fmla="*/ 173736 h 1828800"/>
                <a:gd name="connsiteX15" fmla="*/ 2532888 w 12247596"/>
                <a:gd name="connsiteY15" fmla="*/ 146304 h 1828800"/>
                <a:gd name="connsiteX16" fmla="*/ 2478024 w 12247596"/>
                <a:gd name="connsiteY16" fmla="*/ 128016 h 1828800"/>
                <a:gd name="connsiteX17" fmla="*/ 2779776 w 12247596"/>
                <a:gd name="connsiteY17" fmla="*/ 155448 h 1828800"/>
                <a:gd name="connsiteX18" fmla="*/ 2907792 w 12247596"/>
                <a:gd name="connsiteY18" fmla="*/ 192024 h 1828800"/>
                <a:gd name="connsiteX19" fmla="*/ 3008376 w 12247596"/>
                <a:gd name="connsiteY19" fmla="*/ 210312 h 1828800"/>
                <a:gd name="connsiteX20" fmla="*/ 3291840 w 12247596"/>
                <a:gd name="connsiteY20" fmla="*/ 246888 h 1828800"/>
                <a:gd name="connsiteX21" fmla="*/ 3611880 w 12247596"/>
                <a:gd name="connsiteY21" fmla="*/ 320040 h 1828800"/>
                <a:gd name="connsiteX22" fmla="*/ 3913632 w 12247596"/>
                <a:gd name="connsiteY22" fmla="*/ 374904 h 1828800"/>
                <a:gd name="connsiteX23" fmla="*/ 4050792 w 12247596"/>
                <a:gd name="connsiteY23" fmla="*/ 411480 h 1828800"/>
                <a:gd name="connsiteX24" fmla="*/ 4078224 w 12247596"/>
                <a:gd name="connsiteY24" fmla="*/ 420624 h 1828800"/>
                <a:gd name="connsiteX25" fmla="*/ 4261104 w 12247596"/>
                <a:gd name="connsiteY25" fmla="*/ 429768 h 1828800"/>
                <a:gd name="connsiteX26" fmla="*/ 4361688 w 12247596"/>
                <a:gd name="connsiteY26" fmla="*/ 438912 h 1828800"/>
                <a:gd name="connsiteX27" fmla="*/ 4471416 w 12247596"/>
                <a:gd name="connsiteY27" fmla="*/ 466344 h 1828800"/>
                <a:gd name="connsiteX28" fmla="*/ 4535424 w 12247596"/>
                <a:gd name="connsiteY28" fmla="*/ 475488 h 1828800"/>
                <a:gd name="connsiteX29" fmla="*/ 4700016 w 12247596"/>
                <a:gd name="connsiteY29" fmla="*/ 493776 h 1828800"/>
                <a:gd name="connsiteX30" fmla="*/ 4800600 w 12247596"/>
                <a:gd name="connsiteY30" fmla="*/ 512064 h 1828800"/>
                <a:gd name="connsiteX31" fmla="*/ 4937760 w 12247596"/>
                <a:gd name="connsiteY31" fmla="*/ 521208 h 1828800"/>
                <a:gd name="connsiteX32" fmla="*/ 5047488 w 12247596"/>
                <a:gd name="connsiteY32" fmla="*/ 539496 h 1828800"/>
                <a:gd name="connsiteX33" fmla="*/ 5093208 w 12247596"/>
                <a:gd name="connsiteY33" fmla="*/ 548640 h 1828800"/>
                <a:gd name="connsiteX34" fmla="*/ 5148072 w 12247596"/>
                <a:gd name="connsiteY34" fmla="*/ 566928 h 1828800"/>
                <a:gd name="connsiteX35" fmla="*/ 5193792 w 12247596"/>
                <a:gd name="connsiteY35" fmla="*/ 576072 h 1828800"/>
                <a:gd name="connsiteX36" fmla="*/ 5239512 w 12247596"/>
                <a:gd name="connsiteY36" fmla="*/ 594360 h 1828800"/>
                <a:gd name="connsiteX37" fmla="*/ 5486400 w 12247596"/>
                <a:gd name="connsiteY37" fmla="*/ 621792 h 1828800"/>
                <a:gd name="connsiteX38" fmla="*/ 5586984 w 12247596"/>
                <a:gd name="connsiteY38" fmla="*/ 640080 h 1828800"/>
                <a:gd name="connsiteX39" fmla="*/ 5779008 w 12247596"/>
                <a:gd name="connsiteY39" fmla="*/ 658368 h 1828800"/>
                <a:gd name="connsiteX40" fmla="*/ 5833872 w 12247596"/>
                <a:gd name="connsiteY40" fmla="*/ 667512 h 1828800"/>
                <a:gd name="connsiteX41" fmla="*/ 5897880 w 12247596"/>
                <a:gd name="connsiteY41" fmla="*/ 676656 h 1828800"/>
                <a:gd name="connsiteX42" fmla="*/ 6089904 w 12247596"/>
                <a:gd name="connsiteY42" fmla="*/ 713232 h 1828800"/>
                <a:gd name="connsiteX43" fmla="*/ 6236208 w 12247596"/>
                <a:gd name="connsiteY43" fmla="*/ 722376 h 1828800"/>
                <a:gd name="connsiteX44" fmla="*/ 6327648 w 12247596"/>
                <a:gd name="connsiteY44" fmla="*/ 740664 h 1828800"/>
                <a:gd name="connsiteX45" fmla="*/ 6409944 w 12247596"/>
                <a:gd name="connsiteY45" fmla="*/ 758952 h 1828800"/>
                <a:gd name="connsiteX46" fmla="*/ 6519672 w 12247596"/>
                <a:gd name="connsiteY46" fmla="*/ 768096 h 1828800"/>
                <a:gd name="connsiteX47" fmla="*/ 6565392 w 12247596"/>
                <a:gd name="connsiteY47" fmla="*/ 777240 h 1828800"/>
                <a:gd name="connsiteX48" fmla="*/ 6647688 w 12247596"/>
                <a:gd name="connsiteY48" fmla="*/ 795528 h 1828800"/>
                <a:gd name="connsiteX49" fmla="*/ 6702552 w 12247596"/>
                <a:gd name="connsiteY49" fmla="*/ 804672 h 1828800"/>
                <a:gd name="connsiteX50" fmla="*/ 6739128 w 12247596"/>
                <a:gd name="connsiteY50" fmla="*/ 813816 h 1828800"/>
                <a:gd name="connsiteX51" fmla="*/ 6830568 w 12247596"/>
                <a:gd name="connsiteY51" fmla="*/ 822960 h 1828800"/>
                <a:gd name="connsiteX52" fmla="*/ 6949440 w 12247596"/>
                <a:gd name="connsiteY52" fmla="*/ 813816 h 1828800"/>
                <a:gd name="connsiteX53" fmla="*/ 6903720 w 12247596"/>
                <a:gd name="connsiteY53" fmla="*/ 786384 h 1828800"/>
                <a:gd name="connsiteX54" fmla="*/ 6757416 w 12247596"/>
                <a:gd name="connsiteY54" fmla="*/ 758952 h 1828800"/>
                <a:gd name="connsiteX55" fmla="*/ 6620256 w 12247596"/>
                <a:gd name="connsiteY55" fmla="*/ 740664 h 1828800"/>
                <a:gd name="connsiteX56" fmla="*/ 6830568 w 12247596"/>
                <a:gd name="connsiteY56" fmla="*/ 777240 h 1828800"/>
                <a:gd name="connsiteX57" fmla="*/ 6858000 w 12247596"/>
                <a:gd name="connsiteY57" fmla="*/ 786384 h 1828800"/>
                <a:gd name="connsiteX58" fmla="*/ 7251192 w 12247596"/>
                <a:gd name="connsiteY58" fmla="*/ 832104 h 1828800"/>
                <a:gd name="connsiteX59" fmla="*/ 7296912 w 12247596"/>
                <a:gd name="connsiteY59" fmla="*/ 841248 h 1828800"/>
                <a:gd name="connsiteX60" fmla="*/ 7360920 w 12247596"/>
                <a:gd name="connsiteY60" fmla="*/ 850392 h 1828800"/>
                <a:gd name="connsiteX61" fmla="*/ 7461504 w 12247596"/>
                <a:gd name="connsiteY61" fmla="*/ 877824 h 1828800"/>
                <a:gd name="connsiteX62" fmla="*/ 7534656 w 12247596"/>
                <a:gd name="connsiteY62" fmla="*/ 868680 h 1828800"/>
                <a:gd name="connsiteX63" fmla="*/ 7562088 w 12247596"/>
                <a:gd name="connsiteY63" fmla="*/ 859536 h 1828800"/>
                <a:gd name="connsiteX64" fmla="*/ 7754112 w 12247596"/>
                <a:gd name="connsiteY64" fmla="*/ 868680 h 1828800"/>
                <a:gd name="connsiteX65" fmla="*/ 7827264 w 12247596"/>
                <a:gd name="connsiteY65" fmla="*/ 886968 h 1828800"/>
                <a:gd name="connsiteX66" fmla="*/ 8065008 w 12247596"/>
                <a:gd name="connsiteY66" fmla="*/ 914400 h 1828800"/>
                <a:gd name="connsiteX67" fmla="*/ 8119872 w 12247596"/>
                <a:gd name="connsiteY67" fmla="*/ 932688 h 1828800"/>
                <a:gd name="connsiteX68" fmla="*/ 8385048 w 12247596"/>
                <a:gd name="connsiteY68" fmla="*/ 969264 h 1828800"/>
                <a:gd name="connsiteX69" fmla="*/ 8686800 w 12247596"/>
                <a:gd name="connsiteY69" fmla="*/ 1005840 h 1828800"/>
                <a:gd name="connsiteX70" fmla="*/ 9144000 w 12247596"/>
                <a:gd name="connsiteY70" fmla="*/ 1033272 h 1828800"/>
                <a:gd name="connsiteX71" fmla="*/ 9400032 w 12247596"/>
                <a:gd name="connsiteY71" fmla="*/ 1051560 h 1828800"/>
                <a:gd name="connsiteX72" fmla="*/ 9573768 w 12247596"/>
                <a:gd name="connsiteY72" fmla="*/ 1069848 h 1828800"/>
                <a:gd name="connsiteX73" fmla="*/ 9893808 w 12247596"/>
                <a:gd name="connsiteY73" fmla="*/ 1088136 h 1828800"/>
                <a:gd name="connsiteX74" fmla="*/ 10140696 w 12247596"/>
                <a:gd name="connsiteY74" fmla="*/ 1069848 h 1828800"/>
                <a:gd name="connsiteX75" fmla="*/ 10186416 w 12247596"/>
                <a:gd name="connsiteY75" fmla="*/ 1060704 h 1828800"/>
                <a:gd name="connsiteX76" fmla="*/ 10250424 w 12247596"/>
                <a:gd name="connsiteY76" fmla="*/ 1051560 h 1828800"/>
                <a:gd name="connsiteX77" fmla="*/ 10744200 w 12247596"/>
                <a:gd name="connsiteY77" fmla="*/ 1051560 h 1828800"/>
                <a:gd name="connsiteX78" fmla="*/ 10844784 w 12247596"/>
                <a:gd name="connsiteY78" fmla="*/ 1014984 h 1828800"/>
                <a:gd name="connsiteX79" fmla="*/ 10890504 w 12247596"/>
                <a:gd name="connsiteY79" fmla="*/ 987552 h 1828800"/>
                <a:gd name="connsiteX80" fmla="*/ 10954512 w 12247596"/>
                <a:gd name="connsiteY80" fmla="*/ 978408 h 1828800"/>
                <a:gd name="connsiteX81" fmla="*/ 11055096 w 12247596"/>
                <a:gd name="connsiteY81" fmla="*/ 987552 h 1828800"/>
                <a:gd name="connsiteX82" fmla="*/ 11137392 w 12247596"/>
                <a:gd name="connsiteY82" fmla="*/ 996696 h 1828800"/>
                <a:gd name="connsiteX83" fmla="*/ 11036808 w 12247596"/>
                <a:gd name="connsiteY83" fmla="*/ 1005840 h 1828800"/>
                <a:gd name="connsiteX84" fmla="*/ 11000232 w 12247596"/>
                <a:gd name="connsiteY84" fmla="*/ 1014984 h 1828800"/>
                <a:gd name="connsiteX85" fmla="*/ 10945368 w 12247596"/>
                <a:gd name="connsiteY85" fmla="*/ 1033272 h 1828800"/>
                <a:gd name="connsiteX86" fmla="*/ 10799064 w 12247596"/>
                <a:gd name="connsiteY86" fmla="*/ 1024128 h 1828800"/>
                <a:gd name="connsiteX87" fmla="*/ 10570464 w 12247596"/>
                <a:gd name="connsiteY87" fmla="*/ 987552 h 1828800"/>
                <a:gd name="connsiteX88" fmla="*/ 10469880 w 12247596"/>
                <a:gd name="connsiteY88" fmla="*/ 969264 h 1828800"/>
                <a:gd name="connsiteX89" fmla="*/ 10424160 w 12247596"/>
                <a:gd name="connsiteY89" fmla="*/ 1014984 h 1828800"/>
                <a:gd name="connsiteX90" fmla="*/ 10378440 w 12247596"/>
                <a:gd name="connsiteY90" fmla="*/ 1024128 h 1828800"/>
                <a:gd name="connsiteX91" fmla="*/ 10287000 w 12247596"/>
                <a:gd name="connsiteY91" fmla="*/ 1033272 h 1828800"/>
                <a:gd name="connsiteX92" fmla="*/ 9546336 w 12247596"/>
                <a:gd name="connsiteY92" fmla="*/ 1024128 h 1828800"/>
                <a:gd name="connsiteX93" fmla="*/ 9491472 w 12247596"/>
                <a:gd name="connsiteY93" fmla="*/ 1014984 h 1828800"/>
                <a:gd name="connsiteX94" fmla="*/ 9372600 w 12247596"/>
                <a:gd name="connsiteY94" fmla="*/ 1005840 h 1828800"/>
                <a:gd name="connsiteX95" fmla="*/ 9683496 w 12247596"/>
                <a:gd name="connsiteY95" fmla="*/ 996696 h 1828800"/>
                <a:gd name="connsiteX96" fmla="*/ 9976104 w 12247596"/>
                <a:gd name="connsiteY96" fmla="*/ 1014984 h 1828800"/>
                <a:gd name="connsiteX97" fmla="*/ 10451592 w 12247596"/>
                <a:gd name="connsiteY97" fmla="*/ 1033272 h 1828800"/>
                <a:gd name="connsiteX98" fmla="*/ 10826496 w 12247596"/>
                <a:gd name="connsiteY98" fmla="*/ 1024128 h 1828800"/>
                <a:gd name="connsiteX99" fmla="*/ 10954512 w 12247596"/>
                <a:gd name="connsiteY99" fmla="*/ 1014984 h 1828800"/>
                <a:gd name="connsiteX100" fmla="*/ 10991088 w 12247596"/>
                <a:gd name="connsiteY100" fmla="*/ 996696 h 1828800"/>
                <a:gd name="connsiteX101" fmla="*/ 11091672 w 12247596"/>
                <a:gd name="connsiteY101" fmla="*/ 987552 h 1828800"/>
                <a:gd name="connsiteX102" fmla="*/ 11137392 w 12247596"/>
                <a:gd name="connsiteY102" fmla="*/ 978408 h 1828800"/>
                <a:gd name="connsiteX103" fmla="*/ 11237976 w 12247596"/>
                <a:gd name="connsiteY103" fmla="*/ 950976 h 1828800"/>
                <a:gd name="connsiteX104" fmla="*/ 11338560 w 12247596"/>
                <a:gd name="connsiteY104" fmla="*/ 932688 h 1828800"/>
                <a:gd name="connsiteX105" fmla="*/ 11393424 w 12247596"/>
                <a:gd name="connsiteY105" fmla="*/ 914400 h 1828800"/>
                <a:gd name="connsiteX106" fmla="*/ 11594592 w 12247596"/>
                <a:gd name="connsiteY106" fmla="*/ 886968 h 1828800"/>
                <a:gd name="connsiteX107" fmla="*/ 11622024 w 12247596"/>
                <a:gd name="connsiteY107" fmla="*/ 868680 h 1828800"/>
                <a:gd name="connsiteX108" fmla="*/ 11759184 w 12247596"/>
                <a:gd name="connsiteY108" fmla="*/ 850392 h 1828800"/>
                <a:gd name="connsiteX109" fmla="*/ 11795760 w 12247596"/>
                <a:gd name="connsiteY109" fmla="*/ 841248 h 1828800"/>
                <a:gd name="connsiteX110" fmla="*/ 11823192 w 12247596"/>
                <a:gd name="connsiteY110" fmla="*/ 832104 h 1828800"/>
                <a:gd name="connsiteX111" fmla="*/ 11996928 w 12247596"/>
                <a:gd name="connsiteY111" fmla="*/ 795528 h 1828800"/>
                <a:gd name="connsiteX112" fmla="*/ 12033504 w 12247596"/>
                <a:gd name="connsiteY112" fmla="*/ 786384 h 1828800"/>
                <a:gd name="connsiteX113" fmla="*/ 12106656 w 12247596"/>
                <a:gd name="connsiteY113" fmla="*/ 758952 h 1828800"/>
                <a:gd name="connsiteX114" fmla="*/ 12225528 w 12247596"/>
                <a:gd name="connsiteY114" fmla="*/ 768096 h 1828800"/>
                <a:gd name="connsiteX115" fmla="*/ 12207240 w 12247596"/>
                <a:gd name="connsiteY115" fmla="*/ 1828800 h 1828800"/>
                <a:gd name="connsiteX116" fmla="*/ 0 w 12247596"/>
                <a:gd name="connsiteY116" fmla="*/ 1801368 h 1828800"/>
                <a:gd name="connsiteX117" fmla="*/ 0 w 12247596"/>
                <a:gd name="connsiteY117" fmla="*/ 9144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2247596" h="1828800">
                  <a:moveTo>
                    <a:pt x="0" y="91440"/>
                  </a:moveTo>
                  <a:lnTo>
                    <a:pt x="0" y="91440"/>
                  </a:lnTo>
                  <a:cubicBezTo>
                    <a:pt x="27432" y="88392"/>
                    <a:pt x="55071" y="86834"/>
                    <a:pt x="82296" y="82296"/>
                  </a:cubicBezTo>
                  <a:cubicBezTo>
                    <a:pt x="91803" y="80711"/>
                    <a:pt x="100336" y="75319"/>
                    <a:pt x="109728" y="73152"/>
                  </a:cubicBezTo>
                  <a:cubicBezTo>
                    <a:pt x="140016" y="66163"/>
                    <a:pt x="171012" y="62403"/>
                    <a:pt x="201168" y="54864"/>
                  </a:cubicBezTo>
                  <a:cubicBezTo>
                    <a:pt x="225552" y="48768"/>
                    <a:pt x="249200" y="37442"/>
                    <a:pt x="274320" y="36576"/>
                  </a:cubicBezTo>
                  <a:lnTo>
                    <a:pt x="539496" y="27432"/>
                  </a:lnTo>
                  <a:cubicBezTo>
                    <a:pt x="560832" y="24384"/>
                    <a:pt x="582245" y="21831"/>
                    <a:pt x="603504" y="18288"/>
                  </a:cubicBezTo>
                  <a:cubicBezTo>
                    <a:pt x="638330" y="12484"/>
                    <a:pt x="652920" y="8220"/>
                    <a:pt x="685800" y="0"/>
                  </a:cubicBezTo>
                  <a:cubicBezTo>
                    <a:pt x="1077345" y="6636"/>
                    <a:pt x="1315904" y="6813"/>
                    <a:pt x="1700784" y="27432"/>
                  </a:cubicBezTo>
                  <a:cubicBezTo>
                    <a:pt x="1713333" y="28104"/>
                    <a:pt x="1725115" y="33750"/>
                    <a:pt x="1737360" y="36576"/>
                  </a:cubicBezTo>
                  <a:cubicBezTo>
                    <a:pt x="1751253" y="39782"/>
                    <a:pt x="1849009" y="62848"/>
                    <a:pt x="1874520" y="64008"/>
                  </a:cubicBezTo>
                  <a:cubicBezTo>
                    <a:pt x="1990265" y="69269"/>
                    <a:pt x="2106168" y="70104"/>
                    <a:pt x="2221992" y="73152"/>
                  </a:cubicBezTo>
                  <a:cubicBezTo>
                    <a:pt x="2275802" y="80839"/>
                    <a:pt x="2401376" y="97833"/>
                    <a:pt x="2432304" y="109728"/>
                  </a:cubicBezTo>
                  <a:cubicBezTo>
                    <a:pt x="2467030" y="123084"/>
                    <a:pt x="2493264" y="152400"/>
                    <a:pt x="2523744" y="173736"/>
                  </a:cubicBezTo>
                  <a:cubicBezTo>
                    <a:pt x="2526792" y="164592"/>
                    <a:pt x="2539704" y="153120"/>
                    <a:pt x="2532888" y="146304"/>
                  </a:cubicBezTo>
                  <a:cubicBezTo>
                    <a:pt x="2519257" y="132673"/>
                    <a:pt x="2458760" y="127303"/>
                    <a:pt x="2478024" y="128016"/>
                  </a:cubicBezTo>
                  <a:cubicBezTo>
                    <a:pt x="2578954" y="131754"/>
                    <a:pt x="2679192" y="146304"/>
                    <a:pt x="2779776" y="155448"/>
                  </a:cubicBezTo>
                  <a:cubicBezTo>
                    <a:pt x="2882827" y="176058"/>
                    <a:pt x="2756840" y="148895"/>
                    <a:pt x="2907792" y="192024"/>
                  </a:cubicBezTo>
                  <a:cubicBezTo>
                    <a:pt x="2927556" y="197671"/>
                    <a:pt x="2990833" y="207122"/>
                    <a:pt x="3008376" y="210312"/>
                  </a:cubicBezTo>
                  <a:cubicBezTo>
                    <a:pt x="3166242" y="239015"/>
                    <a:pt x="2864542" y="197584"/>
                    <a:pt x="3291840" y="246888"/>
                  </a:cubicBezTo>
                  <a:cubicBezTo>
                    <a:pt x="3380813" y="269131"/>
                    <a:pt x="3536659" y="309294"/>
                    <a:pt x="3611880" y="320040"/>
                  </a:cubicBezTo>
                  <a:cubicBezTo>
                    <a:pt x="3704582" y="333283"/>
                    <a:pt x="3846415" y="352498"/>
                    <a:pt x="3913632" y="374904"/>
                  </a:cubicBezTo>
                  <a:cubicBezTo>
                    <a:pt x="3984442" y="398507"/>
                    <a:pt x="3901943" y="371787"/>
                    <a:pt x="4050792" y="411480"/>
                  </a:cubicBezTo>
                  <a:cubicBezTo>
                    <a:pt x="4060105" y="413964"/>
                    <a:pt x="4068622" y="419789"/>
                    <a:pt x="4078224" y="420624"/>
                  </a:cubicBezTo>
                  <a:cubicBezTo>
                    <a:pt x="4139031" y="425912"/>
                    <a:pt x="4200194" y="425838"/>
                    <a:pt x="4261104" y="429768"/>
                  </a:cubicBezTo>
                  <a:cubicBezTo>
                    <a:pt x="4294700" y="431936"/>
                    <a:pt x="4328160" y="435864"/>
                    <a:pt x="4361688" y="438912"/>
                  </a:cubicBezTo>
                  <a:cubicBezTo>
                    <a:pt x="4398264" y="448056"/>
                    <a:pt x="4434093" y="461012"/>
                    <a:pt x="4471416" y="466344"/>
                  </a:cubicBezTo>
                  <a:cubicBezTo>
                    <a:pt x="4492752" y="469392"/>
                    <a:pt x="4514019" y="472970"/>
                    <a:pt x="4535424" y="475488"/>
                  </a:cubicBezTo>
                  <a:cubicBezTo>
                    <a:pt x="4604956" y="483668"/>
                    <a:pt x="4633659" y="483567"/>
                    <a:pt x="4700016" y="493776"/>
                  </a:cubicBezTo>
                  <a:cubicBezTo>
                    <a:pt x="4742524" y="500316"/>
                    <a:pt x="4755925" y="507809"/>
                    <a:pt x="4800600" y="512064"/>
                  </a:cubicBezTo>
                  <a:cubicBezTo>
                    <a:pt x="4846215" y="516408"/>
                    <a:pt x="4892040" y="518160"/>
                    <a:pt x="4937760" y="521208"/>
                  </a:cubicBezTo>
                  <a:lnTo>
                    <a:pt x="5047488" y="539496"/>
                  </a:lnTo>
                  <a:cubicBezTo>
                    <a:pt x="5062793" y="542197"/>
                    <a:pt x="5078214" y="544551"/>
                    <a:pt x="5093208" y="548640"/>
                  </a:cubicBezTo>
                  <a:cubicBezTo>
                    <a:pt x="5111806" y="553712"/>
                    <a:pt x="5129474" y="561856"/>
                    <a:pt x="5148072" y="566928"/>
                  </a:cubicBezTo>
                  <a:cubicBezTo>
                    <a:pt x="5163066" y="571017"/>
                    <a:pt x="5178906" y="571606"/>
                    <a:pt x="5193792" y="576072"/>
                  </a:cubicBezTo>
                  <a:cubicBezTo>
                    <a:pt x="5209514" y="580789"/>
                    <a:pt x="5223388" y="591289"/>
                    <a:pt x="5239512" y="594360"/>
                  </a:cubicBezTo>
                  <a:cubicBezTo>
                    <a:pt x="5337797" y="613081"/>
                    <a:pt x="5392647" y="610762"/>
                    <a:pt x="5486400" y="621792"/>
                  </a:cubicBezTo>
                  <a:cubicBezTo>
                    <a:pt x="5592890" y="634320"/>
                    <a:pt x="5492658" y="626605"/>
                    <a:pt x="5586984" y="640080"/>
                  </a:cubicBezTo>
                  <a:cubicBezTo>
                    <a:pt x="5677285" y="652980"/>
                    <a:pt x="5679638" y="647327"/>
                    <a:pt x="5779008" y="658368"/>
                  </a:cubicBezTo>
                  <a:cubicBezTo>
                    <a:pt x="5797435" y="660415"/>
                    <a:pt x="5815547" y="664693"/>
                    <a:pt x="5833872" y="667512"/>
                  </a:cubicBezTo>
                  <a:cubicBezTo>
                    <a:pt x="5855174" y="670789"/>
                    <a:pt x="5876675" y="672801"/>
                    <a:pt x="5897880" y="676656"/>
                  </a:cubicBezTo>
                  <a:cubicBezTo>
                    <a:pt x="5997284" y="694729"/>
                    <a:pt x="5872751" y="699660"/>
                    <a:pt x="6089904" y="713232"/>
                  </a:cubicBezTo>
                  <a:lnTo>
                    <a:pt x="6236208" y="722376"/>
                  </a:lnTo>
                  <a:lnTo>
                    <a:pt x="6327648" y="740664"/>
                  </a:lnTo>
                  <a:cubicBezTo>
                    <a:pt x="6355146" y="746453"/>
                    <a:pt x="6382125" y="754978"/>
                    <a:pt x="6409944" y="758952"/>
                  </a:cubicBezTo>
                  <a:cubicBezTo>
                    <a:pt x="6446278" y="764143"/>
                    <a:pt x="6483096" y="765048"/>
                    <a:pt x="6519672" y="768096"/>
                  </a:cubicBezTo>
                  <a:lnTo>
                    <a:pt x="6565392" y="777240"/>
                  </a:lnTo>
                  <a:cubicBezTo>
                    <a:pt x="6592869" y="783128"/>
                    <a:pt x="6620133" y="790017"/>
                    <a:pt x="6647688" y="795528"/>
                  </a:cubicBezTo>
                  <a:cubicBezTo>
                    <a:pt x="6665868" y="799164"/>
                    <a:pt x="6684372" y="801036"/>
                    <a:pt x="6702552" y="804672"/>
                  </a:cubicBezTo>
                  <a:cubicBezTo>
                    <a:pt x="6714875" y="807137"/>
                    <a:pt x="6726687" y="812039"/>
                    <a:pt x="6739128" y="813816"/>
                  </a:cubicBezTo>
                  <a:cubicBezTo>
                    <a:pt x="6769452" y="818148"/>
                    <a:pt x="6800088" y="819912"/>
                    <a:pt x="6830568" y="822960"/>
                  </a:cubicBezTo>
                  <a:cubicBezTo>
                    <a:pt x="6870192" y="819912"/>
                    <a:pt x="6913895" y="831589"/>
                    <a:pt x="6949440" y="813816"/>
                  </a:cubicBezTo>
                  <a:cubicBezTo>
                    <a:pt x="6965336" y="805868"/>
                    <a:pt x="6919900" y="793738"/>
                    <a:pt x="6903720" y="786384"/>
                  </a:cubicBezTo>
                  <a:cubicBezTo>
                    <a:pt x="6846041" y="760166"/>
                    <a:pt x="6826333" y="767222"/>
                    <a:pt x="6757416" y="758952"/>
                  </a:cubicBezTo>
                  <a:cubicBezTo>
                    <a:pt x="6711620" y="753456"/>
                    <a:pt x="6575509" y="729477"/>
                    <a:pt x="6620256" y="740664"/>
                  </a:cubicBezTo>
                  <a:cubicBezTo>
                    <a:pt x="6689288" y="757922"/>
                    <a:pt x="6763063" y="754738"/>
                    <a:pt x="6830568" y="777240"/>
                  </a:cubicBezTo>
                  <a:cubicBezTo>
                    <a:pt x="6839712" y="780288"/>
                    <a:pt x="6848568" y="784398"/>
                    <a:pt x="6858000" y="786384"/>
                  </a:cubicBezTo>
                  <a:cubicBezTo>
                    <a:pt x="7047036" y="826181"/>
                    <a:pt x="7018646" y="814878"/>
                    <a:pt x="7251192" y="832104"/>
                  </a:cubicBezTo>
                  <a:cubicBezTo>
                    <a:pt x="7266432" y="835152"/>
                    <a:pt x="7281582" y="838693"/>
                    <a:pt x="7296912" y="841248"/>
                  </a:cubicBezTo>
                  <a:cubicBezTo>
                    <a:pt x="7318171" y="844791"/>
                    <a:pt x="7339881" y="845717"/>
                    <a:pt x="7360920" y="850392"/>
                  </a:cubicBezTo>
                  <a:cubicBezTo>
                    <a:pt x="7394845" y="857931"/>
                    <a:pt x="7427976" y="868680"/>
                    <a:pt x="7461504" y="877824"/>
                  </a:cubicBezTo>
                  <a:cubicBezTo>
                    <a:pt x="7485888" y="874776"/>
                    <a:pt x="7510479" y="873076"/>
                    <a:pt x="7534656" y="868680"/>
                  </a:cubicBezTo>
                  <a:cubicBezTo>
                    <a:pt x="7544139" y="866956"/>
                    <a:pt x="7552449" y="859536"/>
                    <a:pt x="7562088" y="859536"/>
                  </a:cubicBezTo>
                  <a:cubicBezTo>
                    <a:pt x="7626169" y="859536"/>
                    <a:pt x="7690104" y="865632"/>
                    <a:pt x="7754112" y="868680"/>
                  </a:cubicBezTo>
                  <a:cubicBezTo>
                    <a:pt x="7778496" y="874776"/>
                    <a:pt x="7802397" y="883311"/>
                    <a:pt x="7827264" y="886968"/>
                  </a:cubicBezTo>
                  <a:cubicBezTo>
                    <a:pt x="7906189" y="898575"/>
                    <a:pt x="8065008" y="914400"/>
                    <a:pt x="8065008" y="914400"/>
                  </a:cubicBezTo>
                  <a:cubicBezTo>
                    <a:pt x="8083296" y="920496"/>
                    <a:pt x="8101107" y="928273"/>
                    <a:pt x="8119872" y="932688"/>
                  </a:cubicBezTo>
                  <a:cubicBezTo>
                    <a:pt x="8213008" y="954602"/>
                    <a:pt x="8286629" y="957334"/>
                    <a:pt x="8385048" y="969264"/>
                  </a:cubicBezTo>
                  <a:cubicBezTo>
                    <a:pt x="8536455" y="987616"/>
                    <a:pt x="8524800" y="991113"/>
                    <a:pt x="8686800" y="1005840"/>
                  </a:cubicBezTo>
                  <a:cubicBezTo>
                    <a:pt x="8909285" y="1026066"/>
                    <a:pt x="8926431" y="1024207"/>
                    <a:pt x="9144000" y="1033272"/>
                  </a:cubicBezTo>
                  <a:cubicBezTo>
                    <a:pt x="9362320" y="1057530"/>
                    <a:pt x="9034034" y="1022665"/>
                    <a:pt x="9400032" y="1051560"/>
                  </a:cubicBezTo>
                  <a:cubicBezTo>
                    <a:pt x="9458083" y="1056143"/>
                    <a:pt x="9515775" y="1064576"/>
                    <a:pt x="9573768" y="1069848"/>
                  </a:cubicBezTo>
                  <a:cubicBezTo>
                    <a:pt x="9679332" y="1079445"/>
                    <a:pt x="9788424" y="1083118"/>
                    <a:pt x="9893808" y="1088136"/>
                  </a:cubicBezTo>
                  <a:cubicBezTo>
                    <a:pt x="10052687" y="1065439"/>
                    <a:pt x="9838733" y="1094005"/>
                    <a:pt x="10140696" y="1069848"/>
                  </a:cubicBezTo>
                  <a:cubicBezTo>
                    <a:pt x="10156188" y="1068609"/>
                    <a:pt x="10171086" y="1063259"/>
                    <a:pt x="10186416" y="1060704"/>
                  </a:cubicBezTo>
                  <a:cubicBezTo>
                    <a:pt x="10207675" y="1057161"/>
                    <a:pt x="10229088" y="1054608"/>
                    <a:pt x="10250424" y="1051560"/>
                  </a:cubicBezTo>
                  <a:cubicBezTo>
                    <a:pt x="10447438" y="1059441"/>
                    <a:pt x="10541933" y="1068897"/>
                    <a:pt x="10744200" y="1051560"/>
                  </a:cubicBezTo>
                  <a:cubicBezTo>
                    <a:pt x="10754501" y="1050677"/>
                    <a:pt x="10832368" y="1021192"/>
                    <a:pt x="10844784" y="1014984"/>
                  </a:cubicBezTo>
                  <a:cubicBezTo>
                    <a:pt x="10860680" y="1007036"/>
                    <a:pt x="10873643" y="993172"/>
                    <a:pt x="10890504" y="987552"/>
                  </a:cubicBezTo>
                  <a:cubicBezTo>
                    <a:pt x="10910951" y="980736"/>
                    <a:pt x="10933176" y="981456"/>
                    <a:pt x="10954512" y="978408"/>
                  </a:cubicBezTo>
                  <a:lnTo>
                    <a:pt x="11055096" y="987552"/>
                  </a:lnTo>
                  <a:cubicBezTo>
                    <a:pt x="11082560" y="990298"/>
                    <a:pt x="11156909" y="977179"/>
                    <a:pt x="11137392" y="996696"/>
                  </a:cubicBezTo>
                  <a:cubicBezTo>
                    <a:pt x="11113586" y="1020502"/>
                    <a:pt x="11070336" y="1002792"/>
                    <a:pt x="11036808" y="1005840"/>
                  </a:cubicBezTo>
                  <a:cubicBezTo>
                    <a:pt x="11024616" y="1008888"/>
                    <a:pt x="11012269" y="1011373"/>
                    <a:pt x="11000232" y="1014984"/>
                  </a:cubicBezTo>
                  <a:cubicBezTo>
                    <a:pt x="10981768" y="1020523"/>
                    <a:pt x="10964625" y="1032397"/>
                    <a:pt x="10945368" y="1033272"/>
                  </a:cubicBezTo>
                  <a:cubicBezTo>
                    <a:pt x="10896555" y="1035491"/>
                    <a:pt x="10847832" y="1027176"/>
                    <a:pt x="10799064" y="1024128"/>
                  </a:cubicBezTo>
                  <a:lnTo>
                    <a:pt x="10570464" y="987552"/>
                  </a:lnTo>
                  <a:cubicBezTo>
                    <a:pt x="10483094" y="973900"/>
                    <a:pt x="10533733" y="985227"/>
                    <a:pt x="10469880" y="969264"/>
                  </a:cubicBezTo>
                  <a:cubicBezTo>
                    <a:pt x="10375585" y="1000696"/>
                    <a:pt x="10523029" y="944364"/>
                    <a:pt x="10424160" y="1014984"/>
                  </a:cubicBezTo>
                  <a:cubicBezTo>
                    <a:pt x="10411513" y="1024017"/>
                    <a:pt x="10393845" y="1022074"/>
                    <a:pt x="10378440" y="1024128"/>
                  </a:cubicBezTo>
                  <a:cubicBezTo>
                    <a:pt x="10348077" y="1028176"/>
                    <a:pt x="10317480" y="1030224"/>
                    <a:pt x="10287000" y="1033272"/>
                  </a:cubicBezTo>
                  <a:lnTo>
                    <a:pt x="9546336" y="1024128"/>
                  </a:lnTo>
                  <a:cubicBezTo>
                    <a:pt x="9527801" y="1023702"/>
                    <a:pt x="9509910" y="1016925"/>
                    <a:pt x="9491472" y="1014984"/>
                  </a:cubicBezTo>
                  <a:cubicBezTo>
                    <a:pt x="9451949" y="1010824"/>
                    <a:pt x="9412224" y="1008888"/>
                    <a:pt x="9372600" y="1005840"/>
                  </a:cubicBezTo>
                  <a:cubicBezTo>
                    <a:pt x="9476232" y="1002792"/>
                    <a:pt x="9579819" y="996696"/>
                    <a:pt x="9683496" y="996696"/>
                  </a:cubicBezTo>
                  <a:cubicBezTo>
                    <a:pt x="10375772" y="996696"/>
                    <a:pt x="9679847" y="1000171"/>
                    <a:pt x="9976104" y="1014984"/>
                  </a:cubicBezTo>
                  <a:cubicBezTo>
                    <a:pt x="10134519" y="1022905"/>
                    <a:pt x="10293096" y="1027176"/>
                    <a:pt x="10451592" y="1033272"/>
                  </a:cubicBezTo>
                  <a:lnTo>
                    <a:pt x="10826496" y="1024128"/>
                  </a:lnTo>
                  <a:cubicBezTo>
                    <a:pt x="10869248" y="1022573"/>
                    <a:pt x="10912313" y="1022017"/>
                    <a:pt x="10954512" y="1014984"/>
                  </a:cubicBezTo>
                  <a:cubicBezTo>
                    <a:pt x="10967958" y="1012743"/>
                    <a:pt x="10977722" y="999369"/>
                    <a:pt x="10991088" y="996696"/>
                  </a:cubicBezTo>
                  <a:cubicBezTo>
                    <a:pt x="11024100" y="990094"/>
                    <a:pt x="11058144" y="990600"/>
                    <a:pt x="11091672" y="987552"/>
                  </a:cubicBezTo>
                  <a:cubicBezTo>
                    <a:pt x="11106912" y="984504"/>
                    <a:pt x="11122314" y="982177"/>
                    <a:pt x="11137392" y="978408"/>
                  </a:cubicBezTo>
                  <a:cubicBezTo>
                    <a:pt x="11165243" y="971445"/>
                    <a:pt x="11207194" y="957132"/>
                    <a:pt x="11237976" y="950976"/>
                  </a:cubicBezTo>
                  <a:cubicBezTo>
                    <a:pt x="11271392" y="944293"/>
                    <a:pt x="11305388" y="940493"/>
                    <a:pt x="11338560" y="932688"/>
                  </a:cubicBezTo>
                  <a:cubicBezTo>
                    <a:pt x="11357325" y="928273"/>
                    <a:pt x="11374521" y="918181"/>
                    <a:pt x="11393424" y="914400"/>
                  </a:cubicBezTo>
                  <a:cubicBezTo>
                    <a:pt x="11429696" y="907146"/>
                    <a:pt x="11544838" y="893187"/>
                    <a:pt x="11594592" y="886968"/>
                  </a:cubicBezTo>
                  <a:cubicBezTo>
                    <a:pt x="11603736" y="880872"/>
                    <a:pt x="11611598" y="872155"/>
                    <a:pt x="11622024" y="868680"/>
                  </a:cubicBezTo>
                  <a:cubicBezTo>
                    <a:pt x="11642546" y="861839"/>
                    <a:pt x="11750116" y="851400"/>
                    <a:pt x="11759184" y="850392"/>
                  </a:cubicBezTo>
                  <a:cubicBezTo>
                    <a:pt x="11771376" y="847344"/>
                    <a:pt x="11783676" y="844700"/>
                    <a:pt x="11795760" y="841248"/>
                  </a:cubicBezTo>
                  <a:cubicBezTo>
                    <a:pt x="11805028" y="838600"/>
                    <a:pt x="11813767" y="834124"/>
                    <a:pt x="11823192" y="832104"/>
                  </a:cubicBezTo>
                  <a:cubicBezTo>
                    <a:pt x="12062426" y="780840"/>
                    <a:pt x="11806692" y="843087"/>
                    <a:pt x="11996928" y="795528"/>
                  </a:cubicBezTo>
                  <a:cubicBezTo>
                    <a:pt x="12009120" y="792480"/>
                    <a:pt x="12021836" y="791051"/>
                    <a:pt x="12033504" y="786384"/>
                  </a:cubicBezTo>
                  <a:cubicBezTo>
                    <a:pt x="12088173" y="764516"/>
                    <a:pt x="12063652" y="773287"/>
                    <a:pt x="12106656" y="758952"/>
                  </a:cubicBezTo>
                  <a:cubicBezTo>
                    <a:pt x="12237712" y="768313"/>
                    <a:pt x="12277453" y="768096"/>
                    <a:pt x="12225528" y="768096"/>
                  </a:cubicBezTo>
                  <a:lnTo>
                    <a:pt x="12207240" y="1828800"/>
                  </a:lnTo>
                  <a:lnTo>
                    <a:pt x="0" y="1801368"/>
                  </a:lnTo>
                  <a:lnTo>
                    <a:pt x="0" y="9144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63B45AB-542D-D55F-0AD1-8080C208E06B}"/>
                </a:ext>
              </a:extLst>
            </p:cNvPr>
            <p:cNvSpPr/>
            <p:nvPr/>
          </p:nvSpPr>
          <p:spPr>
            <a:xfrm>
              <a:off x="-36576" y="5013383"/>
              <a:ext cx="12265884" cy="1044847"/>
            </a:xfrm>
            <a:custGeom>
              <a:avLst/>
              <a:gdLst>
                <a:gd name="connsiteX0" fmla="*/ 0 w 12198096"/>
                <a:gd name="connsiteY0" fmla="*/ 72002 h 1044847"/>
                <a:gd name="connsiteX1" fmla="*/ 1865376 w 12198096"/>
                <a:gd name="connsiteY1" fmla="*/ 44570 h 1044847"/>
                <a:gd name="connsiteX2" fmla="*/ 5340096 w 12198096"/>
                <a:gd name="connsiteY2" fmla="*/ 593210 h 1044847"/>
                <a:gd name="connsiteX3" fmla="*/ 9646920 w 12198096"/>
                <a:gd name="connsiteY3" fmla="*/ 1041266 h 1044847"/>
                <a:gd name="connsiteX4" fmla="*/ 12198096 w 12198096"/>
                <a:gd name="connsiteY4" fmla="*/ 766946 h 1044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8096" h="1044847">
                  <a:moveTo>
                    <a:pt x="0" y="72002"/>
                  </a:moveTo>
                  <a:cubicBezTo>
                    <a:pt x="487680" y="14852"/>
                    <a:pt x="975360" y="-42298"/>
                    <a:pt x="1865376" y="44570"/>
                  </a:cubicBezTo>
                  <a:cubicBezTo>
                    <a:pt x="2755392" y="131438"/>
                    <a:pt x="4043172" y="427094"/>
                    <a:pt x="5340096" y="593210"/>
                  </a:cubicBezTo>
                  <a:cubicBezTo>
                    <a:pt x="6637020" y="759326"/>
                    <a:pt x="8503920" y="1012310"/>
                    <a:pt x="9646920" y="1041266"/>
                  </a:cubicBezTo>
                  <a:cubicBezTo>
                    <a:pt x="10789920" y="1070222"/>
                    <a:pt x="11494008" y="918584"/>
                    <a:pt x="12198096" y="766946"/>
                  </a:cubicBezTo>
                </a:path>
              </a:pathLst>
            </a:custGeom>
            <a:noFill/>
            <a:ln w="171450">
              <a:solidFill>
                <a:srgbClr val="FFCD0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57FAD17-4775-0A99-6DB7-9764F2ADDFEE}"/>
                </a:ext>
              </a:extLst>
            </p:cNvPr>
            <p:cNvSpPr/>
            <p:nvPr/>
          </p:nvSpPr>
          <p:spPr>
            <a:xfrm>
              <a:off x="-49134" y="5013382"/>
              <a:ext cx="12265884" cy="1044847"/>
            </a:xfrm>
            <a:custGeom>
              <a:avLst/>
              <a:gdLst>
                <a:gd name="connsiteX0" fmla="*/ 0 w 12198096"/>
                <a:gd name="connsiteY0" fmla="*/ 72002 h 1044847"/>
                <a:gd name="connsiteX1" fmla="*/ 1865376 w 12198096"/>
                <a:gd name="connsiteY1" fmla="*/ 44570 h 1044847"/>
                <a:gd name="connsiteX2" fmla="*/ 5340096 w 12198096"/>
                <a:gd name="connsiteY2" fmla="*/ 593210 h 1044847"/>
                <a:gd name="connsiteX3" fmla="*/ 9646920 w 12198096"/>
                <a:gd name="connsiteY3" fmla="*/ 1041266 h 1044847"/>
                <a:gd name="connsiteX4" fmla="*/ 12198096 w 12198096"/>
                <a:gd name="connsiteY4" fmla="*/ 766946 h 1044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8096" h="1044847">
                  <a:moveTo>
                    <a:pt x="0" y="72002"/>
                  </a:moveTo>
                  <a:cubicBezTo>
                    <a:pt x="487680" y="14852"/>
                    <a:pt x="975360" y="-42298"/>
                    <a:pt x="1865376" y="44570"/>
                  </a:cubicBezTo>
                  <a:cubicBezTo>
                    <a:pt x="2755392" y="131438"/>
                    <a:pt x="4043172" y="427094"/>
                    <a:pt x="5340096" y="593210"/>
                  </a:cubicBezTo>
                  <a:cubicBezTo>
                    <a:pt x="6637020" y="759326"/>
                    <a:pt x="8503920" y="1012310"/>
                    <a:pt x="9646920" y="1041266"/>
                  </a:cubicBezTo>
                  <a:cubicBezTo>
                    <a:pt x="10789920" y="1070222"/>
                    <a:pt x="11494008" y="918584"/>
                    <a:pt x="12198096" y="766946"/>
                  </a:cubicBezTo>
                </a:path>
              </a:pathLst>
            </a:custGeom>
            <a:noFill/>
            <a:ln w="76200">
              <a:solidFill>
                <a:srgbClr val="F6901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: Top Corners Snipped 14">
            <a:extLst>
              <a:ext uri="{FF2B5EF4-FFF2-40B4-BE49-F238E27FC236}">
                <a16:creationId xmlns:a16="http://schemas.microsoft.com/office/drawing/2014/main" id="{5381EDB7-255A-A11B-8723-2FBFC9AAE225}"/>
              </a:ext>
            </a:extLst>
          </p:cNvPr>
          <p:cNvSpPr/>
          <p:nvPr/>
        </p:nvSpPr>
        <p:spPr>
          <a:xfrm rot="16200000">
            <a:off x="8950185" y="2261308"/>
            <a:ext cx="753762" cy="5779373"/>
          </a:xfrm>
          <a:prstGeom prst="snip2SameRect">
            <a:avLst/>
          </a:prstGeom>
          <a:solidFill>
            <a:srgbClr val="FFCD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B5F4BA-32CC-A69E-DA12-17F1BD4F5991}"/>
              </a:ext>
            </a:extLst>
          </p:cNvPr>
          <p:cNvSpPr txBox="1"/>
          <p:nvPr/>
        </p:nvSpPr>
        <p:spPr>
          <a:xfrm>
            <a:off x="883817" y="4889384"/>
            <a:ext cx="113329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800" b="1">
                <a:latin typeface="Bitter" pitchFamily="2" charset="0"/>
              </a:rPr>
              <a:t>Lesson  1D: Tracking Temperature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F4676A-92AF-D137-1882-7F38A2645591}"/>
              </a:ext>
            </a:extLst>
          </p:cNvPr>
          <p:cNvSpPr txBox="1"/>
          <p:nvPr/>
        </p:nvSpPr>
        <p:spPr>
          <a:xfrm>
            <a:off x="6941527" y="-14338"/>
            <a:ext cx="704263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>
                <a:solidFill>
                  <a:schemeClr val="bg1"/>
                </a:solidFill>
                <a:latin typeface="Bitter SemiBold" pitchFamily="2" charset="0"/>
                <a:cs typeface="Times New Roman" panose="02020603050405020304" pitchFamily="18" charset="0"/>
              </a:rPr>
              <a:t>BEARS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3A31F5-4265-C4B6-A0B1-BDD28EAF5417}"/>
              </a:ext>
            </a:extLst>
          </p:cNvPr>
          <p:cNvSpPr txBox="1"/>
          <p:nvPr/>
        </p:nvSpPr>
        <p:spPr>
          <a:xfrm>
            <a:off x="7051431" y="1107995"/>
            <a:ext cx="682283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>
                <a:solidFill>
                  <a:schemeClr val="bg1"/>
                </a:solidFill>
                <a:latin typeface="Montserrat Medium" pitchFamily="2" charset="0"/>
              </a:rPr>
              <a:t>Through the Seasons</a:t>
            </a:r>
          </a:p>
        </p:txBody>
      </p:sp>
      <p:pic>
        <p:nvPicPr>
          <p:cNvPr id="24" name="Picture 23" descr="Logo, company name&#10;&#10;AI-generated content may be incorrect.">
            <a:extLst>
              <a:ext uri="{FF2B5EF4-FFF2-40B4-BE49-F238E27FC236}">
                <a16:creationId xmlns:a16="http://schemas.microsoft.com/office/drawing/2014/main" id="{99E8171B-1648-8C98-9D6F-D8E4D864AB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7" y="5210150"/>
            <a:ext cx="2183569" cy="169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71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49C6A1-4165-3A64-5021-FE9F94821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C9A6C17-D0C3-8B9B-AA97-B354F6EBB43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80D98C-D721-CCDC-BA85-1E09889CA6F0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10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48DE99-2E44-EF06-CAD4-6D814350A4E1}"/>
              </a:ext>
            </a:extLst>
          </p:cNvPr>
          <p:cNvSpPr txBox="1"/>
          <p:nvPr/>
        </p:nvSpPr>
        <p:spPr>
          <a:xfrm>
            <a:off x="597409" y="6366393"/>
            <a:ext cx="7367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1D Tracking Temperature: Explain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29424C4A-ED2D-A75A-1C79-1FD163CE9C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8" t="18538"/>
          <a:stretch/>
        </p:blipFill>
        <p:spPr>
          <a:xfrm>
            <a:off x="73954" y="6294091"/>
            <a:ext cx="543830" cy="5139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29BCC9-7748-4BC8-F2B3-99F28B2FFACC}"/>
              </a:ext>
            </a:extLst>
          </p:cNvPr>
          <p:cNvSpPr txBox="1"/>
          <p:nvPr/>
        </p:nvSpPr>
        <p:spPr>
          <a:xfrm>
            <a:off x="525888" y="1681669"/>
            <a:ext cx="575013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latin typeface="Avenir Next LT Pro" panose="020B0504020202020204" pitchFamily="34" charset="0"/>
              </a:rPr>
              <a:t>How do we know if a temperature reading is higher than another?</a:t>
            </a:r>
          </a:p>
        </p:txBody>
      </p:sp>
      <p:pic>
        <p:nvPicPr>
          <p:cNvPr id="9" name="Picture 8" descr="Table&#10;&#10;AI-generated content may be incorrect.">
            <a:extLst>
              <a:ext uri="{FF2B5EF4-FFF2-40B4-BE49-F238E27FC236}">
                <a16:creationId xmlns:a16="http://schemas.microsoft.com/office/drawing/2014/main" id="{51B82187-F7F8-844D-1453-89555F7F0A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" t="3428" r="6054" b="2123"/>
          <a:stretch/>
        </p:blipFill>
        <p:spPr>
          <a:xfrm>
            <a:off x="6813344" y="428625"/>
            <a:ext cx="5152722" cy="55530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FB10D93-8184-F527-643C-E057D3EF96BD}"/>
              </a:ext>
            </a:extLst>
          </p:cNvPr>
          <p:cNvSpPr txBox="1"/>
          <p:nvPr/>
        </p:nvSpPr>
        <p:spPr>
          <a:xfrm>
            <a:off x="9039074" y="2625209"/>
            <a:ext cx="3506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latin typeface="Avenir Next LT Pro" panose="020B0504020202020204" pitchFamily="34" charset="0"/>
              </a:rPr>
              <a:t>H</a:t>
            </a:r>
            <a:endParaRPr lang="en-US" b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E20F2A-78A7-F48E-72D1-D78BC8A36ED6}"/>
              </a:ext>
            </a:extLst>
          </p:cNvPr>
          <p:cNvSpPr txBox="1"/>
          <p:nvPr/>
        </p:nvSpPr>
        <p:spPr>
          <a:xfrm>
            <a:off x="7585805" y="2625209"/>
            <a:ext cx="3786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latin typeface="Avenir Next LT Pro" panose="020B0504020202020204" pitchFamily="34" charset="0"/>
              </a:rPr>
              <a:t>L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881133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5D2FE-463B-6AFE-008D-8B5178138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2F5C77B-44F7-90EE-AC47-92D84E7C0E3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07515E-47D5-B3D4-4F24-9F982DB2D099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11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C15C23-8704-4034-0D73-ECBEF58D01ED}"/>
              </a:ext>
            </a:extLst>
          </p:cNvPr>
          <p:cNvSpPr txBox="1"/>
          <p:nvPr/>
        </p:nvSpPr>
        <p:spPr>
          <a:xfrm>
            <a:off x="597409" y="6366393"/>
            <a:ext cx="7424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1D Tracking Temperature: Elaborate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7AD3D2BE-665A-3BCB-5F9E-62972F36A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8" t="18538"/>
          <a:stretch/>
        </p:blipFill>
        <p:spPr>
          <a:xfrm>
            <a:off x="73954" y="6294091"/>
            <a:ext cx="543830" cy="5139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4AC6F7-F567-2120-7335-1D8DF40988E9}"/>
              </a:ext>
            </a:extLst>
          </p:cNvPr>
          <p:cNvSpPr txBox="1"/>
          <p:nvPr/>
        </p:nvSpPr>
        <p:spPr>
          <a:xfrm>
            <a:off x="3995492" y="1012954"/>
            <a:ext cx="7855131" cy="48320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4400">
                <a:latin typeface="Avenir Next LT Pro"/>
              </a:rPr>
              <a:t>How else can we write the data? (Remember what we did last lesson! What is this called?)</a:t>
            </a:r>
          </a:p>
          <a:p>
            <a:pPr algn="ctr"/>
            <a:endParaRPr lang="en-US" sz="4400">
              <a:latin typeface="Avenir Next LT Pro" panose="020B0504020202020204" pitchFamily="34" charset="0"/>
            </a:endParaRPr>
          </a:p>
          <a:p>
            <a:pPr algn="ctr"/>
            <a:r>
              <a:rPr lang="en-US" sz="4400">
                <a:latin typeface="Avenir Next LT Pro"/>
              </a:rPr>
              <a:t>Are the </a:t>
            </a:r>
            <a:r>
              <a:rPr lang="en-US" sz="4400" b="1">
                <a:latin typeface="Avenir Next LT Pro"/>
              </a:rPr>
              <a:t>patterns </a:t>
            </a:r>
            <a:r>
              <a:rPr lang="en-US" sz="4400">
                <a:latin typeface="Avenir Next LT Pro"/>
              </a:rPr>
              <a:t>the same each day?</a:t>
            </a:r>
          </a:p>
        </p:txBody>
      </p:sp>
      <p:pic>
        <p:nvPicPr>
          <p:cNvPr id="7" name="Picture 6" descr="Chart, table&#10;&#10;AI-generated content may be incorrect.">
            <a:extLst>
              <a:ext uri="{FF2B5EF4-FFF2-40B4-BE49-F238E27FC236}">
                <a16:creationId xmlns:a16="http://schemas.microsoft.com/office/drawing/2014/main" id="{8DBC3F57-4F6F-ADE6-1423-2550215E1C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35" t="3144" r="23558" b="4471"/>
          <a:stretch/>
        </p:blipFill>
        <p:spPr>
          <a:xfrm>
            <a:off x="206828" y="122275"/>
            <a:ext cx="3494315" cy="59652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A4E1259F-2BA1-907C-2015-9FD97B2CE5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6950" r="1109" b="2914"/>
          <a:stretch/>
        </p:blipFill>
        <p:spPr>
          <a:xfrm>
            <a:off x="8447632" y="49956"/>
            <a:ext cx="3744368" cy="8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28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CAD0B-48DB-4371-EA06-CDD80148C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9C06B5-DBBF-8F18-3139-04A36DE511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4E4287-0AB0-6A66-2A06-88957424530D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12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5B229F-101F-91FE-DECC-9DB3FC0E227A}"/>
              </a:ext>
            </a:extLst>
          </p:cNvPr>
          <p:cNvSpPr txBox="1"/>
          <p:nvPr/>
        </p:nvSpPr>
        <p:spPr>
          <a:xfrm>
            <a:off x="597409" y="6366393"/>
            <a:ext cx="6991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1D Tracking Temperature: Evaluate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7D18BDBA-3933-3B20-EE56-F460B2465A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8" t="18538"/>
          <a:stretch/>
        </p:blipFill>
        <p:spPr>
          <a:xfrm>
            <a:off x="73954" y="6294091"/>
            <a:ext cx="543830" cy="5139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B3C8E6-B547-C495-AF27-9A0DBBFB6D9E}"/>
              </a:ext>
            </a:extLst>
          </p:cNvPr>
          <p:cNvSpPr txBox="1"/>
          <p:nvPr/>
        </p:nvSpPr>
        <p:spPr>
          <a:xfrm>
            <a:off x="161436" y="1905506"/>
            <a:ext cx="6986016" cy="304698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4800">
                <a:latin typeface="Avenir Next LT Pro" panose="020B0504020202020204" pitchFamily="34" charset="0"/>
              </a:rPr>
              <a:t>Where might a bear rest and get cool?</a:t>
            </a:r>
          </a:p>
          <a:p>
            <a:pPr algn="ctr"/>
            <a:endParaRPr lang="en-US" sz="4800">
              <a:latin typeface="Avenir Next LT Pro" panose="020B0504020202020204" pitchFamily="34" charset="0"/>
            </a:endParaRPr>
          </a:p>
          <a:p>
            <a:pPr algn="ctr"/>
            <a:r>
              <a:rPr lang="en-US" sz="4800">
                <a:latin typeface="Avenir Next LT Pro" panose="020B0504020202020204" pitchFamily="34" charset="0"/>
              </a:rPr>
              <a:t> How do you know?</a:t>
            </a:r>
          </a:p>
        </p:txBody>
      </p:sp>
      <p:pic>
        <p:nvPicPr>
          <p:cNvPr id="9" name="Picture 8" descr="Text, letter&#10;&#10;AI-generated content may be incorrect.">
            <a:extLst>
              <a:ext uri="{FF2B5EF4-FFF2-40B4-BE49-F238E27FC236}">
                <a16:creationId xmlns:a16="http://schemas.microsoft.com/office/drawing/2014/main" id="{1729A35B-B8DB-A475-0430-B874D2B88C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372" y="122275"/>
            <a:ext cx="4617192" cy="59751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A picture containing text, silhouette&#10;&#10;AI-generated content may be incorrect.">
            <a:extLst>
              <a:ext uri="{FF2B5EF4-FFF2-40B4-BE49-F238E27FC236}">
                <a16:creationId xmlns:a16="http://schemas.microsoft.com/office/drawing/2014/main" id="{FC6FE23F-FD5E-FCE3-AD76-0B3DD345AE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04" y="122275"/>
            <a:ext cx="950409" cy="129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561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7F160E-18EC-CC9C-6352-8BAB07FB5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D5E580-110B-8FE6-6C6B-050ECA810FA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E20C00-62EF-3D09-3C1D-4895247EA73E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13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BC273D-24BF-81FE-79A8-DF754F4D3BC7}"/>
              </a:ext>
            </a:extLst>
          </p:cNvPr>
          <p:cNvSpPr txBox="1"/>
          <p:nvPr/>
        </p:nvSpPr>
        <p:spPr>
          <a:xfrm>
            <a:off x="597408" y="6366393"/>
            <a:ext cx="9594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1D Tracking Temperature: Cross-Curricular Extension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D43704BE-31DB-72CB-4B41-128CEEFE18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8" t="18538"/>
          <a:stretch/>
        </p:blipFill>
        <p:spPr>
          <a:xfrm>
            <a:off x="73954" y="6294091"/>
            <a:ext cx="543830" cy="5139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8A7B40-90F5-54BC-E8EC-78EC37D5D455}"/>
              </a:ext>
            </a:extLst>
          </p:cNvPr>
          <p:cNvSpPr txBox="1"/>
          <p:nvPr/>
        </p:nvSpPr>
        <p:spPr>
          <a:xfrm>
            <a:off x="5312664" y="1670734"/>
            <a:ext cx="6537959" cy="35394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143000" indent="-1143000">
              <a:buAutoNum type="arabicPeriod"/>
            </a:pPr>
            <a:r>
              <a:rPr lang="en-US" sz="3200">
                <a:latin typeface="Avenir Next LT Pro" panose="020B0504020202020204" pitchFamily="34" charset="0"/>
              </a:rPr>
              <a:t>Draw the area that a black bear might be found on a hot day.</a:t>
            </a:r>
          </a:p>
          <a:p>
            <a:pPr marL="1143000" indent="-1143000">
              <a:buAutoNum type="arabicPeriod"/>
            </a:pPr>
            <a:endParaRPr lang="en-US" sz="3200">
              <a:latin typeface="Avenir Next LT Pro" panose="020B0504020202020204" pitchFamily="34" charset="0"/>
            </a:endParaRPr>
          </a:p>
          <a:p>
            <a:pPr marL="1143000" indent="-1143000">
              <a:buAutoNum type="arabicPeriod"/>
            </a:pPr>
            <a:r>
              <a:rPr lang="en-US" sz="3200">
                <a:latin typeface="Avenir Next LT Pro" panose="020B0504020202020204" pitchFamily="34" charset="0"/>
              </a:rPr>
              <a:t>Draw the area a bear might be found during a cloudy, cool day.</a:t>
            </a:r>
          </a:p>
        </p:txBody>
      </p:sp>
      <p:pic>
        <p:nvPicPr>
          <p:cNvPr id="7" name="Picture 6" descr="A picture containing clipart&#10;&#10;AI-generated content may be incorrect.">
            <a:extLst>
              <a:ext uri="{FF2B5EF4-FFF2-40B4-BE49-F238E27FC236}">
                <a16:creationId xmlns:a16="http://schemas.microsoft.com/office/drawing/2014/main" id="{A709A825-0BD9-3DE6-C0C9-00ABDD68EB5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720" y="95177"/>
            <a:ext cx="768096" cy="6916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E47882D-6F77-E496-A48A-49209AFED072}"/>
              </a:ext>
            </a:extLst>
          </p:cNvPr>
          <p:cNvSpPr/>
          <p:nvPr/>
        </p:nvSpPr>
        <p:spPr>
          <a:xfrm>
            <a:off x="406400" y="940154"/>
            <a:ext cx="4406900" cy="518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63F7F47-CEBE-66CF-1BA6-CD2DA461942B}"/>
              </a:ext>
            </a:extLst>
          </p:cNvPr>
          <p:cNvCxnSpPr>
            <a:stCxn id="10" idx="1"/>
            <a:endCxn id="10" idx="3"/>
          </p:cNvCxnSpPr>
          <p:nvPr/>
        </p:nvCxnSpPr>
        <p:spPr>
          <a:xfrm>
            <a:off x="406400" y="3530954"/>
            <a:ext cx="44069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5254B5F-2F98-5354-4E76-367FE49789BF}"/>
              </a:ext>
            </a:extLst>
          </p:cNvPr>
          <p:cNvSpPr txBox="1"/>
          <p:nvPr/>
        </p:nvSpPr>
        <p:spPr>
          <a:xfrm>
            <a:off x="2106422" y="1635390"/>
            <a:ext cx="78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latin typeface="Avenir Next LT Pro" panose="020B05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207619-C200-4AAB-6950-19D82D5FCA33}"/>
              </a:ext>
            </a:extLst>
          </p:cNvPr>
          <p:cNvSpPr txBox="1"/>
          <p:nvPr/>
        </p:nvSpPr>
        <p:spPr>
          <a:xfrm>
            <a:off x="2116200" y="4336364"/>
            <a:ext cx="7776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>
                <a:latin typeface="Avenir Next LT Pro" panose="020B0504020202020204" pitchFamily="34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CEAC04-F326-AFC5-C071-747847A3DB64}"/>
              </a:ext>
            </a:extLst>
          </p:cNvPr>
          <p:cNvSpPr txBox="1"/>
          <p:nvPr/>
        </p:nvSpPr>
        <p:spPr>
          <a:xfrm>
            <a:off x="1694942" y="148615"/>
            <a:ext cx="76479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latin typeface="Avenir Next LT Pro" panose="020B0504020202020204" pitchFamily="34" charset="0"/>
              </a:rPr>
              <a:t>Optional: Cross-Curricular Extension </a:t>
            </a:r>
            <a:endParaRPr lang="en-US" sz="3200" b="1"/>
          </a:p>
        </p:txBody>
      </p:sp>
    </p:spTree>
    <p:extLst>
      <p:ext uri="{BB962C8B-B14F-4D97-AF65-F5344CB8AC3E}">
        <p14:creationId xmlns:p14="http://schemas.microsoft.com/office/powerpoint/2010/main" val="501322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F76A80-B97C-2258-6793-8FC43B10A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3A6485-7ABC-31C9-58CB-D99DAD026F4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C8A3B3-82B7-C4E5-BAE1-6D33781B72B1}"/>
              </a:ext>
            </a:extLst>
          </p:cNvPr>
          <p:cNvSpPr txBox="1"/>
          <p:nvPr/>
        </p:nvSpPr>
        <p:spPr>
          <a:xfrm>
            <a:off x="11795759" y="6366393"/>
            <a:ext cx="31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E7D50D-1263-471B-62CB-A88042A24B89}"/>
              </a:ext>
            </a:extLst>
          </p:cNvPr>
          <p:cNvSpPr txBox="1"/>
          <p:nvPr/>
        </p:nvSpPr>
        <p:spPr>
          <a:xfrm>
            <a:off x="597409" y="6366393"/>
            <a:ext cx="7019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1D Tracking Temperature: Engage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CF192E-0EBA-57E2-0843-0BE78E68FE0C}"/>
              </a:ext>
            </a:extLst>
          </p:cNvPr>
          <p:cNvSpPr txBox="1"/>
          <p:nvPr/>
        </p:nvSpPr>
        <p:spPr>
          <a:xfrm>
            <a:off x="4683853" y="1656488"/>
            <a:ext cx="664624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>
                <a:latin typeface="Avenir Next LT Pro" panose="020B0504020202020204" pitchFamily="34" charset="0"/>
              </a:rPr>
              <a:t>It is a hot day and you are outside playing.</a:t>
            </a:r>
          </a:p>
          <a:p>
            <a:pPr algn="ctr"/>
            <a:endParaRPr lang="en-US" sz="4000" b="1">
              <a:latin typeface="Bitter" pitchFamily="2" charset="0"/>
            </a:endParaRPr>
          </a:p>
          <a:p>
            <a:pPr algn="ctr"/>
            <a:r>
              <a:rPr lang="en-US" sz="4000" i="1">
                <a:latin typeface="Avenir Next LT Pro" panose="020B0504020202020204" pitchFamily="34" charset="0"/>
              </a:rPr>
              <a:t>How might you cool off?</a:t>
            </a:r>
          </a:p>
          <a:p>
            <a:pPr algn="ctr"/>
            <a:endParaRPr lang="en-US" sz="4000" i="1">
              <a:latin typeface="Avenir Next LT Pro" panose="020B0504020202020204" pitchFamily="34" charset="0"/>
            </a:endParaRPr>
          </a:p>
          <a:p>
            <a:pPr algn="ctr"/>
            <a:r>
              <a:rPr lang="en-US" sz="4000" i="1">
                <a:latin typeface="Avenir Next LT Pro" panose="020B0504020202020204" pitchFamily="34" charset="0"/>
              </a:rPr>
              <a:t>How do animals cool off?</a:t>
            </a:r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2CF7B5E1-AB8A-CEFE-D433-6215D3FD8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8" t="18538"/>
          <a:stretch/>
        </p:blipFill>
        <p:spPr>
          <a:xfrm>
            <a:off x="73954" y="6294091"/>
            <a:ext cx="543830" cy="5139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603418-C061-B76F-F519-7735EFDDD720}"/>
              </a:ext>
            </a:extLst>
          </p:cNvPr>
          <p:cNvSpPr txBox="1"/>
          <p:nvPr/>
        </p:nvSpPr>
        <p:spPr>
          <a:xfrm>
            <a:off x="4874394" y="618482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>
                <a:latin typeface="Bitter SemiBold" pitchFamily="2" charset="0"/>
              </a:rPr>
              <a:t>Guiding Question:</a:t>
            </a:r>
          </a:p>
        </p:txBody>
      </p:sp>
      <p:pic>
        <p:nvPicPr>
          <p:cNvPr id="1028" name="Picture 4" descr="Grey&amp;#95;Squirrel&amp;#95;0227-byn082323.dng">
            <a:extLst>
              <a:ext uri="{FF2B5EF4-FFF2-40B4-BE49-F238E27FC236}">
                <a16:creationId xmlns:a16="http://schemas.microsoft.com/office/drawing/2014/main" id="{80D026D9-202A-FD4E-28A8-4383620CB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9973"/>
            <a:ext cx="4185026" cy="6281901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078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370153-6CB9-BD9C-41B5-2D2EF057B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56787D-1E72-9E90-0AC6-BEBFF4CDEB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A8550E-B182-6104-3B64-19E9729A0200}"/>
              </a:ext>
            </a:extLst>
          </p:cNvPr>
          <p:cNvSpPr txBox="1"/>
          <p:nvPr/>
        </p:nvSpPr>
        <p:spPr>
          <a:xfrm>
            <a:off x="11795759" y="6366393"/>
            <a:ext cx="31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42E065-5F4A-4F69-816E-D57799B33780}"/>
              </a:ext>
            </a:extLst>
          </p:cNvPr>
          <p:cNvSpPr txBox="1"/>
          <p:nvPr/>
        </p:nvSpPr>
        <p:spPr>
          <a:xfrm>
            <a:off x="597409" y="6366393"/>
            <a:ext cx="7275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1D Tracking Temperature: Engage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9BB53A14-EC38-5569-754E-900645C38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8" t="18538"/>
          <a:stretch/>
        </p:blipFill>
        <p:spPr>
          <a:xfrm>
            <a:off x="73954" y="6294091"/>
            <a:ext cx="543830" cy="5139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4AB537-4714-4A18-D415-4DE6C58AB2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5000"/>
                    </a14:imgEffect>
                  </a14:imgLayer>
                </a14:imgProps>
              </a:ext>
            </a:extLst>
          </a:blip>
          <a:srcRect b="49039"/>
          <a:stretch/>
        </p:blipFill>
        <p:spPr>
          <a:xfrm>
            <a:off x="1843798" y="122275"/>
            <a:ext cx="8656805" cy="61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666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D23A2-EF54-26DD-A1AE-879474B7A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4BE0DF-CC12-E16E-E508-D870977E24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F0BE62-8072-84E2-9EF3-8539FB6AE739}"/>
              </a:ext>
            </a:extLst>
          </p:cNvPr>
          <p:cNvSpPr txBox="1"/>
          <p:nvPr/>
        </p:nvSpPr>
        <p:spPr>
          <a:xfrm>
            <a:off x="11795759" y="6366393"/>
            <a:ext cx="31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1B2044-4BF7-E749-880B-4729A70E5168}"/>
              </a:ext>
            </a:extLst>
          </p:cNvPr>
          <p:cNvSpPr txBox="1"/>
          <p:nvPr/>
        </p:nvSpPr>
        <p:spPr>
          <a:xfrm>
            <a:off x="597409" y="6366393"/>
            <a:ext cx="6781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1D Tracking Temperature: Engage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F9AC0E-0A9B-7B9B-4EB0-7FADEEC31668}"/>
              </a:ext>
            </a:extLst>
          </p:cNvPr>
          <p:cNvSpPr txBox="1"/>
          <p:nvPr/>
        </p:nvSpPr>
        <p:spPr>
          <a:xfrm>
            <a:off x="275127" y="1534611"/>
            <a:ext cx="7104081" cy="369331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600" b="1">
                <a:latin typeface="Avenir Next LT Pro"/>
              </a:rPr>
              <a:t>Temperature </a:t>
            </a:r>
            <a:r>
              <a:rPr lang="en-US" sz="2600">
                <a:latin typeface="Avenir Next LT Pro"/>
              </a:rPr>
              <a:t>is how cold or hot something is.</a:t>
            </a:r>
          </a:p>
          <a:p>
            <a:endParaRPr lang="en-US" sz="2600">
              <a:latin typeface="Avenir Next LT Pro" panose="020B0504020202020204" pitchFamily="34" charset="0"/>
            </a:endParaRPr>
          </a:p>
          <a:p>
            <a:r>
              <a:rPr lang="en-US" sz="2600">
                <a:latin typeface="Avenir Next LT Pro"/>
              </a:rPr>
              <a:t>Temperature goes up as things get warmer.</a:t>
            </a:r>
          </a:p>
          <a:p>
            <a:endParaRPr lang="en-US" sz="2600">
              <a:latin typeface="Avenir Next LT Pro" panose="020B0504020202020204" pitchFamily="34" charset="0"/>
            </a:endParaRPr>
          </a:p>
          <a:p>
            <a:r>
              <a:rPr lang="en-US" sz="2600">
                <a:latin typeface="Avenir Next LT Pro"/>
              </a:rPr>
              <a:t>Animals have a temperature and so do you.</a:t>
            </a:r>
          </a:p>
          <a:p>
            <a:endParaRPr lang="en-US" sz="2600">
              <a:latin typeface="Avenir Next LT Pro" panose="020B0504020202020204" pitchFamily="34" charset="0"/>
            </a:endParaRPr>
          </a:p>
          <a:p>
            <a:r>
              <a:rPr lang="en-US" sz="2600">
                <a:latin typeface="Avenir Next LT Pro"/>
              </a:rPr>
              <a:t>The air also has a temperature.</a:t>
            </a:r>
          </a:p>
          <a:p>
            <a:endParaRPr lang="en-US" sz="2600">
              <a:latin typeface="Avenir Next LT Pro" panose="020B0504020202020204" pitchFamily="34" charset="0"/>
            </a:endParaRPr>
          </a:p>
          <a:p>
            <a:r>
              <a:rPr lang="en-US" sz="2600" i="1">
                <a:latin typeface="Avenir Next LT Pro"/>
              </a:rPr>
              <a:t>What else has a temperature?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487E9A1E-B610-4512-D7A8-3A4C36668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8" t="18538"/>
          <a:stretch/>
        </p:blipFill>
        <p:spPr>
          <a:xfrm>
            <a:off x="73954" y="6294091"/>
            <a:ext cx="543830" cy="513936"/>
          </a:xfrm>
          <a:prstGeom prst="rect">
            <a:avLst/>
          </a:prstGeom>
        </p:spPr>
      </p:pic>
      <p:pic>
        <p:nvPicPr>
          <p:cNvPr id="9" name="Picture 8" descr="A picture containing text&#10;&#10;AI-generated content may be incorrect.">
            <a:extLst>
              <a:ext uri="{FF2B5EF4-FFF2-40B4-BE49-F238E27FC236}">
                <a16:creationId xmlns:a16="http://schemas.microsoft.com/office/drawing/2014/main" id="{F7348DD1-2D93-9158-C721-86602597E2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528" y="122275"/>
            <a:ext cx="4617192" cy="59751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A picture containing text&#10;&#10;AI-generated content may be incorrect.">
            <a:extLst>
              <a:ext uri="{FF2B5EF4-FFF2-40B4-BE49-F238E27FC236}">
                <a16:creationId xmlns:a16="http://schemas.microsoft.com/office/drawing/2014/main" id="{56473226-77AA-6D63-1AA9-FC4DB517DD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01"/>
          <a:stretch/>
        </p:blipFill>
        <p:spPr>
          <a:xfrm>
            <a:off x="73954" y="40829"/>
            <a:ext cx="1194816" cy="12058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452BCA-F5F2-2153-369C-E398BC2CD254}"/>
              </a:ext>
            </a:extLst>
          </p:cNvPr>
          <p:cNvSpPr txBox="1"/>
          <p:nvPr/>
        </p:nvSpPr>
        <p:spPr>
          <a:xfrm>
            <a:off x="1483614" y="320611"/>
            <a:ext cx="6094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solidFill>
                  <a:schemeClr val="accent2"/>
                </a:solidFill>
                <a:latin typeface="Shadows Into Light Two" panose="02000506000000020004" pitchFamily="2" charset="0"/>
              </a:rPr>
              <a:t>What is Temperature?</a:t>
            </a:r>
          </a:p>
        </p:txBody>
      </p:sp>
    </p:spTree>
    <p:extLst>
      <p:ext uri="{BB962C8B-B14F-4D97-AF65-F5344CB8AC3E}">
        <p14:creationId xmlns:p14="http://schemas.microsoft.com/office/powerpoint/2010/main" val="132630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9591A-61FD-68CC-B1C6-EE14BB010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116202-407C-5EDA-85B2-96A634C3AA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1112D4-FD0B-6360-F554-893D74D9EA0C}"/>
              </a:ext>
            </a:extLst>
          </p:cNvPr>
          <p:cNvSpPr txBox="1"/>
          <p:nvPr/>
        </p:nvSpPr>
        <p:spPr>
          <a:xfrm>
            <a:off x="11795759" y="6366393"/>
            <a:ext cx="31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046277-E4EA-D3C3-BF76-6746D02A159F}"/>
              </a:ext>
            </a:extLst>
          </p:cNvPr>
          <p:cNvSpPr txBox="1"/>
          <p:nvPr/>
        </p:nvSpPr>
        <p:spPr>
          <a:xfrm>
            <a:off x="597409" y="6366393"/>
            <a:ext cx="7577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1D Tracking Temperature: Engage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4FE20ECC-B364-A005-9324-031100EF4D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8" t="18538"/>
          <a:stretch/>
        </p:blipFill>
        <p:spPr>
          <a:xfrm>
            <a:off x="73954" y="6294091"/>
            <a:ext cx="543830" cy="513936"/>
          </a:xfrm>
          <a:prstGeom prst="rect">
            <a:avLst/>
          </a:prstGeom>
        </p:spPr>
      </p:pic>
      <p:pic>
        <p:nvPicPr>
          <p:cNvPr id="9" name="Picture 8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E3E6EDE0-B716-B352-117F-B506EA07DA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713" y="187590"/>
            <a:ext cx="4536259" cy="58704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938569E-7787-5507-A33A-446AF9F2C12E}"/>
              </a:ext>
            </a:extLst>
          </p:cNvPr>
          <p:cNvSpPr txBox="1"/>
          <p:nvPr/>
        </p:nvSpPr>
        <p:spPr>
          <a:xfrm>
            <a:off x="2187593" y="2614984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>
                <a:latin typeface="Avenir Next LT Pro" panose="020B0504020202020204" pitchFamily="34" charset="0"/>
              </a:rPr>
              <a:t>Review</a:t>
            </a:r>
            <a:endParaRPr lang="en-US" sz="6000">
              <a:latin typeface="Avenir Next LT Pro" panose="020B0504020202020204" pitchFamily="34" charset="0"/>
            </a:endParaRPr>
          </a:p>
        </p:txBody>
      </p:sp>
      <p:pic>
        <p:nvPicPr>
          <p:cNvPr id="3" name="Picture 2" descr="A picture containing text, silhouette&#10;&#10;AI-generated content may be incorrect.">
            <a:extLst>
              <a:ext uri="{FF2B5EF4-FFF2-40B4-BE49-F238E27FC236}">
                <a16:creationId xmlns:a16="http://schemas.microsoft.com/office/drawing/2014/main" id="{47F377CC-5427-CB0D-B98F-3CBAF19AC3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4" y="49973"/>
            <a:ext cx="967027" cy="135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9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82B7F0-BD89-D8E1-534C-48DC25A90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694B89-4F4E-025C-48AC-4DA0B595910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4E25FE-BA13-CD67-9604-BF097CDA04EE}"/>
              </a:ext>
            </a:extLst>
          </p:cNvPr>
          <p:cNvSpPr txBox="1"/>
          <p:nvPr/>
        </p:nvSpPr>
        <p:spPr>
          <a:xfrm>
            <a:off x="11795759" y="6366393"/>
            <a:ext cx="31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B20DAC-F438-9300-0183-6514BB5837FE}"/>
              </a:ext>
            </a:extLst>
          </p:cNvPr>
          <p:cNvSpPr txBox="1"/>
          <p:nvPr/>
        </p:nvSpPr>
        <p:spPr>
          <a:xfrm>
            <a:off x="597409" y="6366393"/>
            <a:ext cx="693724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/>
              </a:rPr>
              <a:t>Bears through the Seasons – 1D Tracking Temperature: Explore</a:t>
            </a:r>
            <a:endParaRPr lang="en-US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BB98DEDA-EB8D-B067-57AE-4BCAC4E8D8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8" t="18538"/>
          <a:stretch/>
        </p:blipFill>
        <p:spPr>
          <a:xfrm>
            <a:off x="73954" y="6294091"/>
            <a:ext cx="543830" cy="5139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FEAD4F-0BD2-17D4-018C-FC9BE52EB8B3}"/>
              </a:ext>
            </a:extLst>
          </p:cNvPr>
          <p:cNvSpPr txBox="1"/>
          <p:nvPr/>
        </p:nvSpPr>
        <p:spPr>
          <a:xfrm>
            <a:off x="5372740" y="1955707"/>
            <a:ext cx="6096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latin typeface="Avenir Next LT Pro" panose="020B0504020202020204" pitchFamily="34" charset="0"/>
              </a:rPr>
              <a:t>Why does this animal want to sit on the rock on a sunny day?</a:t>
            </a:r>
          </a:p>
        </p:txBody>
      </p:sp>
      <p:pic>
        <p:nvPicPr>
          <p:cNvPr id="3" name="Picture 2" descr="A picture containing text, lizard, reptile, colorful&#10;&#10;AI-generated content may be incorrect.">
            <a:extLst>
              <a:ext uri="{FF2B5EF4-FFF2-40B4-BE49-F238E27FC236}">
                <a16:creationId xmlns:a16="http://schemas.microsoft.com/office/drawing/2014/main" id="{B3FF9E97-A399-06F2-CD64-9B788881BE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45" y="122275"/>
            <a:ext cx="4618265" cy="59751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A picture containing silhouette, night sky&#10;&#10;AI-generated content may be incorrect.">
            <a:extLst>
              <a:ext uri="{FF2B5EF4-FFF2-40B4-BE49-F238E27FC236}">
                <a16:creationId xmlns:a16="http://schemas.microsoft.com/office/drawing/2014/main" id="{AC79B27C-5A86-5CDF-4EC4-361BEF30FE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0"/>
          <a:stretch/>
        </p:blipFill>
        <p:spPr>
          <a:xfrm>
            <a:off x="11077124" y="122275"/>
            <a:ext cx="1029532" cy="144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075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AA48B-4E23-42DA-43C7-B5AB527EA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86798D-2378-905C-A1AD-4B0ABED63B7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CEFCC8-B0E3-4100-2B38-63906A291ABC}"/>
              </a:ext>
            </a:extLst>
          </p:cNvPr>
          <p:cNvSpPr txBox="1"/>
          <p:nvPr/>
        </p:nvSpPr>
        <p:spPr>
          <a:xfrm>
            <a:off x="11795759" y="6366393"/>
            <a:ext cx="31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340C54-DAA6-FCC7-3E0C-F32ECF2C8EF2}"/>
              </a:ext>
            </a:extLst>
          </p:cNvPr>
          <p:cNvSpPr txBox="1"/>
          <p:nvPr/>
        </p:nvSpPr>
        <p:spPr>
          <a:xfrm>
            <a:off x="597409" y="6366393"/>
            <a:ext cx="6763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1D Tracking Temperature: Explore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27939916-0EE4-A493-DD11-5E49CC497B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8" t="18538"/>
          <a:stretch/>
        </p:blipFill>
        <p:spPr>
          <a:xfrm>
            <a:off x="73954" y="6294091"/>
            <a:ext cx="543830" cy="5139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DD0549-9438-9275-C448-162C2C07B5BC}"/>
              </a:ext>
            </a:extLst>
          </p:cNvPr>
          <p:cNvSpPr txBox="1"/>
          <p:nvPr/>
        </p:nvSpPr>
        <p:spPr>
          <a:xfrm>
            <a:off x="6274191" y="1592470"/>
            <a:ext cx="567701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latin typeface="Avenir Next LT Pro" panose="020B0504020202020204" pitchFamily="34" charset="0"/>
              </a:rPr>
              <a:t>Why do outdoor pools open later in the morning or in the afternoon?</a:t>
            </a:r>
          </a:p>
        </p:txBody>
      </p:sp>
      <p:pic>
        <p:nvPicPr>
          <p:cNvPr id="7" name="Picture 6" descr="Child sitting by swimming pool">
            <a:extLst>
              <a:ext uri="{FF2B5EF4-FFF2-40B4-BE49-F238E27FC236}">
                <a16:creationId xmlns:a16="http://schemas.microsoft.com/office/drawing/2014/main" id="{A47DFCC9-39AE-4F2D-0634-B0F09406D8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0" r="20507"/>
          <a:stretch/>
        </p:blipFill>
        <p:spPr>
          <a:xfrm>
            <a:off x="0" y="0"/>
            <a:ext cx="6096001" cy="6231928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871637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CE83C-2A6A-2A7A-96F9-01895FA36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0929A3C-86E6-5171-94A6-D7C6CE6E5EC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C58F16-043C-1D8D-DC0E-A67553F286CE}"/>
              </a:ext>
            </a:extLst>
          </p:cNvPr>
          <p:cNvSpPr txBox="1"/>
          <p:nvPr/>
        </p:nvSpPr>
        <p:spPr>
          <a:xfrm>
            <a:off x="11795759" y="6366393"/>
            <a:ext cx="31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9B720A-C5D5-A6EB-3A05-9AB9F512940F}"/>
              </a:ext>
            </a:extLst>
          </p:cNvPr>
          <p:cNvSpPr txBox="1"/>
          <p:nvPr/>
        </p:nvSpPr>
        <p:spPr>
          <a:xfrm>
            <a:off x="597409" y="6366393"/>
            <a:ext cx="7019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1D Tracking Temperature: Explore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FB084150-F2CE-DFAF-E884-BAC4CE0DE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8" t="18538"/>
          <a:stretch/>
        </p:blipFill>
        <p:spPr>
          <a:xfrm>
            <a:off x="73954" y="6294091"/>
            <a:ext cx="543830" cy="5139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749FA1-9F97-A8B8-2358-0894536F19CB}"/>
              </a:ext>
            </a:extLst>
          </p:cNvPr>
          <p:cNvSpPr txBox="1"/>
          <p:nvPr/>
        </p:nvSpPr>
        <p:spPr>
          <a:xfrm>
            <a:off x="185738" y="2644170"/>
            <a:ext cx="6096000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4800">
                <a:latin typeface="Avenir Next LT Pro"/>
              </a:rPr>
              <a:t>How can we </a:t>
            </a:r>
            <a:r>
              <a:rPr lang="en-US" sz="4800" b="1">
                <a:latin typeface="Avenir Next LT Pro"/>
              </a:rPr>
              <a:t>test</a:t>
            </a:r>
            <a:r>
              <a:rPr lang="en-US" sz="4800">
                <a:latin typeface="Avenir Next LT Pro"/>
              </a:rPr>
              <a:t> our ideas?</a:t>
            </a:r>
          </a:p>
        </p:txBody>
      </p:sp>
      <p:pic>
        <p:nvPicPr>
          <p:cNvPr id="7" name="Picture 6" descr="Child with magnifying glass">
            <a:extLst>
              <a:ext uri="{FF2B5EF4-FFF2-40B4-BE49-F238E27FC236}">
                <a16:creationId xmlns:a16="http://schemas.microsoft.com/office/drawing/2014/main" id="{DA86E764-A430-274F-DDDF-BE155C2DB7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3" r="25037"/>
          <a:stretch/>
        </p:blipFill>
        <p:spPr>
          <a:xfrm>
            <a:off x="6467475" y="0"/>
            <a:ext cx="5724525" cy="624831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Picture 2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A6B25895-B22D-FA56-4394-895AF47A2D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6950" r="1109" b="2914"/>
          <a:stretch/>
        </p:blipFill>
        <p:spPr>
          <a:xfrm>
            <a:off x="73954" y="16383"/>
            <a:ext cx="3744368" cy="8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65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4252A-773F-D189-8B2F-04BF5E401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4E75AC-55ED-D295-2062-47310E153E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95906A-1AEA-25FE-C572-393762779968}"/>
              </a:ext>
            </a:extLst>
          </p:cNvPr>
          <p:cNvSpPr txBox="1"/>
          <p:nvPr/>
        </p:nvSpPr>
        <p:spPr>
          <a:xfrm>
            <a:off x="11795759" y="6366393"/>
            <a:ext cx="31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1E552-60BE-F43A-B887-57EA4E631931}"/>
              </a:ext>
            </a:extLst>
          </p:cNvPr>
          <p:cNvSpPr txBox="1"/>
          <p:nvPr/>
        </p:nvSpPr>
        <p:spPr>
          <a:xfrm>
            <a:off x="597409" y="6366393"/>
            <a:ext cx="6781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1D Tracking Temperature: Explore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5FAA12F4-42F3-6446-F318-95B02E1A96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8" t="18538"/>
          <a:stretch/>
        </p:blipFill>
        <p:spPr>
          <a:xfrm>
            <a:off x="73954" y="6294091"/>
            <a:ext cx="543830" cy="5139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BD92E9-A685-C2CD-A433-3A098E22DD10}"/>
              </a:ext>
            </a:extLst>
          </p:cNvPr>
          <p:cNvSpPr txBox="1"/>
          <p:nvPr/>
        </p:nvSpPr>
        <p:spPr>
          <a:xfrm>
            <a:off x="5260740" y="1012954"/>
            <a:ext cx="6096000" cy="48320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4400" b="1">
                <a:latin typeface="Avenir Next LT Pro" panose="020B0504020202020204" pitchFamily="34" charset="0"/>
              </a:rPr>
              <a:t>Investigation: </a:t>
            </a:r>
            <a:r>
              <a:rPr lang="en-US" sz="4400">
                <a:latin typeface="Avenir Next LT Pro" panose="020B0504020202020204" pitchFamily="34" charset="0"/>
              </a:rPr>
              <a:t>We are going to take air temperatures outside 3 times a day. How and when will we do this? </a:t>
            </a:r>
          </a:p>
          <a:p>
            <a:pPr algn="ctr"/>
            <a:r>
              <a:rPr lang="en-US" sz="4400">
                <a:latin typeface="Avenir Next LT Pro" panose="020B0504020202020204" pitchFamily="34" charset="0"/>
              </a:rPr>
              <a:t>How does this test our ideas?</a:t>
            </a:r>
          </a:p>
        </p:txBody>
      </p:sp>
      <p:pic>
        <p:nvPicPr>
          <p:cNvPr id="10" name="Picture 9" descr="Graphical user interface, table&#10;&#10;AI-generated content may be incorrect.">
            <a:extLst>
              <a:ext uri="{FF2B5EF4-FFF2-40B4-BE49-F238E27FC236}">
                <a16:creationId xmlns:a16="http://schemas.microsoft.com/office/drawing/2014/main" id="{F8C117CE-31B2-604C-B393-30EE28B3FF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42" y="122275"/>
            <a:ext cx="4593153" cy="59450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A picture containing text, silhouette&#10;&#10;AI-generated content may be incorrect.">
            <a:extLst>
              <a:ext uri="{FF2B5EF4-FFF2-40B4-BE49-F238E27FC236}">
                <a16:creationId xmlns:a16="http://schemas.microsoft.com/office/drawing/2014/main" id="{47F377CC-5427-CB0D-B98F-3CBAF19AC3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637" y="85699"/>
            <a:ext cx="967027" cy="135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689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13</Slides>
  <Notes>13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Lydia Princ</dc:creator>
  <cp:revision>2</cp:revision>
  <dcterms:created xsi:type="dcterms:W3CDTF">2025-05-23T14:24:27Z</dcterms:created>
  <dcterms:modified xsi:type="dcterms:W3CDTF">2025-07-18T14:03:49Z</dcterms:modified>
</cp:coreProperties>
</file>