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97" r:id="rId3"/>
    <p:sldId id="276" r:id="rId4"/>
    <p:sldId id="275" r:id="rId5"/>
    <p:sldId id="289" r:id="rId6"/>
    <p:sldId id="290" r:id="rId7"/>
    <p:sldId id="291" r:id="rId8"/>
    <p:sldId id="292" r:id="rId9"/>
    <p:sldId id="277" r:id="rId10"/>
    <p:sldId id="287" r:id="rId11"/>
    <p:sldId id="298" r:id="rId12"/>
    <p:sldId id="278" r:id="rId13"/>
    <p:sldId id="280" r:id="rId14"/>
    <p:sldId id="299" r:id="rId15"/>
    <p:sldId id="281" r:id="rId16"/>
    <p:sldId id="282" r:id="rId17"/>
    <p:sldId id="283" r:id="rId18"/>
    <p:sldId id="284" r:id="rId19"/>
    <p:sldId id="288" r:id="rId20"/>
    <p:sldId id="301" r:id="rId21"/>
    <p:sldId id="302" r:id="rId22"/>
    <p:sldId id="285" r:id="rId23"/>
    <p:sldId id="286" r:id="rId24"/>
    <p:sldId id="293" r:id="rId25"/>
    <p:sldId id="294" r:id="rId26"/>
    <p:sldId id="295" r:id="rId27"/>
    <p:sldId id="300"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40CCD274-B1B9-B04C-E0C9-ED2328D641AB}" name="Lydia Princ" initials="LP" userId="S::Lydia.Princ@mdc.mo.gov::6511114d-fd8d-4baf-9aa2-9edcd1d3a702"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C4C89C-8438-D5CF-1E96-B1CA9E945A15}" v="16" dt="2025-07-17T18:37:11.320"/>
    <p1510:client id="{87516076-00F3-70A5-0A63-4643B4CAC17F}" v="10" dt="2025-07-18T13:01:53.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0DC41-C1C8-4696-9031-85BD0A915AF2}"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50268-0883-493D-8F85-55FECF8CD859}" type="slidenum">
              <a:rPr lang="en-US" smtClean="0"/>
              <a:t>‹#›</a:t>
            </a:fld>
            <a:endParaRPr lang="en-US"/>
          </a:p>
        </p:txBody>
      </p:sp>
    </p:spTree>
    <p:extLst>
      <p:ext uri="{BB962C8B-B14F-4D97-AF65-F5344CB8AC3E}">
        <p14:creationId xmlns:p14="http://schemas.microsoft.com/office/powerpoint/2010/main" val="346734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AF598-7B58-FE69-2B64-02AE3FF8A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EBBDC-9E3B-F19F-CFF8-431D454FF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3D23D-CABA-C697-6942-A328EB2203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2B69AA-B27A-2C1C-DE53-85465085DBAB}"/>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305936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4A4CA-0CF6-920A-8BF7-CF89E292B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BC595-3269-2DF5-0948-0EDA8D766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697E-E47A-359F-C98F-E100BB5EEE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Read together the fun fact in the student guide on Page 18.</a:t>
            </a:r>
          </a:p>
          <a:p>
            <a:endParaRPr lang="en-US"/>
          </a:p>
          <a:p>
            <a:r>
              <a:rPr lang="en-US"/>
              <a:t>Animal: Eastern Collared Lizard</a:t>
            </a:r>
          </a:p>
          <a:p>
            <a:endParaRPr lang="en-US"/>
          </a:p>
        </p:txBody>
      </p:sp>
      <p:sp>
        <p:nvSpPr>
          <p:cNvPr id="4" name="Slide Number Placeholder 3">
            <a:extLst>
              <a:ext uri="{FF2B5EF4-FFF2-40B4-BE49-F238E27FC236}">
                <a16:creationId xmlns:a16="http://schemas.microsoft.com/office/drawing/2014/main" id="{493EDF97-E469-9BA6-5D6C-D69D76232C58}"/>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109365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6F801-4EB1-59B6-CF9C-1713EFD27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514CC-AF58-F0C7-35E3-ACAAA1C65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BCAC8-E3B7-3B73-CA98-4502C02DDFDB}"/>
              </a:ext>
            </a:extLst>
          </p:cNvPr>
          <p:cNvSpPr>
            <a:spLocks noGrp="1"/>
          </p:cNvSpPr>
          <p:nvPr>
            <p:ph type="body" idx="1"/>
          </p:nvPr>
        </p:nvSpPr>
        <p:spPr/>
        <p:txBody>
          <a:bodyPr/>
          <a:lstStyle/>
          <a:p>
            <a:r>
              <a:rPr lang="en-US"/>
              <a:t>- Go outside to the schoolyard and find both a sunny and shady location. Students should have their student guides open to </a:t>
            </a:r>
            <a:r>
              <a:rPr lang="en-US" b="1"/>
              <a:t>Science Notebook Sun – Shade </a:t>
            </a:r>
            <a:r>
              <a:rPr lang="en-US"/>
              <a:t>on Page 19. </a:t>
            </a:r>
          </a:p>
          <a:p>
            <a:endParaRPr lang="en-US"/>
          </a:p>
          <a:p>
            <a:r>
              <a:rPr lang="en-US"/>
              <a:t>- Students find two locations in the schoolyard for sun and shade to collect temperature data for a sunny location and a shady one. With digital thermometer, teacher or student groups can take temperatures with the students recording the data in </a:t>
            </a:r>
            <a:r>
              <a:rPr lang="en-US" b="1"/>
              <a:t>Science Notebook Sun – Shade</a:t>
            </a:r>
          </a:p>
          <a:p>
            <a:endParaRPr lang="en-US"/>
          </a:p>
          <a:p>
            <a:r>
              <a:rPr lang="en-US"/>
              <a:t>- Can students make a claim about how it feels in the sun compared to how it feels in the shade? In their student guide on the same </a:t>
            </a:r>
            <a:r>
              <a:rPr lang="en-US" b="1"/>
              <a:t>Science Notebook Sun – Shade </a:t>
            </a:r>
            <a:r>
              <a:rPr lang="en-US"/>
              <a:t>page, have students fill in the blanks. “In the shade, it felt _____ “ or “In the sun, it felt ______.” They can choose warm or cool from the word list in their student guides.</a:t>
            </a:r>
          </a:p>
        </p:txBody>
      </p:sp>
      <p:sp>
        <p:nvSpPr>
          <p:cNvPr id="4" name="Slide Number Placeholder 3">
            <a:extLst>
              <a:ext uri="{FF2B5EF4-FFF2-40B4-BE49-F238E27FC236}">
                <a16:creationId xmlns:a16="http://schemas.microsoft.com/office/drawing/2014/main" id="{DD827F55-F293-3398-89A4-A56C9E9573D3}"/>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4159029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7CE6F-1E7A-1C60-60B8-44A7645A7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5F130-1A72-CEF0-5F6D-9B4ED69E5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1F92B-CE91-B45E-B95B-7252EAA887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4D0A2C-FA6B-49FF-EF7D-68886DDE15B9}"/>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815979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7B46B-AE06-E374-9F50-59A0779B6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389BB-0212-C8A9-6681-B985BF948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36636-886C-22B4-1E71-491A615465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326794-CAD5-9159-8377-DD5715CDE3E6}"/>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15140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75000-37CF-567C-D3F9-64888A4CB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34725-5346-F315-3A29-22D617204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CE339-28D9-3EBC-5B14-AB7CECBD56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6CF4-F86E-2DBF-6854-4AD0745A8AD2}"/>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92190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4552-A133-174C-8292-40E69FD23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9358F-7241-8622-1003-44084007C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B309F-B834-12DA-67A9-B7072A65A2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EBC7CA-A118-6492-B6DC-D041B4D7691F}"/>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91268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49AF-2C26-7D61-8ABA-FBF9DB934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90E8A-484E-F052-74CD-9D4B6E9B3B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4E684-DCF8-40B2-2E9B-803725EBFE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39B732-ADE7-6A0C-5E45-22221C0D9BF5}"/>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87028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20286-BC55-F31D-E454-9885565FB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DC8E2-019F-5E07-2D1D-2EFB7EE67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7473F-5AA1-BF4D-71AC-1E3A4BFB07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1AE21E-E5C5-6641-1255-18FD530F412F}"/>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4246429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DF571-790B-59F8-5619-1DDE3C1FE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362B4-89C8-FFE5-FD31-B7D8B94DA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236A6-4506-F911-7895-794EA8C34F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Guide students in planning an investigation where they will collect evidence to answer this question. An idea would be to put a container of water, such as a plastic cup, in the sun and one in the shade. They should determine how long the water will stay there until they measure the temperature of both.</a:t>
            </a:r>
          </a:p>
          <a:p>
            <a:endParaRPr lang="en-US"/>
          </a:p>
        </p:txBody>
      </p:sp>
      <p:sp>
        <p:nvSpPr>
          <p:cNvPr id="4" name="Slide Number Placeholder 3">
            <a:extLst>
              <a:ext uri="{FF2B5EF4-FFF2-40B4-BE49-F238E27FC236}">
                <a16:creationId xmlns:a16="http://schemas.microsoft.com/office/drawing/2014/main" id="{CF445924-AE82-BF34-BEDC-B188B46F27DE}"/>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97267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B8ABC-4C46-AF9A-4C9D-9B798DB59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876EF-14B8-71B9-420B-2287BE283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31E8A-A2AF-9027-B8BC-2A57953EF9BB}"/>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a:t>as the lesson concludes in reference to the phenomenon studied.</a:t>
            </a:r>
          </a:p>
        </p:txBody>
      </p:sp>
      <p:sp>
        <p:nvSpPr>
          <p:cNvPr id="4" name="Slide Number Placeholder 3">
            <a:extLst>
              <a:ext uri="{FF2B5EF4-FFF2-40B4-BE49-F238E27FC236}">
                <a16:creationId xmlns:a16="http://schemas.microsoft.com/office/drawing/2014/main" id="{436D72B4-9345-2ABF-7DF3-012E1B7F062D}"/>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53426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0E817-9E5A-08C7-A7E0-34FEA82E6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18699-11F9-3BE6-D6B9-5983446EA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9B594-23FE-0909-2503-F496E3BDA682}"/>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36E95093-A76F-98FF-C5E2-71D2786379A0}"/>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321761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7A2A7-6CB1-BC83-076B-F1C057645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3AADF-EDB3-C4C2-3203-CAE29DC43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50B50-D1DC-D0EB-4EB9-5076FFB658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846451-2BC0-AEA5-3FBF-7809B4FDCA09}"/>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2446755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0448-8F5B-74E1-D28D-C1FB8D15E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9D9C3-81A3-531A-1898-EC1E327B9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E277A-61FB-1148-E96F-04A49063E9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B93F9E-F6DB-40E3-4213-8F9B1B688D63}"/>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1778897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A0620-3096-DB9E-1E54-B3A7F50FE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7C494-3FE9-B70C-1057-84E71BF3E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81484-966F-630C-6739-B49A111BD642}"/>
              </a:ext>
            </a:extLst>
          </p:cNvPr>
          <p:cNvSpPr>
            <a:spLocks noGrp="1"/>
          </p:cNvSpPr>
          <p:nvPr>
            <p:ph type="body" idx="1"/>
          </p:nvPr>
        </p:nvSpPr>
        <p:spPr/>
        <p:txBody>
          <a:bodyPr/>
          <a:lstStyle/>
          <a:p>
            <a:r>
              <a:rPr lang="en-US"/>
              <a:t>Once in the classroom, repeat the Engage portion of the lesson and display the pictures of the park or landscape showing sun or shade. Students discuss their understanding of which part of the image is warmer and cooler and why based on what they learned. They can reference the </a:t>
            </a:r>
            <a:r>
              <a:rPr lang="en-US" b="1" err="1"/>
              <a:t>Noticings</a:t>
            </a:r>
            <a:r>
              <a:rPr lang="en-US" b="1"/>
              <a:t> and Wonderings Chart </a:t>
            </a:r>
            <a:r>
              <a:rPr lang="en-US"/>
              <a:t>as a reminder of the concepts learned. </a:t>
            </a:r>
          </a:p>
        </p:txBody>
      </p:sp>
      <p:sp>
        <p:nvSpPr>
          <p:cNvPr id="4" name="Slide Number Placeholder 3">
            <a:extLst>
              <a:ext uri="{FF2B5EF4-FFF2-40B4-BE49-F238E27FC236}">
                <a16:creationId xmlns:a16="http://schemas.microsoft.com/office/drawing/2014/main" id="{1F54D177-8142-A6DF-F922-7148A86E5D7D}"/>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761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3702F-108E-D7D8-BF3B-68076CBAA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8BDB9-CD27-C700-6951-CB958EE49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4BC05-C185-51F1-610E-C6DE5DDA39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0683DC-5233-04B2-6FF9-EEC2362AFFD5}"/>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329435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980D-1874-DC9B-B296-63E9CD67A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89063-7C59-BCEA-5126-595DB4278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6CDEF-0895-4390-0832-D7A1F9B875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6319CC-3AB3-738E-DA1C-068A964B06D9}"/>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386871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CCD2D-2101-C910-0378-C4AC50390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EE688-D1C5-76E2-7B4B-6BE09C36A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D82DD-FF82-BFF6-4C73-81B2B4D0F4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3684DC-C77F-829F-619E-B5E78117027B}"/>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095038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2A246-698C-AA81-0C78-840EACDF3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0E830-CEF4-F46F-0BA6-96CD96CAC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EE0866-7DE5-B3A2-9EF4-3F5FDAA0FE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A612A8-8A26-F18B-9214-3AB1D52CD6B4}"/>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135474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5C7B5-D676-96D3-1DBF-5AAC37CF7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26D85-0220-D6AA-02CA-B5578F886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695A6-EB6D-3F9D-3986-F09457F62848}"/>
              </a:ext>
            </a:extLst>
          </p:cNvPr>
          <p:cNvSpPr>
            <a:spLocks noGrp="1"/>
          </p:cNvSpPr>
          <p:nvPr>
            <p:ph type="body" idx="1"/>
          </p:nvPr>
        </p:nvSpPr>
        <p:spPr/>
        <p:txBody>
          <a:bodyPr/>
          <a:lstStyle/>
          <a:p>
            <a:r>
              <a:rPr lang="en-US"/>
              <a:t>Discuss warm and cool colors with students. Have them create two separate paintings: one of a tree in the sun and one of a tree in the shade.</a:t>
            </a:r>
          </a:p>
          <a:p>
            <a:endParaRPr lang="en-US"/>
          </a:p>
          <a:p>
            <a:r>
              <a:rPr lang="en-US"/>
              <a:t>Ask students to only use warm colors on the tree in the sun painting and cool colors on the tree in the shade painting.</a:t>
            </a:r>
          </a:p>
        </p:txBody>
      </p:sp>
      <p:sp>
        <p:nvSpPr>
          <p:cNvPr id="4" name="Slide Number Placeholder 3">
            <a:extLst>
              <a:ext uri="{FF2B5EF4-FFF2-40B4-BE49-F238E27FC236}">
                <a16:creationId xmlns:a16="http://schemas.microsoft.com/office/drawing/2014/main" id="{BE07825E-2D97-F1C1-FC8E-BE31C8A63ABA}"/>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5716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7ACB1-2F56-3927-6692-26666CC1D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841BF-382D-60E7-F83A-7BF7756FD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5BBC6-BFAE-CC68-2DEF-882517F69532}"/>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9599182C-2202-CD42-13E0-366AEFCF671E}"/>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09993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0882C-69DE-57FB-C27F-0E537F502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7FBCD-03EF-715C-55E4-1D2302043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11311-098B-6584-69C2-166D1714CF4A}"/>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747A2D2F-B75B-BCD1-7645-21C8F62EE79D}"/>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2012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DC4F4-4961-60E8-A38B-271F4D9F8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B277B-5086-7CCA-0BFC-CDDE79150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432AB-2D46-4435-E7D6-BB3C46C8F4AD}"/>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FA8C6E93-EC0E-F7EF-06C5-220DE129A667}"/>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30053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466D-E1AC-37FB-0AA2-BDEBC12A7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F59BD-1A42-E194-1D25-F7F70030C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242AB-BCA9-B804-3CDE-748E5FE246AF}"/>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B2EF7EA9-1B4C-2C34-E589-FE9C801A8757}"/>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50127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2AEE4-4A92-AF23-02BF-698A355C0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F2B7D-3D2C-6B3C-0399-08D226E608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5EF86-6EB0-E5D4-4616-CB70159759AD}"/>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DFA736A3-DD79-018A-D7F7-D5C237AAC66B}"/>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65559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F19F0-8311-EF78-D62C-5C019E361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B7C0F-AFEE-1DA5-BF4B-3BBA6F4C6F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68EA2-C4DF-9CA9-F70A-14947AA3BEEF}"/>
              </a:ext>
            </a:extLst>
          </p:cNvPr>
          <p:cNvSpPr>
            <a:spLocks noGrp="1"/>
          </p:cNvSpPr>
          <p:nvPr>
            <p:ph type="body" idx="1"/>
          </p:nvPr>
        </p:nvSpPr>
        <p:spPr/>
        <p:txBody>
          <a:bodyPr/>
          <a:lstStyle/>
          <a:p>
            <a:r>
              <a:rPr lang="en-US"/>
              <a:t>As a class, read the </a:t>
            </a:r>
            <a:r>
              <a:rPr lang="en-US" b="1"/>
              <a:t>Read Together </a:t>
            </a:r>
            <a:r>
              <a:rPr lang="en-US"/>
              <a:t>sections from the student guide </a:t>
            </a:r>
            <a:r>
              <a:rPr lang="en-US" b="1"/>
              <a:t>Sun and Shade </a:t>
            </a:r>
            <a:r>
              <a:rPr lang="en-US"/>
              <a:t>on Page 17.</a:t>
            </a:r>
          </a:p>
        </p:txBody>
      </p:sp>
      <p:sp>
        <p:nvSpPr>
          <p:cNvPr id="4" name="Slide Number Placeholder 3">
            <a:extLst>
              <a:ext uri="{FF2B5EF4-FFF2-40B4-BE49-F238E27FC236}">
                <a16:creationId xmlns:a16="http://schemas.microsoft.com/office/drawing/2014/main" id="{EA5F9A2A-C6AC-FA19-3979-5D84CE66F715}"/>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1962682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D4B59-0381-DF8D-2A40-CDDF6DCDD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2CBC4-8CCA-C25D-487A-16C052675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2CBC9-6B96-183A-4AE9-AAD38E4826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a class, read the </a:t>
            </a:r>
            <a:r>
              <a:rPr lang="en-US" b="1"/>
              <a:t>Read Together </a:t>
            </a:r>
            <a:r>
              <a:rPr lang="en-US"/>
              <a:t>sections from the student guide </a:t>
            </a:r>
            <a:r>
              <a:rPr lang="en-US" b="1"/>
              <a:t>How Animals Keep Cool </a:t>
            </a:r>
            <a:r>
              <a:rPr lang="en-US"/>
              <a:t>on Page 18.</a:t>
            </a:r>
          </a:p>
          <a:p>
            <a:endParaRPr lang="en-US"/>
          </a:p>
        </p:txBody>
      </p:sp>
      <p:sp>
        <p:nvSpPr>
          <p:cNvPr id="4" name="Slide Number Placeholder 3">
            <a:extLst>
              <a:ext uri="{FF2B5EF4-FFF2-40B4-BE49-F238E27FC236}">
                <a16:creationId xmlns:a16="http://schemas.microsoft.com/office/drawing/2014/main" id="{FC2DCB29-85E9-63EE-A0AC-93625A9BB056}"/>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28465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A350-2EFE-5A84-D0EC-44D23A713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29115C-C6C6-161E-2FAD-D5B20990A2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49374-9269-18C6-BAF2-62B6FB00CF19}"/>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5" name="Footer Placeholder 4">
            <a:extLst>
              <a:ext uri="{FF2B5EF4-FFF2-40B4-BE49-F238E27FC236}">
                <a16:creationId xmlns:a16="http://schemas.microsoft.com/office/drawing/2014/main" id="{41021CF7-8EFB-5CDA-3E0D-1DAD00F5C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45838-6197-9FC3-C4FD-D16CA58BB260}"/>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297394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85E4-982F-DA9D-ADB2-7B8ABE9173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2C8E76-FA01-6609-BD48-F4595F898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9877F-DD68-946E-C37A-48271A740779}"/>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5" name="Footer Placeholder 4">
            <a:extLst>
              <a:ext uri="{FF2B5EF4-FFF2-40B4-BE49-F238E27FC236}">
                <a16:creationId xmlns:a16="http://schemas.microsoft.com/office/drawing/2014/main" id="{6087E9D5-8AE4-6B68-0451-66659AAE4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AEFC7-1745-CE2E-7403-A99A70AEB13A}"/>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353711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85AC6F-2593-FBD6-5CFB-BDAE0FFED8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8AAB1-7131-9BE5-0DD0-2D67420850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0382B-DF42-6D10-396E-07575C09ACD7}"/>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5" name="Footer Placeholder 4">
            <a:extLst>
              <a:ext uri="{FF2B5EF4-FFF2-40B4-BE49-F238E27FC236}">
                <a16:creationId xmlns:a16="http://schemas.microsoft.com/office/drawing/2014/main" id="{1852C996-0AEA-C7C4-22F0-3A8573949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C06F7-9940-17F9-8A84-5D4E11697DA6}"/>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369977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528F-9BB4-C925-92B1-0C58A80BFA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AEC13C-2E3E-ADA3-FA67-90EBAD8C6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C9F8C-4CA8-83D6-A2E3-9FCB59DDDF38}"/>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5" name="Footer Placeholder 4">
            <a:extLst>
              <a:ext uri="{FF2B5EF4-FFF2-40B4-BE49-F238E27FC236}">
                <a16:creationId xmlns:a16="http://schemas.microsoft.com/office/drawing/2014/main" id="{4CAFA630-9918-C5BC-8F98-908C22009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7282C-461B-918B-43C3-C81ECE1A73D8}"/>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288105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AD50-7560-FA81-9C74-14FFD788EE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C6CDB5-8713-CF81-F3EF-4B1C1AFBC9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283654-AC58-5A20-5947-0B1BE3C02525}"/>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5" name="Footer Placeholder 4">
            <a:extLst>
              <a:ext uri="{FF2B5EF4-FFF2-40B4-BE49-F238E27FC236}">
                <a16:creationId xmlns:a16="http://schemas.microsoft.com/office/drawing/2014/main" id="{771FA3B9-31DA-7B4E-2CF3-83D374316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9175D-1585-F966-2DB6-6D68C37B471F}"/>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1779312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35E5-BB8E-2FE0-43D7-3D42D91A5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9775E-8DFB-9A24-D7B3-F8DD511E9C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471BBD-1C02-9781-8684-6641FF98E5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E45A7-B141-6A47-97FA-28161E6C2C70}"/>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6" name="Footer Placeholder 5">
            <a:extLst>
              <a:ext uri="{FF2B5EF4-FFF2-40B4-BE49-F238E27FC236}">
                <a16:creationId xmlns:a16="http://schemas.microsoft.com/office/drawing/2014/main" id="{826856B3-2D8E-C7CE-05CE-B35744CE4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F218F-3E4B-79AF-92E5-96F37131E56A}"/>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225619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2D1F-9888-0BD4-65B5-071970F087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70775B-660A-EBC8-10CE-DA6FA1E06A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2B6BA-588C-624F-041C-81B882E8E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77CA5-3E3E-7F2C-0F03-B82A7862C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F66E3B-8435-5776-D392-16E232F0E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554C-F99D-909C-F376-764455DB5A32}"/>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8" name="Footer Placeholder 7">
            <a:extLst>
              <a:ext uri="{FF2B5EF4-FFF2-40B4-BE49-F238E27FC236}">
                <a16:creationId xmlns:a16="http://schemas.microsoft.com/office/drawing/2014/main" id="{651F0C0D-E0B9-32A8-D694-EEDB7EEBB2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C10C6E-C1DC-6C0A-CC6C-596CBED6960A}"/>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12759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BC04-FD72-E1C3-4A99-A307CD11DB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F0B982-EE54-78EC-F39A-52DC0DE812FA}"/>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4" name="Footer Placeholder 3">
            <a:extLst>
              <a:ext uri="{FF2B5EF4-FFF2-40B4-BE49-F238E27FC236}">
                <a16:creationId xmlns:a16="http://schemas.microsoft.com/office/drawing/2014/main" id="{990811FF-A3D0-2F6C-F5EC-C40D4EBBA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F5585-D9B7-AC22-407E-4F9663A5C002}"/>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372660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DEF4C-53FF-F6CD-8D7C-3FE67537B935}"/>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3" name="Footer Placeholder 2">
            <a:extLst>
              <a:ext uri="{FF2B5EF4-FFF2-40B4-BE49-F238E27FC236}">
                <a16:creationId xmlns:a16="http://schemas.microsoft.com/office/drawing/2014/main" id="{2083CAC2-76AD-D088-86E3-E0834D22C0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5BEF48-49BB-0EDE-2F53-D23CA1935DE4}"/>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139674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0289-735C-5CCB-F6CA-57A29A7FE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C12718-EB64-E355-63A1-B6EE14536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FB4AF5-E3CA-A208-5A33-236271A4B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5349DF-49AC-DAAC-F80E-B194D5A76DDE}"/>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6" name="Footer Placeholder 5">
            <a:extLst>
              <a:ext uri="{FF2B5EF4-FFF2-40B4-BE49-F238E27FC236}">
                <a16:creationId xmlns:a16="http://schemas.microsoft.com/office/drawing/2014/main" id="{A2587673-0E5A-7F67-5F35-FADDE470C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918314-3C7A-2229-8435-6AB557868C78}"/>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410131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A194-E51B-CDA2-3BF8-86254228A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01791B-3A15-D566-FD9F-931A51632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7BAB8A-D7E7-0317-25FB-DEFB9A8A9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7F194-56D7-A2A6-269F-47F32DDB2B13}"/>
              </a:ext>
            </a:extLst>
          </p:cNvPr>
          <p:cNvSpPr>
            <a:spLocks noGrp="1"/>
          </p:cNvSpPr>
          <p:nvPr>
            <p:ph type="dt" sz="half" idx="10"/>
          </p:nvPr>
        </p:nvSpPr>
        <p:spPr/>
        <p:txBody>
          <a:bodyPr/>
          <a:lstStyle/>
          <a:p>
            <a:fld id="{D04A998D-1C45-4416-AD4E-810F9ED83B39}" type="datetimeFigureOut">
              <a:rPr lang="en-US" smtClean="0"/>
              <a:t>7/18/2025</a:t>
            </a:fld>
            <a:endParaRPr lang="en-US"/>
          </a:p>
        </p:txBody>
      </p:sp>
      <p:sp>
        <p:nvSpPr>
          <p:cNvPr id="6" name="Footer Placeholder 5">
            <a:extLst>
              <a:ext uri="{FF2B5EF4-FFF2-40B4-BE49-F238E27FC236}">
                <a16:creationId xmlns:a16="http://schemas.microsoft.com/office/drawing/2014/main" id="{7BA14AA4-CED8-74BC-639D-4986A1EAF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301CC-5262-A448-9183-FD5A3532FFA8}"/>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1504949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29530-CC59-4C44-0F2C-90EACBA03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BA9729-94A9-C1C4-9B16-094B50EE26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862F2-3E5C-ED58-ACE4-25F06FB14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4A998D-1C45-4416-AD4E-810F9ED83B39}" type="datetimeFigureOut">
              <a:rPr lang="en-US" smtClean="0"/>
              <a:t>7/18/2025</a:t>
            </a:fld>
            <a:endParaRPr lang="en-US"/>
          </a:p>
        </p:txBody>
      </p:sp>
      <p:sp>
        <p:nvSpPr>
          <p:cNvPr id="5" name="Footer Placeholder 4">
            <a:extLst>
              <a:ext uri="{FF2B5EF4-FFF2-40B4-BE49-F238E27FC236}">
                <a16:creationId xmlns:a16="http://schemas.microsoft.com/office/drawing/2014/main" id="{AC518260-4BC2-AEF7-2104-A0DC95263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6AB8A0-4097-C93E-1A16-5CFF85D5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6369FF-55AB-4F2D-86C2-0BE120008DB4}" type="slidenum">
              <a:rPr lang="en-US" smtClean="0"/>
              <a:t>‹#›</a:t>
            </a:fld>
            <a:endParaRPr lang="en-US"/>
          </a:p>
        </p:txBody>
      </p:sp>
    </p:spTree>
    <p:extLst>
      <p:ext uri="{BB962C8B-B14F-4D97-AF65-F5344CB8AC3E}">
        <p14:creationId xmlns:p14="http://schemas.microsoft.com/office/powerpoint/2010/main" val="2538961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mason.gmu.edu/~kshiffl4/375/module5-4.html" TargetMode="External"/><Relationship Id="rId5" Type="http://schemas.openxmlformats.org/officeDocument/2006/relationships/image" Target="../media/image24.gif"/><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455772" y="2766895"/>
            <a:ext cx="753762" cy="4768199"/>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3460107" y="4889384"/>
            <a:ext cx="8793219" cy="523220"/>
          </a:xfrm>
          <a:prstGeom prst="rect">
            <a:avLst/>
          </a:prstGeom>
          <a:noFill/>
        </p:spPr>
        <p:txBody>
          <a:bodyPr wrap="square">
            <a:spAutoFit/>
          </a:bodyPr>
          <a:lstStyle/>
          <a:p>
            <a:pPr algn="r"/>
            <a:r>
              <a:rPr lang="en-US" sz="2800" b="1">
                <a:latin typeface="Bitter" pitchFamily="2" charset="0"/>
              </a:rPr>
              <a:t>Lesson  1C: Testing Our Cool</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C85B1-3C92-E50E-2124-1927EC5BB3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F083C4-2CD8-C775-2D76-CE8F6A9DE4B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DCD745D-C6A7-A4AF-21CE-B1D8E39CFDA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DEA67995-C8FE-A8FB-C4BC-66B6907AD2A7}"/>
              </a:ext>
            </a:extLst>
          </p:cNvPr>
          <p:cNvSpPr txBox="1"/>
          <p:nvPr/>
        </p:nvSpPr>
        <p:spPr>
          <a:xfrm>
            <a:off x="597409" y="6366393"/>
            <a:ext cx="63177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CA344553-6A63-B057-0D97-C2E23337048C}"/>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1" name="TextBox 10">
            <a:extLst>
              <a:ext uri="{FF2B5EF4-FFF2-40B4-BE49-F238E27FC236}">
                <a16:creationId xmlns:a16="http://schemas.microsoft.com/office/drawing/2014/main" id="{38E611CF-0E8F-CDB5-BF99-A00887E3D0B6}"/>
              </a:ext>
            </a:extLst>
          </p:cNvPr>
          <p:cNvSpPr txBox="1"/>
          <p:nvPr/>
        </p:nvSpPr>
        <p:spPr>
          <a:xfrm>
            <a:off x="4979375" y="1137862"/>
            <a:ext cx="6871248" cy="5016758"/>
          </a:xfrm>
          <a:prstGeom prst="rect">
            <a:avLst/>
          </a:prstGeom>
          <a:noFill/>
        </p:spPr>
        <p:txBody>
          <a:bodyPr wrap="square">
            <a:spAutoFit/>
          </a:bodyPr>
          <a:lstStyle/>
          <a:p>
            <a:r>
              <a:rPr lang="en-US" sz="4000">
                <a:latin typeface="Avenir Next LT Pro" panose="020B0504020202020204" pitchFamily="34" charset="0"/>
              </a:rPr>
              <a:t>Animals look for shade when it is hot.</a:t>
            </a:r>
          </a:p>
          <a:p>
            <a:endParaRPr lang="en-US" sz="4000">
              <a:latin typeface="Avenir Next LT Pro" panose="020B0504020202020204" pitchFamily="34" charset="0"/>
            </a:endParaRPr>
          </a:p>
          <a:p>
            <a:r>
              <a:rPr lang="en-US" sz="4000">
                <a:latin typeface="Avenir Next LT Pro" panose="020B0504020202020204" pitchFamily="34" charset="0"/>
              </a:rPr>
              <a:t>Some animals seek sunny spots.</a:t>
            </a:r>
          </a:p>
          <a:p>
            <a:endParaRPr lang="en-US" sz="4000">
              <a:latin typeface="Avenir Next LT Pro" panose="020B0504020202020204" pitchFamily="34" charset="0"/>
            </a:endParaRPr>
          </a:p>
          <a:p>
            <a:r>
              <a:rPr lang="en-US" sz="4000">
                <a:latin typeface="Avenir Next LT Pro" panose="020B0504020202020204" pitchFamily="34" charset="0"/>
              </a:rPr>
              <a:t>This helps them warm their bodies.</a:t>
            </a:r>
          </a:p>
        </p:txBody>
      </p:sp>
      <p:pic>
        <p:nvPicPr>
          <p:cNvPr id="9" name="Picture 8" descr="Text&#10;&#10;AI-generated content may be incorrect.">
            <a:extLst>
              <a:ext uri="{FF2B5EF4-FFF2-40B4-BE49-F238E27FC236}">
                <a16:creationId xmlns:a16="http://schemas.microsoft.com/office/drawing/2014/main" id="{500CABC8-5008-6F23-6698-101AFBB3C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98" y="122275"/>
            <a:ext cx="4661358" cy="6032345"/>
          </a:xfrm>
          <a:prstGeom prst="rect">
            <a:avLst/>
          </a:prstGeom>
          <a:ln>
            <a:solidFill>
              <a:schemeClr val="tx1"/>
            </a:solidFill>
          </a:ln>
        </p:spPr>
      </p:pic>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911840" y="122275"/>
            <a:ext cx="1194816" cy="1205896"/>
          </a:xfrm>
          <a:prstGeom prst="rect">
            <a:avLst/>
          </a:prstGeom>
        </p:spPr>
      </p:pic>
      <p:sp>
        <p:nvSpPr>
          <p:cNvPr id="7" name="TextBox 6">
            <a:extLst>
              <a:ext uri="{FF2B5EF4-FFF2-40B4-BE49-F238E27FC236}">
                <a16:creationId xmlns:a16="http://schemas.microsoft.com/office/drawing/2014/main" id="{9853574F-F95A-98B6-99F9-BAF50A3D42DA}"/>
              </a:ext>
            </a:extLst>
          </p:cNvPr>
          <p:cNvSpPr txBox="1"/>
          <p:nvPr/>
        </p:nvSpPr>
        <p:spPr>
          <a:xfrm>
            <a:off x="4979375" y="352667"/>
            <a:ext cx="6094476"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Animals Keep Cool</a:t>
            </a:r>
          </a:p>
        </p:txBody>
      </p:sp>
    </p:spTree>
    <p:extLst>
      <p:ext uri="{BB962C8B-B14F-4D97-AF65-F5344CB8AC3E}">
        <p14:creationId xmlns:p14="http://schemas.microsoft.com/office/powerpoint/2010/main" val="1172606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9A95E-8BB1-4AF9-A7AE-8EEED943B4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1B0A35-D029-EBE6-0B0C-1481B140C4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22E1F67-D4F2-3367-9A6C-A5E2A237ED8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7C24F7B0-5687-757C-DB1E-CD1BA83D4084}"/>
              </a:ext>
            </a:extLst>
          </p:cNvPr>
          <p:cNvSpPr txBox="1"/>
          <p:nvPr/>
        </p:nvSpPr>
        <p:spPr>
          <a:xfrm>
            <a:off x="597409" y="6366393"/>
            <a:ext cx="63177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443D55CD-0CD8-5B75-6E3D-D44366C8BF0C}"/>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9" name="Picture 8" descr="Text&#10;&#10;AI-generated content may be incorrect.">
            <a:extLst>
              <a:ext uri="{FF2B5EF4-FFF2-40B4-BE49-F238E27FC236}">
                <a16:creationId xmlns:a16="http://schemas.microsoft.com/office/drawing/2014/main" id="{D68D2CB2-F3B6-3B79-7080-C5DA4308254C}"/>
              </a:ext>
            </a:extLst>
          </p:cNvPr>
          <p:cNvPicPr>
            <a:picLocks noChangeAspect="1"/>
          </p:cNvPicPr>
          <p:nvPr/>
        </p:nvPicPr>
        <p:blipFill>
          <a:blip r:embed="rId4">
            <a:extLst>
              <a:ext uri="{28A0092B-C50C-407E-A947-70E740481C1C}">
                <a14:useLocalDpi xmlns:a14="http://schemas.microsoft.com/office/drawing/2010/main" val="0"/>
              </a:ext>
            </a:extLst>
          </a:blip>
          <a:srcRect l="5297" t="76861" r="5648" b="4942"/>
          <a:stretch/>
        </p:blipFill>
        <p:spPr>
          <a:xfrm>
            <a:off x="4416325" y="2136431"/>
            <a:ext cx="7434298" cy="1965959"/>
          </a:xfrm>
          <a:prstGeom prst="rect">
            <a:avLst/>
          </a:prstGeom>
          <a:ln>
            <a:noFill/>
          </a:ln>
        </p:spPr>
      </p:pic>
      <p:pic>
        <p:nvPicPr>
          <p:cNvPr id="2050" name="Picture 2" descr="072111&amp;#32;collared&amp;#32;lizard-15">
            <a:extLst>
              <a:ext uri="{FF2B5EF4-FFF2-40B4-BE49-F238E27FC236}">
                <a16:creationId xmlns:a16="http://schemas.microsoft.com/office/drawing/2014/main" id="{BD967ABE-8E31-CAB8-163F-DAA4B4DFA5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00" r="43360"/>
          <a:stretch/>
        </p:blipFill>
        <p:spPr bwMode="auto">
          <a:xfrm>
            <a:off x="0" y="0"/>
            <a:ext cx="4123944" cy="623882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30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51D80-5A7C-B041-A909-C3FCD93C06D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2FD3DE-F3D8-D30D-B334-41BFA80420D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F4CFAE3-F1FD-319D-BAE2-30459B2B539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0F525D3C-2A16-B2B7-7262-F67B050965B5}"/>
              </a:ext>
            </a:extLst>
          </p:cNvPr>
          <p:cNvSpPr txBox="1"/>
          <p:nvPr/>
        </p:nvSpPr>
        <p:spPr>
          <a:xfrm>
            <a:off x="597409" y="6366393"/>
            <a:ext cx="6527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DA8262B4-67A7-F114-EA16-89A3884D9CB1}"/>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EEE2D742-5811-8FC3-4F6D-1D7F2BBC5177}"/>
              </a:ext>
            </a:extLst>
          </p:cNvPr>
          <p:cNvSpPr txBox="1"/>
          <p:nvPr/>
        </p:nvSpPr>
        <p:spPr>
          <a:xfrm>
            <a:off x="854570" y="1227863"/>
            <a:ext cx="5755780" cy="3785652"/>
          </a:xfrm>
          <a:prstGeom prst="rect">
            <a:avLst/>
          </a:prstGeom>
          <a:noFill/>
        </p:spPr>
        <p:txBody>
          <a:bodyPr wrap="square" lIns="91440" tIns="45720" rIns="91440" bIns="45720" anchor="t">
            <a:spAutoFit/>
          </a:bodyPr>
          <a:lstStyle/>
          <a:p>
            <a:pPr algn="ctr"/>
            <a:r>
              <a:rPr lang="en-US" sz="4800">
                <a:latin typeface="Avenir Next LT Pro" panose="020B0504020202020204" pitchFamily="34" charset="0"/>
              </a:rPr>
              <a:t>We are going outside to the schoolyard. Find both a sunny and a shady location.</a:t>
            </a:r>
          </a:p>
        </p:txBody>
      </p:sp>
      <p:pic>
        <p:nvPicPr>
          <p:cNvPr id="6" name="Picture 5" descr="A picture containing text&#10;&#10;AI-generated content may be incorrect.">
            <a:extLst>
              <a:ext uri="{FF2B5EF4-FFF2-40B4-BE49-F238E27FC236}">
                <a16:creationId xmlns:a16="http://schemas.microsoft.com/office/drawing/2014/main" id="{9704ACD7-25CA-4BF9-BA29-B11F8B315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4" y="111545"/>
            <a:ext cx="4620578" cy="5979571"/>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98" y="49974"/>
            <a:ext cx="967027" cy="1356836"/>
          </a:xfrm>
          <a:prstGeom prst="rect">
            <a:avLst/>
          </a:prstGeom>
        </p:spPr>
      </p:pic>
    </p:spTree>
    <p:extLst>
      <p:ext uri="{BB962C8B-B14F-4D97-AF65-F5344CB8AC3E}">
        <p14:creationId xmlns:p14="http://schemas.microsoft.com/office/powerpoint/2010/main" val="9546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23222-8778-05E5-2095-A4194FB9C6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7EF5BC-F1A2-3913-032A-C385E76D06C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21F27AF-D256-E849-328D-4C9DC13260C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56033825-816E-814D-763E-DC5BFACAEF50}"/>
              </a:ext>
            </a:extLst>
          </p:cNvPr>
          <p:cNvSpPr txBox="1"/>
          <p:nvPr/>
        </p:nvSpPr>
        <p:spPr>
          <a:xfrm>
            <a:off x="597409" y="6366393"/>
            <a:ext cx="64606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Explain</a:t>
            </a:r>
          </a:p>
        </p:txBody>
      </p:sp>
      <p:pic>
        <p:nvPicPr>
          <p:cNvPr id="8" name="Picture 7" descr="Icon&#10;&#10;AI-generated content may be incorrect.">
            <a:extLst>
              <a:ext uri="{FF2B5EF4-FFF2-40B4-BE49-F238E27FC236}">
                <a16:creationId xmlns:a16="http://schemas.microsoft.com/office/drawing/2014/main" id="{2BB9E66A-A88E-4BBC-FA27-F55831C5224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32828CA4-B381-FD81-5828-B6A7343A4EBB}"/>
              </a:ext>
            </a:extLst>
          </p:cNvPr>
          <p:cNvSpPr txBox="1"/>
          <p:nvPr/>
        </p:nvSpPr>
        <p:spPr>
          <a:xfrm>
            <a:off x="397221" y="289459"/>
            <a:ext cx="11146528" cy="5632311"/>
          </a:xfrm>
          <a:prstGeom prst="rect">
            <a:avLst/>
          </a:prstGeom>
          <a:noFill/>
        </p:spPr>
        <p:txBody>
          <a:bodyPr wrap="square" lIns="91440" tIns="45720" rIns="91440" bIns="45720" anchor="t">
            <a:spAutoFit/>
          </a:bodyPr>
          <a:lstStyle/>
          <a:p>
            <a:pPr algn="ctr"/>
            <a:r>
              <a:rPr lang="en-US" sz="4000" b="1">
                <a:latin typeface="Avenir Next LT Pro"/>
              </a:rPr>
              <a:t>Class Review:</a:t>
            </a:r>
          </a:p>
          <a:p>
            <a:pPr algn="ctr"/>
            <a:endParaRPr lang="en-US" sz="4000">
              <a:latin typeface="Avenir Next LT Pro" panose="020B0504020202020204" pitchFamily="34" charset="0"/>
            </a:endParaRPr>
          </a:p>
          <a:p>
            <a:pPr algn="ctr"/>
            <a:r>
              <a:rPr lang="en-US" sz="4000">
                <a:latin typeface="Avenir Next LT Pro"/>
              </a:rPr>
              <a:t>What were our two temperatures?</a:t>
            </a:r>
          </a:p>
          <a:p>
            <a:pPr algn="ctr"/>
            <a:endParaRPr lang="en-US" sz="4000">
              <a:latin typeface="Avenir Next LT Pro"/>
            </a:endParaRPr>
          </a:p>
          <a:p>
            <a:pPr algn="ctr"/>
            <a:r>
              <a:rPr lang="en-US" sz="4000" b="1">
                <a:latin typeface="Avenir Next LT Pro" panose="020B0504020202020204" pitchFamily="34" charset="0"/>
              </a:rPr>
              <a:t>Make a Claim</a:t>
            </a:r>
          </a:p>
          <a:p>
            <a:pPr algn="ctr"/>
            <a:endParaRPr lang="en-US" sz="4000">
              <a:latin typeface="Avenir Next LT Pro" panose="020B0504020202020204" pitchFamily="34" charset="0"/>
            </a:endParaRPr>
          </a:p>
          <a:p>
            <a:pPr algn="ctr"/>
            <a:r>
              <a:rPr lang="en-US" sz="4000">
                <a:latin typeface="Avenir Next LT Pro"/>
              </a:rPr>
              <a:t>In the shade, it felt _____.</a:t>
            </a:r>
          </a:p>
          <a:p>
            <a:pPr algn="ctr"/>
            <a:endParaRPr lang="en-US" sz="4000">
              <a:latin typeface="Avenir Next LT Pro" panose="020B0504020202020204" pitchFamily="34" charset="0"/>
            </a:endParaRPr>
          </a:p>
          <a:p>
            <a:pPr algn="ctr"/>
            <a:r>
              <a:rPr lang="en-US" sz="4000">
                <a:latin typeface="Avenir Next LT Pro"/>
              </a:rPr>
              <a:t>In the sun, it felt _____.</a:t>
            </a:r>
          </a:p>
        </p:txBody>
      </p:sp>
    </p:spTree>
    <p:extLst>
      <p:ext uri="{BB962C8B-B14F-4D97-AF65-F5344CB8AC3E}">
        <p14:creationId xmlns:p14="http://schemas.microsoft.com/office/powerpoint/2010/main" val="185004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88F74-F3F5-1641-72BA-957E8532D6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288B37-EED8-7E40-50BD-F0E67A59D2B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8AE6C61-C43B-7EBB-0641-0BD196A2439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8DAC8F86-4AF4-43B9-EFF6-95B543334FF6}"/>
              </a:ext>
            </a:extLst>
          </p:cNvPr>
          <p:cNvSpPr txBox="1"/>
          <p:nvPr/>
        </p:nvSpPr>
        <p:spPr>
          <a:xfrm>
            <a:off x="597409" y="6366393"/>
            <a:ext cx="64606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A25B41C5-97E2-8635-3FAF-9C8B52CDB2FB}"/>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3AE2AD55-0686-0DAA-B46F-CF720148D390}"/>
              </a:ext>
            </a:extLst>
          </p:cNvPr>
          <p:cNvSpPr txBox="1"/>
          <p:nvPr/>
        </p:nvSpPr>
        <p:spPr>
          <a:xfrm>
            <a:off x="4815185" y="2331135"/>
            <a:ext cx="6425561" cy="1569660"/>
          </a:xfrm>
          <a:prstGeom prst="rect">
            <a:avLst/>
          </a:prstGeom>
          <a:noFill/>
        </p:spPr>
        <p:txBody>
          <a:bodyPr wrap="square">
            <a:spAutoFit/>
          </a:bodyPr>
          <a:lstStyle/>
          <a:p>
            <a:pPr algn="ctr"/>
            <a:r>
              <a:rPr lang="en-US" sz="4800">
                <a:latin typeface="Avenir Next LT Pro" panose="020B0504020202020204" pitchFamily="34" charset="0"/>
              </a:rPr>
              <a:t>What causes it to be warmer in the sun?</a:t>
            </a:r>
          </a:p>
        </p:txBody>
      </p:sp>
      <p:pic>
        <p:nvPicPr>
          <p:cNvPr id="1026" name="Picture 2" descr="082915 DN Fishing JC-47">
            <a:extLst>
              <a:ext uri="{FF2B5EF4-FFF2-40B4-BE49-F238E27FC236}">
                <a16:creationId xmlns:a16="http://schemas.microsoft.com/office/drawing/2014/main" id="{5AB52A3F-87D0-2B06-B595-5E53DBD5A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64037" cy="62335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5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B9C1-D366-97D5-9B95-F02960A67F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848255-8B1C-0680-EDFF-093E4418BA4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A594CC1-0E75-EA8A-0955-AC3399D7CA1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F9B288D6-353B-A70B-4D48-167B15B9306C}"/>
              </a:ext>
            </a:extLst>
          </p:cNvPr>
          <p:cNvSpPr txBox="1"/>
          <p:nvPr/>
        </p:nvSpPr>
        <p:spPr>
          <a:xfrm>
            <a:off x="597409" y="6366393"/>
            <a:ext cx="72511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Explain</a:t>
            </a:r>
          </a:p>
        </p:txBody>
      </p:sp>
      <p:pic>
        <p:nvPicPr>
          <p:cNvPr id="8" name="Picture 7" descr="Icon&#10;&#10;AI-generated content may be incorrect.">
            <a:extLst>
              <a:ext uri="{FF2B5EF4-FFF2-40B4-BE49-F238E27FC236}">
                <a16:creationId xmlns:a16="http://schemas.microsoft.com/office/drawing/2014/main" id="{553A4906-28E8-B71B-0F08-B6B20E4A0518}"/>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1D3CE57E-96E3-4150-7B5F-1C35761708EF}"/>
              </a:ext>
            </a:extLst>
          </p:cNvPr>
          <p:cNvSpPr txBox="1"/>
          <p:nvPr/>
        </p:nvSpPr>
        <p:spPr>
          <a:xfrm>
            <a:off x="664344" y="2314861"/>
            <a:ext cx="6900458" cy="1569660"/>
          </a:xfrm>
          <a:prstGeom prst="rect">
            <a:avLst/>
          </a:prstGeom>
          <a:noFill/>
        </p:spPr>
        <p:txBody>
          <a:bodyPr wrap="square">
            <a:spAutoFit/>
          </a:bodyPr>
          <a:lstStyle/>
          <a:p>
            <a:pPr algn="ctr"/>
            <a:r>
              <a:rPr lang="en-US" sz="4800">
                <a:latin typeface="Avenir Next LT Pro" panose="020B0504020202020204" pitchFamily="34" charset="0"/>
              </a:rPr>
              <a:t>How might a cloudy day change how we feel?</a:t>
            </a:r>
          </a:p>
        </p:txBody>
      </p:sp>
      <p:pic>
        <p:nvPicPr>
          <p:cNvPr id="2050" name="Picture 2" descr="082010&amp;#32;Storm&amp;#32;clouds-1">
            <a:extLst>
              <a:ext uri="{FF2B5EF4-FFF2-40B4-BE49-F238E27FC236}">
                <a16:creationId xmlns:a16="http://schemas.microsoft.com/office/drawing/2014/main" id="{69DE9AD0-F99D-6EC8-7D6C-8A20D5BB5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585" y="-32545"/>
            <a:ext cx="4173415" cy="626447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38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CB753-3D4E-080C-956E-C81A433D3D3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B8E831-E32A-A017-0117-797F0D4ECE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80F0E1E-993D-FA95-9F82-13882082580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74220D01-AA3E-4421-8DC1-E933280D0819}"/>
              </a:ext>
            </a:extLst>
          </p:cNvPr>
          <p:cNvSpPr txBox="1"/>
          <p:nvPr/>
        </p:nvSpPr>
        <p:spPr>
          <a:xfrm>
            <a:off x="597409" y="6366393"/>
            <a:ext cx="6908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28D17D6F-1E67-BAF8-BD2C-50E89CD565F4}"/>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4CB955E5-3605-DB2B-DD9A-110A10D4F109}"/>
              </a:ext>
            </a:extLst>
          </p:cNvPr>
          <p:cNvSpPr txBox="1"/>
          <p:nvPr/>
        </p:nvSpPr>
        <p:spPr>
          <a:xfrm>
            <a:off x="5981894" y="1961802"/>
            <a:ext cx="5868729" cy="2308324"/>
          </a:xfrm>
          <a:prstGeom prst="rect">
            <a:avLst/>
          </a:prstGeom>
          <a:noFill/>
        </p:spPr>
        <p:txBody>
          <a:bodyPr wrap="square">
            <a:spAutoFit/>
          </a:bodyPr>
          <a:lstStyle/>
          <a:p>
            <a:pPr algn="ctr"/>
            <a:r>
              <a:rPr lang="en-US" sz="4800">
                <a:latin typeface="Avenir Next LT Pro" panose="020B0504020202020204" pitchFamily="34" charset="0"/>
              </a:rPr>
              <a:t>What are other ways of cooling off in the summer?</a:t>
            </a:r>
          </a:p>
        </p:txBody>
      </p:sp>
      <p:pic>
        <p:nvPicPr>
          <p:cNvPr id="3074" name="Picture 2" descr="20090727-Xplor&amp;#32;float&amp;#32;trip-026">
            <a:extLst>
              <a:ext uri="{FF2B5EF4-FFF2-40B4-BE49-F238E27FC236}">
                <a16:creationId xmlns:a16="http://schemas.microsoft.com/office/drawing/2014/main" id="{57992E37-798B-A1E2-C495-1B0D255F0A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35" r="20523"/>
          <a:stretch/>
        </p:blipFill>
        <p:spPr bwMode="auto">
          <a:xfrm>
            <a:off x="0" y="0"/>
            <a:ext cx="5868730"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82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F72E-2DC3-0A32-7039-BEC8694451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79F586-56B8-02B5-F813-0D5B7AC1B0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3CFBE7E-6264-FCD9-09A7-24272FE20FC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B2ACC2AB-4D3C-A0E5-591A-7D40378E7552}"/>
              </a:ext>
            </a:extLst>
          </p:cNvPr>
          <p:cNvSpPr txBox="1"/>
          <p:nvPr/>
        </p:nvSpPr>
        <p:spPr>
          <a:xfrm>
            <a:off x="597409" y="6366393"/>
            <a:ext cx="66415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727E6644-B68E-DEE2-236A-AFCB7A01484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69351071-C30E-B015-B2AC-E5CDC0D71225}"/>
              </a:ext>
            </a:extLst>
          </p:cNvPr>
          <p:cNvSpPr txBox="1"/>
          <p:nvPr/>
        </p:nvSpPr>
        <p:spPr>
          <a:xfrm>
            <a:off x="771024" y="1592470"/>
            <a:ext cx="5324976" cy="3046988"/>
          </a:xfrm>
          <a:prstGeom prst="rect">
            <a:avLst/>
          </a:prstGeom>
          <a:noFill/>
        </p:spPr>
        <p:txBody>
          <a:bodyPr wrap="square">
            <a:spAutoFit/>
          </a:bodyPr>
          <a:lstStyle/>
          <a:p>
            <a:pPr algn="ctr"/>
            <a:r>
              <a:rPr lang="en-US" sz="4800">
                <a:latin typeface="Avenir Next LT Pro" panose="020B0504020202020204" pitchFamily="34" charset="0"/>
              </a:rPr>
              <a:t>Do you think water in the sun or water in the shade is cooler?</a:t>
            </a:r>
          </a:p>
        </p:txBody>
      </p:sp>
      <p:pic>
        <p:nvPicPr>
          <p:cNvPr id="4098" name="Picture 2" descr="Jack&amp;#39;s&amp;#32;Fork&amp;#32;River&amp;#32;in&amp;#32;summer&amp;#95;29">
            <a:extLst>
              <a:ext uri="{FF2B5EF4-FFF2-40B4-BE49-F238E27FC236}">
                <a16:creationId xmlns:a16="http://schemas.microsoft.com/office/drawing/2014/main" id="{FA763A30-FDC1-CA88-FA6A-238B832F7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1" t="592" r="41601" b="-592"/>
          <a:stretch/>
        </p:blipFill>
        <p:spPr bwMode="auto">
          <a:xfrm>
            <a:off x="6622513" y="0"/>
            <a:ext cx="5569487"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923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FD1D-EFE1-18AE-1FED-3801F8B330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937B9D-21DB-C88D-533F-7D8638E2A31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7EF5DF-10EB-1D04-3A10-D2F2F63631B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A1A25ADE-334F-BC7E-FCEC-5DAC648FCBFD}"/>
              </a:ext>
            </a:extLst>
          </p:cNvPr>
          <p:cNvSpPr txBox="1"/>
          <p:nvPr/>
        </p:nvSpPr>
        <p:spPr>
          <a:xfrm>
            <a:off x="597409" y="6366393"/>
            <a:ext cx="686066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5D5615A4-AE40-C456-4270-DB9C5B935AE0}"/>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B81A6D3F-2E29-C4E5-3C44-FF84986C9733}"/>
              </a:ext>
            </a:extLst>
          </p:cNvPr>
          <p:cNvSpPr txBox="1"/>
          <p:nvPr/>
        </p:nvSpPr>
        <p:spPr>
          <a:xfrm>
            <a:off x="4284734" y="2331962"/>
            <a:ext cx="7523552" cy="1569660"/>
          </a:xfrm>
          <a:prstGeom prst="rect">
            <a:avLst/>
          </a:prstGeom>
          <a:noFill/>
        </p:spPr>
        <p:txBody>
          <a:bodyPr wrap="square" lIns="91440" tIns="45720" rIns="91440" bIns="45720" anchor="t">
            <a:spAutoFit/>
          </a:bodyPr>
          <a:lstStyle/>
          <a:p>
            <a:pPr algn="ctr"/>
            <a:r>
              <a:rPr lang="en-US" sz="4800">
                <a:latin typeface="Avenir Next LT Pro"/>
              </a:rPr>
              <a:t>How can we </a:t>
            </a:r>
            <a:r>
              <a:rPr lang="en-US" sz="4800" b="1">
                <a:latin typeface="Avenir Next LT Pro"/>
              </a:rPr>
              <a:t>test </a:t>
            </a:r>
            <a:r>
              <a:rPr lang="en-US" sz="4800">
                <a:latin typeface="Avenir Next LT Pro"/>
              </a:rPr>
              <a:t>our ideas?</a:t>
            </a:r>
          </a:p>
        </p:txBody>
      </p:sp>
      <p:pic>
        <p:nvPicPr>
          <p:cNvPr id="7" name="Picture 6" descr="061211&amp;#32;kids&amp;#32;in&amp;#32;creeks-52">
            <a:extLst>
              <a:ext uri="{FF2B5EF4-FFF2-40B4-BE49-F238E27FC236}">
                <a16:creationId xmlns:a16="http://schemas.microsoft.com/office/drawing/2014/main" id="{958076BA-9BA2-DF82-C4AF-C63DF408CB4D}"/>
              </a:ext>
            </a:extLst>
          </p:cNvPr>
          <p:cNvPicPr>
            <a:picLocks noChangeAspect="1"/>
          </p:cNvPicPr>
          <p:nvPr/>
        </p:nvPicPr>
        <p:blipFill>
          <a:blip r:embed="rId4"/>
          <a:stretch>
            <a:fillRect/>
          </a:stretch>
        </p:blipFill>
        <p:spPr>
          <a:xfrm>
            <a:off x="0" y="0"/>
            <a:ext cx="4145492" cy="6233584"/>
          </a:xfrm>
          <a:prstGeom prst="rect">
            <a:avLst/>
          </a:prstGeom>
          <a:effectLst>
            <a:softEdge rad="635000"/>
          </a:effectLst>
        </p:spPr>
      </p:pic>
    </p:spTree>
    <p:extLst>
      <p:ext uri="{BB962C8B-B14F-4D97-AF65-F5344CB8AC3E}">
        <p14:creationId xmlns:p14="http://schemas.microsoft.com/office/powerpoint/2010/main" val="245417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333EE-9A0A-44D2-FBB6-BD41F64BF17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60E864-7CF1-AA84-947E-396100EABED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FAEAD1-F00D-2B50-5D3B-CF1E2A4C7C5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0291F90D-C6D3-82C9-B91C-10FF00C9B9B7}"/>
              </a:ext>
            </a:extLst>
          </p:cNvPr>
          <p:cNvSpPr txBox="1"/>
          <p:nvPr/>
        </p:nvSpPr>
        <p:spPr>
          <a:xfrm>
            <a:off x="597409" y="6366393"/>
            <a:ext cx="651776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B8633481-628C-F967-E5D7-9126103BC64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802CE482-CD73-7D18-9ED1-835AF75A759D}"/>
              </a:ext>
            </a:extLst>
          </p:cNvPr>
          <p:cNvSpPr txBox="1"/>
          <p:nvPr/>
        </p:nvSpPr>
        <p:spPr>
          <a:xfrm>
            <a:off x="397221" y="386964"/>
            <a:ext cx="5864942" cy="5632311"/>
          </a:xfrm>
          <a:prstGeom prst="rect">
            <a:avLst/>
          </a:prstGeom>
          <a:noFill/>
        </p:spPr>
        <p:txBody>
          <a:bodyPr wrap="square">
            <a:spAutoFit/>
          </a:bodyPr>
          <a:lstStyle/>
          <a:p>
            <a:r>
              <a:rPr lang="en-US" sz="4000" b="1">
                <a:effectLst/>
                <a:latin typeface="Avenir Next LT Pro" panose="020B0504020202020204" pitchFamily="34" charset="0"/>
              </a:rPr>
              <a:t>Let's plan an investigation to answer this question: </a:t>
            </a:r>
            <a:br>
              <a:rPr lang="en-US" sz="4000">
                <a:effectLst/>
                <a:latin typeface="Avenir Next LT Pro" panose="020B0504020202020204" pitchFamily="34" charset="0"/>
              </a:rPr>
            </a:br>
            <a:br>
              <a:rPr lang="en-US" sz="4000">
                <a:effectLst/>
                <a:latin typeface="Avenir Next LT Pro" panose="020B0504020202020204" pitchFamily="34" charset="0"/>
              </a:rPr>
            </a:br>
            <a:r>
              <a:rPr lang="en-US" sz="4000">
                <a:effectLst/>
                <a:latin typeface="Avenir Next LT Pro" panose="020B0504020202020204" pitchFamily="34" charset="0"/>
              </a:rPr>
              <a:t>Do you think water in the sun or water in the shade is cooler? What should we do to test this? What do we need?</a:t>
            </a:r>
          </a:p>
        </p:txBody>
      </p:sp>
      <p:pic>
        <p:nvPicPr>
          <p:cNvPr id="14" name="Picture 13" descr="Child with a magnifying glass in a forest">
            <a:extLst>
              <a:ext uri="{FF2B5EF4-FFF2-40B4-BE49-F238E27FC236}">
                <a16:creationId xmlns:a16="http://schemas.microsoft.com/office/drawing/2014/main" id="{7C1F17AC-58F5-1C83-F60B-F52E4FEDCE80}"/>
              </a:ext>
            </a:extLst>
          </p:cNvPr>
          <p:cNvPicPr>
            <a:picLocks noChangeAspect="1"/>
          </p:cNvPicPr>
          <p:nvPr/>
        </p:nvPicPr>
        <p:blipFill>
          <a:blip r:embed="rId4">
            <a:extLst>
              <a:ext uri="{28A0092B-C50C-407E-A947-70E740481C1C}">
                <a14:useLocalDpi xmlns:a14="http://schemas.microsoft.com/office/drawing/2010/main" val="0"/>
              </a:ext>
            </a:extLst>
          </a:blip>
          <a:srcRect l="37146"/>
          <a:stretch/>
        </p:blipFill>
        <p:spPr>
          <a:xfrm>
            <a:off x="6327059" y="0"/>
            <a:ext cx="5864942" cy="6228242"/>
          </a:xfrm>
          <a:prstGeom prst="rect">
            <a:avLst/>
          </a:prstGeom>
          <a:effectLst>
            <a:softEdge rad="635000"/>
          </a:effectLst>
        </p:spPr>
      </p:pic>
    </p:spTree>
    <p:extLst>
      <p:ext uri="{BB962C8B-B14F-4D97-AF65-F5344CB8AC3E}">
        <p14:creationId xmlns:p14="http://schemas.microsoft.com/office/powerpoint/2010/main" val="271715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5C52-DF3D-5794-A4DF-3F8B5BC134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EC43F6-011C-6674-3548-D0DE0D825C3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8A7CC95-C4DA-6EA2-59B4-16B2AC13A91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0560A555-9FA2-C6B5-51A4-53046CADD212}"/>
              </a:ext>
            </a:extLst>
          </p:cNvPr>
          <p:cNvSpPr txBox="1"/>
          <p:nvPr/>
        </p:nvSpPr>
        <p:spPr>
          <a:xfrm>
            <a:off x="597409" y="6366393"/>
            <a:ext cx="632459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53A7B6A2-465B-00E3-EBA2-F19E6A787FAA}"/>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83FB4EED-DC23-7A6B-3183-72912E6F3A45}"/>
              </a:ext>
            </a:extLst>
          </p:cNvPr>
          <p:cNvSpPr txBox="1"/>
          <p:nvPr/>
        </p:nvSpPr>
        <p:spPr>
          <a:xfrm>
            <a:off x="5202848" y="1463874"/>
            <a:ext cx="6989152" cy="4401205"/>
          </a:xfrm>
          <a:prstGeom prst="rect">
            <a:avLst/>
          </a:prstGeom>
          <a:noFill/>
        </p:spPr>
        <p:txBody>
          <a:bodyPr wrap="square">
            <a:spAutoFit/>
          </a:bodyPr>
          <a:lstStyle/>
          <a:p>
            <a:pPr algn="ctr"/>
            <a:r>
              <a:rPr lang="en-US" sz="4000">
                <a:latin typeface="Avenir Next LT Pro" panose="020B0504020202020204" pitchFamily="34" charset="0"/>
              </a:rPr>
              <a:t>It is a hot day and you are outside playing.</a:t>
            </a:r>
          </a:p>
          <a:p>
            <a:pPr algn="ctr"/>
            <a:endParaRPr lang="en-US" sz="4000" b="1">
              <a:latin typeface="Bitter" pitchFamily="2" charset="0"/>
            </a:endParaRPr>
          </a:p>
          <a:p>
            <a:pPr algn="ctr"/>
            <a:r>
              <a:rPr lang="en-US" sz="4000" i="1">
                <a:latin typeface="Avenir Next LT Pro" panose="020B0504020202020204" pitchFamily="34" charset="0"/>
              </a:rPr>
              <a:t>How might you cool off?</a:t>
            </a:r>
          </a:p>
          <a:p>
            <a:pPr algn="ctr"/>
            <a:endParaRPr lang="en-US" sz="4000" i="1">
              <a:latin typeface="Avenir Next LT Pro" panose="020B0504020202020204" pitchFamily="34" charset="0"/>
            </a:endParaRPr>
          </a:p>
          <a:p>
            <a:pPr algn="ctr"/>
            <a:r>
              <a:rPr lang="en-US" sz="4000" i="1">
                <a:latin typeface="Avenir Next LT Pro" panose="020B0504020202020204" pitchFamily="34" charset="0"/>
              </a:rPr>
              <a:t>How might an animal cool off?</a:t>
            </a:r>
          </a:p>
        </p:txBody>
      </p:sp>
      <p:sp>
        <p:nvSpPr>
          <p:cNvPr id="7" name="TextBox 6">
            <a:extLst>
              <a:ext uri="{FF2B5EF4-FFF2-40B4-BE49-F238E27FC236}">
                <a16:creationId xmlns:a16="http://schemas.microsoft.com/office/drawing/2014/main" id="{D62C4BA7-44EF-B483-DC7B-9539F8A593BE}"/>
              </a:ext>
            </a:extLst>
          </p:cNvPr>
          <p:cNvSpPr txBox="1"/>
          <p:nvPr/>
        </p:nvSpPr>
        <p:spPr>
          <a:xfrm>
            <a:off x="5599894" y="389138"/>
            <a:ext cx="6195060" cy="707886"/>
          </a:xfrm>
          <a:prstGeom prst="rect">
            <a:avLst/>
          </a:prstGeom>
          <a:noFill/>
        </p:spPr>
        <p:txBody>
          <a:bodyPr wrap="square">
            <a:spAutoFit/>
          </a:bodyPr>
          <a:lstStyle/>
          <a:p>
            <a:pPr algn="ctr"/>
            <a:r>
              <a:rPr lang="en-US" sz="4000">
                <a:latin typeface="Bitter SemiBold" pitchFamily="2" charset="0"/>
              </a:rPr>
              <a:t>Guiding Question</a:t>
            </a:r>
            <a:r>
              <a:rPr lang="en-US">
                <a:latin typeface="Avenir Next LT Pro" panose="020B0504020202020204" pitchFamily="34" charset="0"/>
              </a:rPr>
              <a:t>:</a:t>
            </a:r>
            <a:endParaRPr lang="en-US" sz="1800">
              <a:latin typeface="Avenir Next LT Pro" panose="020B0504020202020204" pitchFamily="34" charset="0"/>
            </a:endParaRPr>
          </a:p>
        </p:txBody>
      </p:sp>
      <p:pic>
        <p:nvPicPr>
          <p:cNvPr id="1026" name="Picture 2" descr="20090727-Xplor&amp;#32;float&amp;#32;trip-029">
            <a:extLst>
              <a:ext uri="{FF2B5EF4-FFF2-40B4-BE49-F238E27FC236}">
                <a16:creationId xmlns:a16="http://schemas.microsoft.com/office/drawing/2014/main" id="{39D4F617-82B0-A52C-B42B-D38E0F90F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00" r="21880"/>
          <a:stretch/>
        </p:blipFill>
        <p:spPr bwMode="auto">
          <a:xfrm>
            <a:off x="0" y="0"/>
            <a:ext cx="5340096" cy="62287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12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CBC4-74B1-2AEF-82A0-C42556F313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AAC7BC-BAAB-2B75-BE7A-E65011F490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5FC90B0-E62B-DA3F-6FA8-55C1E7E4C17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65257FFF-E4DC-D213-30C4-A2ADACA22538}"/>
              </a:ext>
            </a:extLst>
          </p:cNvPr>
          <p:cNvSpPr txBox="1"/>
          <p:nvPr/>
        </p:nvSpPr>
        <p:spPr>
          <a:xfrm>
            <a:off x="597409" y="6366393"/>
            <a:ext cx="6527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211F4F60-DB27-C4D0-EAF7-658A9AA0BF4F}"/>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C8F4BF04-BAA6-8779-B373-E2C028B23B27}"/>
              </a:ext>
            </a:extLst>
          </p:cNvPr>
          <p:cNvSpPr txBox="1"/>
          <p:nvPr/>
        </p:nvSpPr>
        <p:spPr>
          <a:xfrm>
            <a:off x="597409" y="691703"/>
            <a:ext cx="10997182" cy="1569660"/>
          </a:xfrm>
          <a:prstGeom prst="rect">
            <a:avLst/>
          </a:prstGeom>
          <a:noFill/>
        </p:spPr>
        <p:txBody>
          <a:bodyPr wrap="square">
            <a:spAutoFit/>
          </a:bodyPr>
          <a:lstStyle/>
          <a:p>
            <a:pPr algn="ctr"/>
            <a:r>
              <a:rPr lang="en-US" sz="4800" b="1">
                <a:latin typeface="Avenir Next LT Pro" panose="020B0504020202020204" pitchFamily="34" charset="0"/>
              </a:rPr>
              <a:t>What did we find out after doing our investigation?</a:t>
            </a:r>
          </a:p>
        </p:txBody>
      </p:sp>
      <p:sp>
        <p:nvSpPr>
          <p:cNvPr id="6" name="TextBox 5">
            <a:extLst>
              <a:ext uri="{FF2B5EF4-FFF2-40B4-BE49-F238E27FC236}">
                <a16:creationId xmlns:a16="http://schemas.microsoft.com/office/drawing/2014/main" id="{F41AD238-406B-926D-A16E-E03AAAACE110}"/>
              </a:ext>
            </a:extLst>
          </p:cNvPr>
          <p:cNvSpPr txBox="1"/>
          <p:nvPr/>
        </p:nvSpPr>
        <p:spPr>
          <a:xfrm>
            <a:off x="130098" y="2733370"/>
            <a:ext cx="11371360" cy="255454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4000">
                <a:latin typeface="Avenir Next LT Pro" panose="020B0504020202020204" pitchFamily="34" charset="0"/>
              </a:rPr>
              <a:t>Which water stayed warmer? Cooler? How do you know?</a:t>
            </a:r>
          </a:p>
          <a:p>
            <a:pPr marL="285750" indent="-285750">
              <a:buFont typeface="Arial" panose="020B0604020202020204" pitchFamily="34" charset="0"/>
              <a:buChar char="•"/>
            </a:pPr>
            <a:r>
              <a:rPr lang="en-US" sz="4000">
                <a:latin typeface="Avenir Next LT Pro"/>
              </a:rPr>
              <a:t>Was there a </a:t>
            </a:r>
            <a:r>
              <a:rPr lang="en-US" sz="4000" b="1">
                <a:latin typeface="Avenir Next LT Pro"/>
              </a:rPr>
              <a:t>pattern</a:t>
            </a:r>
            <a:r>
              <a:rPr lang="en-US" sz="4000">
                <a:latin typeface="Avenir Next LT Pro"/>
              </a:rPr>
              <a:t> (does this happen every time?)</a:t>
            </a:r>
          </a:p>
        </p:txBody>
      </p:sp>
    </p:spTree>
    <p:extLst>
      <p:ext uri="{BB962C8B-B14F-4D97-AF65-F5344CB8AC3E}">
        <p14:creationId xmlns:p14="http://schemas.microsoft.com/office/powerpoint/2010/main" val="241778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65812-7365-8C04-C17C-D8AE30FBA1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585FB4-E530-6EC1-2093-77FCAA2C51E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41EE3D3-E2C3-8F6F-1F69-64A44DBB35C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B839E347-4BE4-9B49-8E89-F0DD970DAEF0}"/>
              </a:ext>
            </a:extLst>
          </p:cNvPr>
          <p:cNvSpPr txBox="1"/>
          <p:nvPr/>
        </p:nvSpPr>
        <p:spPr>
          <a:xfrm>
            <a:off x="597409" y="6366393"/>
            <a:ext cx="6527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C1D587F8-E2B8-5E19-1D8E-25D4E9E05F74}"/>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6" name="TextBox 5">
            <a:extLst>
              <a:ext uri="{FF2B5EF4-FFF2-40B4-BE49-F238E27FC236}">
                <a16:creationId xmlns:a16="http://schemas.microsoft.com/office/drawing/2014/main" id="{7659911A-7F44-29B1-BDB6-036C24D1B839}"/>
              </a:ext>
            </a:extLst>
          </p:cNvPr>
          <p:cNvSpPr txBox="1"/>
          <p:nvPr/>
        </p:nvSpPr>
        <p:spPr>
          <a:xfrm>
            <a:off x="223231" y="2598003"/>
            <a:ext cx="11371360" cy="830997"/>
          </a:xfrm>
          <a:prstGeom prst="rect">
            <a:avLst/>
          </a:prstGeom>
          <a:noFill/>
        </p:spPr>
        <p:txBody>
          <a:bodyPr wrap="square" lIns="91440" tIns="45720" rIns="91440" bIns="45720" anchor="t">
            <a:spAutoFit/>
          </a:bodyPr>
          <a:lstStyle/>
          <a:p>
            <a:pPr algn="ctr"/>
            <a:r>
              <a:rPr lang="en-US" sz="4800">
                <a:latin typeface="Avenir Next LT Pro"/>
              </a:rPr>
              <a:t>What </a:t>
            </a:r>
            <a:r>
              <a:rPr lang="en-US" sz="4800" b="1">
                <a:latin typeface="Avenir Next LT Pro"/>
              </a:rPr>
              <a:t>claim</a:t>
            </a:r>
            <a:r>
              <a:rPr lang="en-US" sz="4800">
                <a:latin typeface="Avenir Next LT Pro"/>
              </a:rPr>
              <a:t> can be made?</a:t>
            </a:r>
          </a:p>
        </p:txBody>
      </p:sp>
    </p:spTree>
    <p:extLst>
      <p:ext uri="{BB962C8B-B14F-4D97-AF65-F5344CB8AC3E}">
        <p14:creationId xmlns:p14="http://schemas.microsoft.com/office/powerpoint/2010/main" val="105203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756DC-FF46-7C84-075A-0DFEE5D171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B4B397B-0FB5-DCAB-93A2-082C8EC4081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7847892-AB7C-AA5F-9F35-1B389C49736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84D1D708-FAE2-2FA2-C053-0B56CBEC6AEE}"/>
              </a:ext>
            </a:extLst>
          </p:cNvPr>
          <p:cNvSpPr txBox="1"/>
          <p:nvPr/>
        </p:nvSpPr>
        <p:spPr>
          <a:xfrm>
            <a:off x="597409" y="6366393"/>
            <a:ext cx="6527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09E98148-2108-9C06-973F-744D5584FE20}"/>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6" name="TextBox 5">
            <a:extLst>
              <a:ext uri="{FF2B5EF4-FFF2-40B4-BE49-F238E27FC236}">
                <a16:creationId xmlns:a16="http://schemas.microsoft.com/office/drawing/2014/main" id="{27DD6FD9-0A2A-35E8-FF36-76D443B26262}"/>
              </a:ext>
            </a:extLst>
          </p:cNvPr>
          <p:cNvSpPr txBox="1"/>
          <p:nvPr/>
        </p:nvSpPr>
        <p:spPr>
          <a:xfrm>
            <a:off x="400294" y="1201939"/>
            <a:ext cx="11371360" cy="3046988"/>
          </a:xfrm>
          <a:prstGeom prst="rect">
            <a:avLst/>
          </a:prstGeom>
          <a:noFill/>
        </p:spPr>
        <p:txBody>
          <a:bodyPr wrap="square" lIns="91440" tIns="45720" rIns="91440" bIns="45720" anchor="t">
            <a:spAutoFit/>
          </a:bodyPr>
          <a:lstStyle/>
          <a:p>
            <a:pPr algn="ctr"/>
            <a:r>
              <a:rPr lang="en-US" sz="4800">
                <a:latin typeface="Avenir Next LT Pro"/>
              </a:rPr>
              <a:t>Are the results the same as when we tested the air in both locations? </a:t>
            </a:r>
            <a:endParaRPr lang="en-US"/>
          </a:p>
          <a:p>
            <a:pPr algn="ctr"/>
            <a:endParaRPr lang="en-US" sz="4800">
              <a:latin typeface="Avenir Next LT Pro"/>
            </a:endParaRPr>
          </a:p>
          <a:p>
            <a:pPr algn="ctr"/>
            <a:r>
              <a:rPr lang="en-US" sz="4800">
                <a:latin typeface="Avenir Next LT Pro"/>
              </a:rPr>
              <a:t>Is that a </a:t>
            </a:r>
            <a:r>
              <a:rPr lang="en-US" sz="4800" b="1">
                <a:latin typeface="Avenir Next LT Pro"/>
              </a:rPr>
              <a:t>pattern</a:t>
            </a:r>
            <a:r>
              <a:rPr lang="en-US" sz="4800">
                <a:latin typeface="Avenir Next LT Pro"/>
              </a:rPr>
              <a:t>?</a:t>
            </a:r>
            <a:endParaRPr lang="en-US"/>
          </a:p>
        </p:txBody>
      </p:sp>
    </p:spTree>
    <p:extLst>
      <p:ext uri="{BB962C8B-B14F-4D97-AF65-F5344CB8AC3E}">
        <p14:creationId xmlns:p14="http://schemas.microsoft.com/office/powerpoint/2010/main" val="3033151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C80D4-ACF9-E177-64EA-9A414CCFA3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0F579E-14F6-D7C5-4989-E23D7BE232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8D69464-3FD0-6907-EE2E-369499ED35F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835FBC87-FBF5-C51C-882B-250FED50369F}"/>
              </a:ext>
            </a:extLst>
          </p:cNvPr>
          <p:cNvSpPr txBox="1"/>
          <p:nvPr/>
        </p:nvSpPr>
        <p:spPr>
          <a:xfrm>
            <a:off x="597409" y="6366393"/>
            <a:ext cx="67939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499B7CB8-1F52-D37C-14EB-3B76B046E143}"/>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grpSp>
        <p:nvGrpSpPr>
          <p:cNvPr id="3" name="Group 2">
            <a:extLst>
              <a:ext uri="{FF2B5EF4-FFF2-40B4-BE49-F238E27FC236}">
                <a16:creationId xmlns:a16="http://schemas.microsoft.com/office/drawing/2014/main" id="{FB50B51B-565A-8C32-1722-A3021E6B4CA7}"/>
              </a:ext>
            </a:extLst>
          </p:cNvPr>
          <p:cNvGrpSpPr/>
          <p:nvPr/>
        </p:nvGrpSpPr>
        <p:grpSpPr>
          <a:xfrm>
            <a:off x="172639" y="1015474"/>
            <a:ext cx="6241661" cy="4235657"/>
            <a:chOff x="221751" y="609508"/>
            <a:chExt cx="6241661" cy="4235657"/>
          </a:xfrm>
        </p:grpSpPr>
        <p:pic>
          <p:nvPicPr>
            <p:cNvPr id="1026" name="Picture 2" descr="Diana Bend on the Katy Trail">
              <a:extLst>
                <a:ext uri="{FF2B5EF4-FFF2-40B4-BE49-F238E27FC236}">
                  <a16:creationId xmlns:a16="http://schemas.microsoft.com/office/drawing/2014/main" id="{E9727A17-D309-4D93-BC28-E569D9531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51" y="609508"/>
              <a:ext cx="2996937" cy="1997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in garden in Kansas City">
              <a:extLst>
                <a:ext uri="{FF2B5EF4-FFF2-40B4-BE49-F238E27FC236}">
                  <a16:creationId xmlns:a16="http://schemas.microsoft.com/office/drawing/2014/main" id="{920EFC19-71F9-7A4B-95E2-6A00A1F2F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689" y="609508"/>
              <a:ext cx="2996937" cy="19979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ve landscape">
              <a:extLst>
                <a:ext uri="{FF2B5EF4-FFF2-40B4-BE49-F238E27FC236}">
                  <a16:creationId xmlns:a16="http://schemas.microsoft.com/office/drawing/2014/main" id="{D1ABC5F9-07BA-8004-EE1D-89BE0D9C90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51" y="2842159"/>
              <a:ext cx="2996937" cy="19979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ees at Three Creek Conservation Area">
              <a:extLst>
                <a:ext uri="{FF2B5EF4-FFF2-40B4-BE49-F238E27FC236}">
                  <a16:creationId xmlns:a16="http://schemas.microsoft.com/office/drawing/2014/main" id="{A9C75193-9E76-1337-7FD6-357008211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8903" y="2842159"/>
              <a:ext cx="3004509" cy="200300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62A59FDE-4F2F-E725-F37F-0F6BD2E2DD16}"/>
              </a:ext>
            </a:extLst>
          </p:cNvPr>
          <p:cNvSpPr txBox="1"/>
          <p:nvPr/>
        </p:nvSpPr>
        <p:spPr>
          <a:xfrm>
            <a:off x="6703627" y="501814"/>
            <a:ext cx="5315734" cy="5262979"/>
          </a:xfrm>
          <a:prstGeom prst="rect">
            <a:avLst/>
          </a:prstGeom>
          <a:noFill/>
        </p:spPr>
        <p:txBody>
          <a:bodyPr wrap="square">
            <a:spAutoFit/>
          </a:bodyPr>
          <a:lstStyle/>
          <a:p>
            <a:pPr algn="ctr"/>
            <a:r>
              <a:rPr lang="en-US" sz="4800">
                <a:latin typeface="Avenir Next LT Pro" panose="020B0504020202020204" pitchFamily="34" charset="0"/>
              </a:rPr>
              <a:t>Based on what you learned, which part of the picture is warmer? Which part is cooler? How do you know?</a:t>
            </a:r>
          </a:p>
        </p:txBody>
      </p:sp>
    </p:spTree>
    <p:extLst>
      <p:ext uri="{BB962C8B-B14F-4D97-AF65-F5344CB8AC3E}">
        <p14:creationId xmlns:p14="http://schemas.microsoft.com/office/powerpoint/2010/main" val="1578911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2AEA-4AE3-80D7-0A90-C6694E9080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46FE1D1-6C07-EB7D-E255-EB443EF2701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486C856-FEC9-B25F-2815-DD18A052038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564C7879-5BAD-ECEB-5026-42689BBD8354}"/>
              </a:ext>
            </a:extLst>
          </p:cNvPr>
          <p:cNvSpPr txBox="1"/>
          <p:nvPr/>
        </p:nvSpPr>
        <p:spPr>
          <a:xfrm>
            <a:off x="597409" y="6366393"/>
            <a:ext cx="64320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ECE093A1-35BE-18D2-1CEB-B329C106E8A3}"/>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6" name="Picture 2" descr="Diana Bend on the Katy Trail">
            <a:extLst>
              <a:ext uri="{FF2B5EF4-FFF2-40B4-BE49-F238E27FC236}">
                <a16:creationId xmlns:a16="http://schemas.microsoft.com/office/drawing/2014/main" id="{050AF46B-3954-3D5F-D4E4-408AA146C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055" y="316900"/>
            <a:ext cx="8327889" cy="555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752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DFD69-26FB-C87F-A9AF-86B7A6430F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89478C1-8AD9-BDD2-3830-6BC1B2065C2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B658106-FE2C-5FA7-9848-6B1DD3ACBCE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BDBDA509-F02D-DA19-19EA-20189E32C97D}"/>
              </a:ext>
            </a:extLst>
          </p:cNvPr>
          <p:cNvSpPr txBox="1"/>
          <p:nvPr/>
        </p:nvSpPr>
        <p:spPr>
          <a:xfrm>
            <a:off x="597409" y="6366393"/>
            <a:ext cx="66987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92DC2E12-793B-9280-F29B-5C32E071850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8" name="Picture 4" descr="Rain garden in Kansas City">
            <a:extLst>
              <a:ext uri="{FF2B5EF4-FFF2-40B4-BE49-F238E27FC236}">
                <a16:creationId xmlns:a16="http://schemas.microsoft.com/office/drawing/2014/main" id="{740F93C9-0C93-5EB7-5547-D2B86FF38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606" y="344332"/>
            <a:ext cx="8372787" cy="558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36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9AE17-2B24-DE45-4FCB-846CECD729D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F5BB68-2C2F-C18E-59B6-082C205DAB0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CC7F227-C9A2-106B-75A0-98608418C70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A59E1FB4-2691-C45E-45A5-D13C7DF23260}"/>
              </a:ext>
            </a:extLst>
          </p:cNvPr>
          <p:cNvSpPr txBox="1"/>
          <p:nvPr/>
        </p:nvSpPr>
        <p:spPr>
          <a:xfrm>
            <a:off x="597409" y="6366393"/>
            <a:ext cx="67177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331DD697-74F6-F67B-110F-92AD559C6C1E}"/>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30" name="Picture 6" descr="Native landscape">
            <a:extLst>
              <a:ext uri="{FF2B5EF4-FFF2-40B4-BE49-F238E27FC236}">
                <a16:creationId xmlns:a16="http://schemas.microsoft.com/office/drawing/2014/main" id="{03C82389-7EC9-365C-FC86-3380EFD4B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774" y="309270"/>
            <a:ext cx="8408451" cy="56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474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F2C6-A82E-D8FD-3697-AEBDD3B2C8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797D39-CBB7-62E3-90D3-899F362AD64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41D3511-59B7-13BF-0F42-34A0FFC462E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5F4B753B-19FF-C267-3713-13CED75DA537}"/>
              </a:ext>
            </a:extLst>
          </p:cNvPr>
          <p:cNvSpPr txBox="1"/>
          <p:nvPr/>
        </p:nvSpPr>
        <p:spPr>
          <a:xfrm>
            <a:off x="597409" y="6366393"/>
            <a:ext cx="64987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D2B53F0F-B96D-8F1E-0680-87CB98293533}"/>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32" name="Picture 8" descr="Trees at Three Creek Conservation Area">
            <a:extLst>
              <a:ext uri="{FF2B5EF4-FFF2-40B4-BE49-F238E27FC236}">
                <a16:creationId xmlns:a16="http://schemas.microsoft.com/office/drawing/2014/main" id="{0108287F-A255-C904-7E7B-1BC4160E6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547" y="309269"/>
            <a:ext cx="8286906" cy="552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30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4D399-1A19-1E30-362F-6819421F66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B06FB3-5335-297A-A0E5-B2750696593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C6FF929-73A6-CAB2-E242-9D856728D6A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B29F880A-5CDF-69E0-4DBB-4818C5A8A51B}"/>
              </a:ext>
            </a:extLst>
          </p:cNvPr>
          <p:cNvSpPr txBox="1"/>
          <p:nvPr/>
        </p:nvSpPr>
        <p:spPr>
          <a:xfrm>
            <a:off x="597409" y="6366393"/>
            <a:ext cx="87847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Cross-Curricular Extension</a:t>
            </a:r>
          </a:p>
        </p:txBody>
      </p:sp>
      <p:pic>
        <p:nvPicPr>
          <p:cNvPr id="8" name="Picture 7" descr="Icon&#10;&#10;AI-generated content may be incorrect.">
            <a:extLst>
              <a:ext uri="{FF2B5EF4-FFF2-40B4-BE49-F238E27FC236}">
                <a16:creationId xmlns:a16="http://schemas.microsoft.com/office/drawing/2014/main" id="{C63BAE42-DD7A-6A1A-AFEE-7F29AB7BE098}"/>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6" name="Picture 5" descr="A picture containing clipart&#10;&#10;AI-generated content may be incorrect.">
            <a:extLst>
              <a:ext uri="{FF2B5EF4-FFF2-40B4-BE49-F238E27FC236}">
                <a16:creationId xmlns:a16="http://schemas.microsoft.com/office/drawing/2014/main" id="{0E50B23A-5A3B-3709-0090-97646C14C5F8}"/>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225008" y="182391"/>
            <a:ext cx="708806" cy="638261"/>
          </a:xfrm>
          <a:prstGeom prst="rect">
            <a:avLst/>
          </a:prstGeom>
        </p:spPr>
      </p:pic>
      <p:sp>
        <p:nvSpPr>
          <p:cNvPr id="9" name="TextBox 8">
            <a:extLst>
              <a:ext uri="{FF2B5EF4-FFF2-40B4-BE49-F238E27FC236}">
                <a16:creationId xmlns:a16="http://schemas.microsoft.com/office/drawing/2014/main" id="{1DD39C2F-FC6B-5A09-F4DE-665773D72D7D}"/>
              </a:ext>
            </a:extLst>
          </p:cNvPr>
          <p:cNvSpPr txBox="1"/>
          <p:nvPr/>
        </p:nvSpPr>
        <p:spPr>
          <a:xfrm>
            <a:off x="664344" y="1413063"/>
            <a:ext cx="6098058" cy="4031873"/>
          </a:xfrm>
          <a:prstGeom prst="rect">
            <a:avLst/>
          </a:prstGeom>
          <a:noFill/>
        </p:spPr>
        <p:txBody>
          <a:bodyPr wrap="square">
            <a:spAutoFit/>
          </a:bodyPr>
          <a:lstStyle/>
          <a:p>
            <a:r>
              <a:rPr lang="en-US" sz="3200">
                <a:latin typeface="Avenir Next LT Pro" panose="020B0504020202020204" pitchFamily="34" charset="0"/>
              </a:rPr>
              <a:t>Create two separate paintings: one of a tree in the sun and one of a tree in the shade.</a:t>
            </a:r>
          </a:p>
          <a:p>
            <a:endParaRPr lang="en-US" sz="3200">
              <a:latin typeface="Avenir Next LT Pro" panose="020B0504020202020204" pitchFamily="34" charset="0"/>
            </a:endParaRPr>
          </a:p>
          <a:p>
            <a:r>
              <a:rPr lang="en-US" sz="3200">
                <a:latin typeface="Avenir Next LT Pro" panose="020B0504020202020204" pitchFamily="34" charset="0"/>
              </a:rPr>
              <a:t>Use only warm colors on the tree in the sun painting and cool colors on the tree in the shade painting.</a:t>
            </a:r>
          </a:p>
        </p:txBody>
      </p:sp>
      <p:pic>
        <p:nvPicPr>
          <p:cNvPr id="14" name="Picture 13" descr="Chart, sunburst chart&#10;&#10;AI-generated content may be incorrect.">
            <a:extLst>
              <a:ext uri="{FF2B5EF4-FFF2-40B4-BE49-F238E27FC236}">
                <a16:creationId xmlns:a16="http://schemas.microsoft.com/office/drawing/2014/main" id="{25CA8FE6-9F48-7A59-F2B0-3298FDB8E3A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311407" y="1320874"/>
            <a:ext cx="4216249" cy="4216249"/>
          </a:xfrm>
          <a:prstGeom prst="rect">
            <a:avLst/>
          </a:prstGeom>
        </p:spPr>
      </p:pic>
      <p:sp>
        <p:nvSpPr>
          <p:cNvPr id="7" name="TextBox 6">
            <a:extLst>
              <a:ext uri="{FF2B5EF4-FFF2-40B4-BE49-F238E27FC236}">
                <a16:creationId xmlns:a16="http://schemas.microsoft.com/office/drawing/2014/main" id="{01DD1DB8-8BF0-8F0F-6CB9-275B4441DEF2}"/>
              </a:ext>
            </a:extLst>
          </p:cNvPr>
          <p:cNvSpPr txBox="1"/>
          <p:nvPr/>
        </p:nvSpPr>
        <p:spPr>
          <a:xfrm>
            <a:off x="1795189" y="209135"/>
            <a:ext cx="7586936" cy="584775"/>
          </a:xfrm>
          <a:prstGeom prst="rect">
            <a:avLst/>
          </a:prstGeom>
          <a:noFill/>
        </p:spPr>
        <p:txBody>
          <a:bodyPr wrap="square">
            <a:spAutoFit/>
          </a:bodyPr>
          <a:lstStyle/>
          <a:p>
            <a:r>
              <a:rPr lang="en-US" sz="3200" b="1">
                <a:latin typeface="Avenir Next LT Pro" panose="020B0504020202020204" pitchFamily="34" charset="0"/>
              </a:rPr>
              <a:t>Optional: Cross-Curricular Extension</a:t>
            </a:r>
            <a:endParaRPr lang="en-US" sz="3200" b="1"/>
          </a:p>
        </p:txBody>
      </p:sp>
    </p:spTree>
    <p:extLst>
      <p:ext uri="{BB962C8B-B14F-4D97-AF65-F5344CB8AC3E}">
        <p14:creationId xmlns:p14="http://schemas.microsoft.com/office/powerpoint/2010/main" val="321083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D5D74-AF19-0C28-3DAE-E22A90C088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D27722-6572-C516-0C24-08C6076AB63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4505D6A-F269-37CA-B853-147105A42AF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E44D5C9A-76C0-E29E-04D4-12D5BCF24D83}"/>
              </a:ext>
            </a:extLst>
          </p:cNvPr>
          <p:cNvSpPr txBox="1"/>
          <p:nvPr/>
        </p:nvSpPr>
        <p:spPr>
          <a:xfrm>
            <a:off x="597409" y="6366393"/>
            <a:ext cx="64606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3" name="Picture 2">
            <a:extLst>
              <a:ext uri="{FF2B5EF4-FFF2-40B4-BE49-F238E27FC236}">
                <a16:creationId xmlns:a16="http://schemas.microsoft.com/office/drawing/2014/main" id="{D5679F6F-EF3C-703C-24A4-98BF87D345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767597"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8C5EF1BD-E056-0F51-2CC2-80E658BD6BF3}"/>
              </a:ext>
            </a:extLst>
          </p:cNvPr>
          <p:cNvPicPr>
            <a:picLocks noChangeAspect="1"/>
          </p:cNvPicPr>
          <p:nvPr/>
        </p:nvPicPr>
        <p:blipFill>
          <a:blip r:embed="rId5">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Tree>
    <p:extLst>
      <p:ext uri="{BB962C8B-B14F-4D97-AF65-F5344CB8AC3E}">
        <p14:creationId xmlns:p14="http://schemas.microsoft.com/office/powerpoint/2010/main" val="373391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042CE-439A-2386-5FBC-B30A752B21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29F12B-F5E3-4071-5C9B-82D801DFE2B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69556C-4484-2ED5-A1BE-687C45C96894}"/>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55256579-9B88-5D80-655B-FAFF5E7E3421}"/>
              </a:ext>
            </a:extLst>
          </p:cNvPr>
          <p:cNvSpPr txBox="1"/>
          <p:nvPr/>
        </p:nvSpPr>
        <p:spPr>
          <a:xfrm>
            <a:off x="597409" y="6366393"/>
            <a:ext cx="65082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8B8AC7B4-DCAE-31F8-9CED-1D563EB5C45F}"/>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6" name="Picture 2" descr="Diana Bend on the Katy Trail">
            <a:extLst>
              <a:ext uri="{FF2B5EF4-FFF2-40B4-BE49-F238E27FC236}">
                <a16:creationId xmlns:a16="http://schemas.microsoft.com/office/drawing/2014/main" id="{E28C4363-D20E-95F9-7980-71AE3982C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51" y="609508"/>
            <a:ext cx="3291744" cy="2194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in garden in Kansas City">
            <a:extLst>
              <a:ext uri="{FF2B5EF4-FFF2-40B4-BE49-F238E27FC236}">
                <a16:creationId xmlns:a16="http://schemas.microsoft.com/office/drawing/2014/main" id="{ABD4AE3F-5DA8-3E1E-27BE-AD18187C8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69" y="609508"/>
            <a:ext cx="3291744" cy="2194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ve landscape">
            <a:extLst>
              <a:ext uri="{FF2B5EF4-FFF2-40B4-BE49-F238E27FC236}">
                <a16:creationId xmlns:a16="http://schemas.microsoft.com/office/drawing/2014/main" id="{05B0C7BB-93A6-DED2-C78F-E8B27D1DF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51" y="3317646"/>
            <a:ext cx="3306887" cy="22045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ees at Three Creek Conservation Area">
            <a:extLst>
              <a:ext uri="{FF2B5EF4-FFF2-40B4-BE49-F238E27FC236}">
                <a16:creationId xmlns:a16="http://schemas.microsoft.com/office/drawing/2014/main" id="{F97C3490-E2A5-BFBC-F7B2-84BF47DAA6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6297" y="3317645"/>
            <a:ext cx="3306887" cy="22045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78DBDBA-B39C-D8A8-A1ED-62A95A9DA690}"/>
              </a:ext>
            </a:extLst>
          </p:cNvPr>
          <p:cNvSpPr txBox="1"/>
          <p:nvPr/>
        </p:nvSpPr>
        <p:spPr>
          <a:xfrm>
            <a:off x="7189303" y="492059"/>
            <a:ext cx="4780946" cy="5262979"/>
          </a:xfrm>
          <a:prstGeom prst="rect">
            <a:avLst/>
          </a:prstGeom>
          <a:noFill/>
        </p:spPr>
        <p:txBody>
          <a:bodyPr wrap="square">
            <a:spAutoFit/>
          </a:bodyPr>
          <a:lstStyle/>
          <a:p>
            <a:pPr algn="ctr"/>
            <a:r>
              <a:rPr lang="en-US" sz="4800">
                <a:latin typeface="Avenir Next LT Pro" panose="020B0504020202020204" pitchFamily="34" charset="0"/>
              </a:rPr>
              <a:t>Where in the photos would you be warm or hot and where in the pictures would you be cooler?</a:t>
            </a:r>
          </a:p>
        </p:txBody>
      </p:sp>
      <p:pic>
        <p:nvPicPr>
          <p:cNvPr id="3" name="Picture 2" descr="A picture containing graphical user interface&#10;&#10;AI-generated content may be incorrect.">
            <a:extLst>
              <a:ext uri="{FF2B5EF4-FFF2-40B4-BE49-F238E27FC236}">
                <a16:creationId xmlns:a16="http://schemas.microsoft.com/office/drawing/2014/main" id="{AF76BFCC-8AE9-B5FE-9391-E889FDC6917A}"/>
              </a:ext>
            </a:extLst>
          </p:cNvPr>
          <p:cNvPicPr>
            <a:picLocks noChangeAspect="1"/>
          </p:cNvPicPr>
          <p:nvPr/>
        </p:nvPicPr>
        <p:blipFill>
          <a:blip r:embed="rId8"/>
          <a:stretch>
            <a:fillRect/>
          </a:stretch>
        </p:blipFill>
        <p:spPr>
          <a:xfrm>
            <a:off x="-3175" y="22755"/>
            <a:ext cx="3752850" cy="885825"/>
          </a:xfrm>
          <a:prstGeom prst="rect">
            <a:avLst/>
          </a:prstGeom>
        </p:spPr>
      </p:pic>
    </p:spTree>
    <p:extLst>
      <p:ext uri="{BB962C8B-B14F-4D97-AF65-F5344CB8AC3E}">
        <p14:creationId xmlns:p14="http://schemas.microsoft.com/office/powerpoint/2010/main" val="191853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7465-421D-5286-D48B-C6EA0415BF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6500EF6-8862-804F-2EB7-E8E8D0F5265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EA32880-6DDD-E80F-2A54-472D43E68A3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321AA6AF-B761-F9F5-E493-40F5A188E8BC}"/>
              </a:ext>
            </a:extLst>
          </p:cNvPr>
          <p:cNvSpPr txBox="1"/>
          <p:nvPr/>
        </p:nvSpPr>
        <p:spPr>
          <a:xfrm>
            <a:off x="597408" y="6366393"/>
            <a:ext cx="64320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E51D42A7-1E4B-BA5D-0BA8-F4D6B948B8E0}"/>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6" name="Picture 2" descr="Diana Bend on the Katy Trail">
            <a:extLst>
              <a:ext uri="{FF2B5EF4-FFF2-40B4-BE49-F238E27FC236}">
                <a16:creationId xmlns:a16="http://schemas.microsoft.com/office/drawing/2014/main" id="{7E2A4964-0188-FA1E-980F-441745B8B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055" y="316900"/>
            <a:ext cx="8327889" cy="55519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258F29B1-A314-3645-D5F5-E370F60061C7}"/>
              </a:ext>
            </a:extLst>
          </p:cNvPr>
          <p:cNvPicPr>
            <a:picLocks noChangeAspect="1"/>
          </p:cNvPicPr>
          <p:nvPr/>
        </p:nvPicPr>
        <p:blipFill>
          <a:blip r:embed="rId5"/>
          <a:stretch>
            <a:fillRect/>
          </a:stretch>
        </p:blipFill>
        <p:spPr>
          <a:xfrm>
            <a:off x="8440654" y="-1755"/>
            <a:ext cx="3752850" cy="885825"/>
          </a:xfrm>
          <a:prstGeom prst="rect">
            <a:avLst/>
          </a:prstGeom>
        </p:spPr>
      </p:pic>
    </p:spTree>
    <p:extLst>
      <p:ext uri="{BB962C8B-B14F-4D97-AF65-F5344CB8AC3E}">
        <p14:creationId xmlns:p14="http://schemas.microsoft.com/office/powerpoint/2010/main" val="3449314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62FC-4DF5-D4A4-0CF9-5EFE66BA23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C7331F-4CB2-269A-FD79-AD71C7FB40D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4B4272B-DF60-A586-B691-FAC5202298F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6AEBE2A4-9E4E-876D-B806-022477B3A41A}"/>
              </a:ext>
            </a:extLst>
          </p:cNvPr>
          <p:cNvSpPr txBox="1"/>
          <p:nvPr/>
        </p:nvSpPr>
        <p:spPr>
          <a:xfrm>
            <a:off x="597409" y="6366393"/>
            <a:ext cx="63844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57DE5985-7803-1AC8-92CD-CFB898CA020A}"/>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8" name="Picture 4" descr="Rain garden in Kansas City">
            <a:extLst>
              <a:ext uri="{FF2B5EF4-FFF2-40B4-BE49-F238E27FC236}">
                <a16:creationId xmlns:a16="http://schemas.microsoft.com/office/drawing/2014/main" id="{A6221987-0EB8-22D2-DF96-2B370DCBB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606" y="344332"/>
            <a:ext cx="8372787" cy="55818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25DB293D-5905-8AC6-B138-441957937759}"/>
              </a:ext>
            </a:extLst>
          </p:cNvPr>
          <p:cNvPicPr>
            <a:picLocks noChangeAspect="1"/>
          </p:cNvPicPr>
          <p:nvPr/>
        </p:nvPicPr>
        <p:blipFill>
          <a:blip r:embed="rId5"/>
          <a:stretch>
            <a:fillRect/>
          </a:stretch>
        </p:blipFill>
        <p:spPr>
          <a:xfrm>
            <a:off x="8440654" y="-1755"/>
            <a:ext cx="3752850" cy="885825"/>
          </a:xfrm>
          <a:prstGeom prst="rect">
            <a:avLst/>
          </a:prstGeom>
        </p:spPr>
      </p:pic>
    </p:spTree>
    <p:extLst>
      <p:ext uri="{BB962C8B-B14F-4D97-AF65-F5344CB8AC3E}">
        <p14:creationId xmlns:p14="http://schemas.microsoft.com/office/powerpoint/2010/main" val="153426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A0D8-AF6D-D5CD-3095-A2FEDEA11A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0ACA02-49BC-D30B-80A7-7A92D98D418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A58225D-66DF-7C6D-8698-4A4538292D4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D43375A2-7D74-1A39-1A9D-F6F176B9D6DA}"/>
              </a:ext>
            </a:extLst>
          </p:cNvPr>
          <p:cNvSpPr txBox="1"/>
          <p:nvPr/>
        </p:nvSpPr>
        <p:spPr>
          <a:xfrm>
            <a:off x="597409" y="6366393"/>
            <a:ext cx="62701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B457E914-B2A7-3830-B7CC-3A30B884959C}"/>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30" name="Picture 6" descr="Native landscape">
            <a:extLst>
              <a:ext uri="{FF2B5EF4-FFF2-40B4-BE49-F238E27FC236}">
                <a16:creationId xmlns:a16="http://schemas.microsoft.com/office/drawing/2014/main" id="{4A32A326-8A34-AD82-87CF-0E7BBF775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774" y="309270"/>
            <a:ext cx="8408451" cy="5605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1EBB9BC0-5A83-68E7-8B87-ACEFCDBDB4F2}"/>
              </a:ext>
            </a:extLst>
          </p:cNvPr>
          <p:cNvPicPr>
            <a:picLocks noChangeAspect="1"/>
          </p:cNvPicPr>
          <p:nvPr/>
        </p:nvPicPr>
        <p:blipFill>
          <a:blip r:embed="rId5"/>
          <a:stretch>
            <a:fillRect/>
          </a:stretch>
        </p:blipFill>
        <p:spPr>
          <a:xfrm>
            <a:off x="8440654" y="-1755"/>
            <a:ext cx="3752850" cy="885825"/>
          </a:xfrm>
          <a:prstGeom prst="rect">
            <a:avLst/>
          </a:prstGeom>
        </p:spPr>
      </p:pic>
    </p:spTree>
    <p:extLst>
      <p:ext uri="{BB962C8B-B14F-4D97-AF65-F5344CB8AC3E}">
        <p14:creationId xmlns:p14="http://schemas.microsoft.com/office/powerpoint/2010/main" val="145990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F16CB-3271-C0E1-8D0A-B806553EC0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C24EA9-5EC5-4A7B-FF12-AA40A505D50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A3AED72-17C5-5843-7C54-E4B9F127134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13F27149-E930-DB62-A555-DA4A23E52C6D}"/>
              </a:ext>
            </a:extLst>
          </p:cNvPr>
          <p:cNvSpPr txBox="1"/>
          <p:nvPr/>
        </p:nvSpPr>
        <p:spPr>
          <a:xfrm>
            <a:off x="597409" y="6366393"/>
            <a:ext cx="640346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54EAE84B-6F77-222F-E1B2-ADD3BA810A85}"/>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32" name="Picture 8" descr="Trees at Three Creek Conservation Area">
            <a:extLst>
              <a:ext uri="{FF2B5EF4-FFF2-40B4-BE49-F238E27FC236}">
                <a16:creationId xmlns:a16="http://schemas.microsoft.com/office/drawing/2014/main" id="{82262A6C-5A29-0ED3-2D6A-AB64031B5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547" y="309269"/>
            <a:ext cx="8286906" cy="55246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D2EFDD9E-4111-2B5E-AF97-CC99E48CCDD4}"/>
              </a:ext>
            </a:extLst>
          </p:cNvPr>
          <p:cNvPicPr>
            <a:picLocks noChangeAspect="1"/>
          </p:cNvPicPr>
          <p:nvPr/>
        </p:nvPicPr>
        <p:blipFill>
          <a:blip r:embed="rId5"/>
          <a:stretch>
            <a:fillRect/>
          </a:stretch>
        </p:blipFill>
        <p:spPr>
          <a:xfrm>
            <a:off x="8440654" y="-1755"/>
            <a:ext cx="3752850" cy="885825"/>
          </a:xfrm>
          <a:prstGeom prst="rect">
            <a:avLst/>
          </a:prstGeom>
        </p:spPr>
      </p:pic>
    </p:spTree>
    <p:extLst>
      <p:ext uri="{BB962C8B-B14F-4D97-AF65-F5344CB8AC3E}">
        <p14:creationId xmlns:p14="http://schemas.microsoft.com/office/powerpoint/2010/main" val="202759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23A2-EF54-26DD-A1AE-879474B7A7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4BE0DF-CC12-E16E-E508-D870977E24B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F0BE62-8072-84E2-9EF3-8539FB6AE73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E41B2044-4BF7-E749-880B-4729A70E5168}"/>
              </a:ext>
            </a:extLst>
          </p:cNvPr>
          <p:cNvSpPr txBox="1"/>
          <p:nvPr/>
        </p:nvSpPr>
        <p:spPr>
          <a:xfrm>
            <a:off x="597409" y="6366393"/>
            <a:ext cx="66225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A1045E8D-BF6B-8ACD-1F8C-886F569C8D2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7" name="TextBox 6">
            <a:extLst>
              <a:ext uri="{FF2B5EF4-FFF2-40B4-BE49-F238E27FC236}">
                <a16:creationId xmlns:a16="http://schemas.microsoft.com/office/drawing/2014/main" id="{16F9AC0E-0A9B-7B9B-4EB0-7FADEEC31668}"/>
              </a:ext>
            </a:extLst>
          </p:cNvPr>
          <p:cNvSpPr txBox="1"/>
          <p:nvPr/>
        </p:nvSpPr>
        <p:spPr>
          <a:xfrm>
            <a:off x="248970" y="1205032"/>
            <a:ext cx="7089852" cy="5016758"/>
          </a:xfrm>
          <a:prstGeom prst="rect">
            <a:avLst/>
          </a:prstGeom>
          <a:noFill/>
        </p:spPr>
        <p:txBody>
          <a:bodyPr wrap="square">
            <a:spAutoFit/>
          </a:bodyPr>
          <a:lstStyle/>
          <a:p>
            <a:r>
              <a:rPr lang="en-US" sz="4000">
                <a:latin typeface="Avenir Next LT Pro" panose="020B0504020202020204" pitchFamily="34" charset="0"/>
              </a:rPr>
              <a:t>The sun gives off heat.</a:t>
            </a:r>
          </a:p>
          <a:p>
            <a:endParaRPr lang="en-US" sz="4000">
              <a:latin typeface="Avenir Next LT Pro" panose="020B0504020202020204" pitchFamily="34" charset="0"/>
            </a:endParaRPr>
          </a:p>
          <a:p>
            <a:r>
              <a:rPr lang="en-US" sz="4000">
                <a:latin typeface="Avenir Next LT Pro" panose="020B0504020202020204" pitchFamily="34" charset="0"/>
              </a:rPr>
              <a:t>Heat makes us warm.</a:t>
            </a:r>
          </a:p>
          <a:p>
            <a:endParaRPr lang="en-US" sz="4000">
              <a:latin typeface="Avenir Next LT Pro" panose="020B0504020202020204" pitchFamily="34" charset="0"/>
            </a:endParaRPr>
          </a:p>
          <a:p>
            <a:r>
              <a:rPr lang="en-US" sz="4000">
                <a:latin typeface="Avenir Next LT Pro" panose="020B0504020202020204" pitchFamily="34" charset="0"/>
              </a:rPr>
              <a:t>The shade hides the sun.</a:t>
            </a:r>
          </a:p>
          <a:p>
            <a:endParaRPr lang="en-US" sz="4000">
              <a:latin typeface="Avenir Next LT Pro" panose="020B0504020202020204" pitchFamily="34" charset="0"/>
            </a:endParaRPr>
          </a:p>
          <a:p>
            <a:r>
              <a:rPr lang="en-US" sz="4000" i="1">
                <a:latin typeface="Avenir Next LT Pro" panose="020B0504020202020204" pitchFamily="34" charset="0"/>
              </a:rPr>
              <a:t>Is it cooler or hotter in the shade?</a:t>
            </a:r>
          </a:p>
        </p:txBody>
      </p:sp>
      <p:pic>
        <p:nvPicPr>
          <p:cNvPr id="9" name="Picture 8" descr="A picture containing text, tree, screenshot&#10;&#10;AI-generated content may be incorrect.">
            <a:extLst>
              <a:ext uri="{FF2B5EF4-FFF2-40B4-BE49-F238E27FC236}">
                <a16:creationId xmlns:a16="http://schemas.microsoft.com/office/drawing/2014/main" id="{BA068D6B-2D53-0600-7661-4DFEC5016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927" y="122275"/>
            <a:ext cx="4636241" cy="5999019"/>
          </a:xfrm>
          <a:prstGeom prst="rect">
            <a:avLst/>
          </a:prstGeom>
          <a:ln>
            <a:solidFill>
              <a:schemeClr val="tx1"/>
            </a:solidFill>
          </a:ln>
        </p:spPr>
      </p:pic>
      <p:pic>
        <p:nvPicPr>
          <p:cNvPr id="6" name="Picture 5"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30098" y="49974"/>
            <a:ext cx="1194816" cy="1205896"/>
          </a:xfrm>
          <a:prstGeom prst="rect">
            <a:avLst/>
          </a:prstGeom>
        </p:spPr>
      </p:pic>
      <p:sp>
        <p:nvSpPr>
          <p:cNvPr id="10" name="TextBox 9">
            <a:extLst>
              <a:ext uri="{FF2B5EF4-FFF2-40B4-BE49-F238E27FC236}">
                <a16:creationId xmlns:a16="http://schemas.microsoft.com/office/drawing/2014/main" id="{67350CA2-4B9E-B4C4-E479-A9C947D1FBFD}"/>
              </a:ext>
            </a:extLst>
          </p:cNvPr>
          <p:cNvSpPr txBox="1"/>
          <p:nvPr/>
        </p:nvSpPr>
        <p:spPr>
          <a:xfrm>
            <a:off x="1501902" y="298979"/>
            <a:ext cx="6094476"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Sun and Shade</a:t>
            </a:r>
          </a:p>
        </p:txBody>
      </p:sp>
    </p:spTree>
    <p:extLst>
      <p:ext uri="{BB962C8B-B14F-4D97-AF65-F5344CB8AC3E}">
        <p14:creationId xmlns:p14="http://schemas.microsoft.com/office/powerpoint/2010/main" val="132630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27</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2</cp:revision>
  <dcterms:created xsi:type="dcterms:W3CDTF">2025-05-23T13:09:00Z</dcterms:created>
  <dcterms:modified xsi:type="dcterms:W3CDTF">2025-07-18T14:03:46Z</dcterms:modified>
</cp:coreProperties>
</file>