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40_FB8A528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18" r:id="rId3"/>
    <p:sldId id="282" r:id="rId4"/>
    <p:sldId id="286" r:id="rId5"/>
    <p:sldId id="293" r:id="rId6"/>
    <p:sldId id="294" r:id="rId7"/>
    <p:sldId id="295" r:id="rId8"/>
    <p:sldId id="296" r:id="rId9"/>
    <p:sldId id="297" r:id="rId10"/>
    <p:sldId id="298" r:id="rId11"/>
    <p:sldId id="299" r:id="rId12"/>
    <p:sldId id="300" r:id="rId13"/>
    <p:sldId id="317" r:id="rId14"/>
    <p:sldId id="301" r:id="rId15"/>
    <p:sldId id="302" r:id="rId16"/>
    <p:sldId id="292" r:id="rId17"/>
    <p:sldId id="319"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E1F8EC-7E59-278C-C64F-B220B8A2ADDC}" v="17" dt="2025-06-25T13:43:02.264"/>
    <p1510:client id="{B7310095-6B0F-6DF4-D4C2-E9F83522B07D}" v="3" dt="2025-06-23T20:37:58.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40_FB8A5288.xml><?xml version="1.0" encoding="utf-8"?>
<p188:cmLst xmlns:a="http://schemas.openxmlformats.org/drawingml/2006/main" xmlns:r="http://schemas.openxmlformats.org/officeDocument/2006/relationships" xmlns:p188="http://schemas.microsoft.com/office/powerpoint/2018/8/main">
  <p188:cm id="{EA3945A9-4BAE-4499-8FC8-7828A896A2E1}" authorId="{40CCD274-B1B9-B04C-E0C9-ED2328D641AB}" created="2025-05-30T16:54:46.699">
    <pc:sldMkLst xmlns:pc="http://schemas.microsoft.com/office/powerpoint/2013/main/command">
      <pc:docMk/>
      <pc:sldMk cId="4220146312" sldId="320"/>
    </pc:sldMkLst>
    <p188:txBody>
      <a:bodyPr/>
      <a:lstStyle/>
      <a:p>
        <a:r>
          <a:rPr lang="en-US"/>
          <a:t>Need picture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6FD9E-C56B-4AC5-BFA5-EDEFC360A6A3}"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B9DC9-F90E-4B02-A701-F0C179297F0B}" type="slidenum">
              <a:rPr lang="en-US" smtClean="0"/>
              <a:t>‹#›</a:t>
            </a:fld>
            <a:endParaRPr lang="en-US"/>
          </a:p>
        </p:txBody>
      </p:sp>
    </p:spTree>
    <p:extLst>
      <p:ext uri="{BB962C8B-B14F-4D97-AF65-F5344CB8AC3E}">
        <p14:creationId xmlns:p14="http://schemas.microsoft.com/office/powerpoint/2010/main" val="2222524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CB9DC9-F90E-4B02-A701-F0C179297F0B}" type="slidenum">
              <a:rPr lang="en-US" smtClean="0"/>
              <a:t>1</a:t>
            </a:fld>
            <a:endParaRPr lang="en-US"/>
          </a:p>
        </p:txBody>
      </p:sp>
    </p:spTree>
    <p:extLst>
      <p:ext uri="{BB962C8B-B14F-4D97-AF65-F5344CB8AC3E}">
        <p14:creationId xmlns:p14="http://schemas.microsoft.com/office/powerpoint/2010/main" val="249545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EB0F6-F40D-74F5-8A9E-B7C1794FD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6E4E2-DB7A-CD7E-A617-F37901AE15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B616C-05FE-40FC-BE48-0C47D78AAA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7B1217-5476-D071-AC4F-78F2D972FECF}"/>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00455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B6C22-9692-631D-8ED7-522013430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FC649-3FE5-940C-D86C-B61B96E2B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E69C7-C9C7-9421-A8C3-EDA17B5E6C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D64D12-981D-803A-C529-F331427E4373}"/>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16293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88E5-5A35-C927-69EE-A4053E0DD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40871-1552-66B7-C4BF-38F32370C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B6996-FB86-E839-B895-1200ADBDB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E3858D-26C4-40D8-0F91-324A07850E07}"/>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54030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2C3EF-9CD6-D853-0D4C-D9754DA2C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3D2A2-AD12-22D3-1D38-858CD8F27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C9159-85B9-FF3F-330E-67E578A70A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F2669C-CD36-9561-50E2-A1BD43A7F025}"/>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026966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BCC8-DDAF-526E-0D7C-4FFD37DA1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38063-EB8B-BCA0-0E7B-035493B3E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94390-9F9A-B896-32EE-F7579A26AE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B008AB-0B04-E189-3527-007E02923ECB}"/>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72835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D3A4A-73B6-D19A-A0BF-851751A60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1D5D3-637D-26B2-ADD7-2238AD181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AC622-C2C4-9F57-F20A-8C952FECCB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A6E439-648F-BD69-7537-5B0E0F4A97D7}"/>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87638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999F-74FC-4BC0-19F6-3752775D2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03831-E21F-D7AB-6376-00E86027D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CAB42-7E61-66BD-E5C9-CD107FBB7ED7}"/>
              </a:ext>
            </a:extLst>
          </p:cNvPr>
          <p:cNvSpPr>
            <a:spLocks noGrp="1"/>
          </p:cNvSpPr>
          <p:nvPr>
            <p:ph type="body" idx="1"/>
          </p:nvPr>
        </p:nvSpPr>
        <p:spPr/>
        <p:txBody>
          <a:bodyPr/>
          <a:lstStyle/>
          <a:p>
            <a:r>
              <a:rPr lang="en-US"/>
              <a:t>Read aloud from the student guide </a:t>
            </a:r>
            <a:r>
              <a:rPr lang="en-US" b="1"/>
              <a:t>Read Together Bear-y Hungry </a:t>
            </a:r>
            <a:r>
              <a:rPr lang="en-US"/>
              <a:t>on Page 43.</a:t>
            </a:r>
            <a:endParaRPr lang="en-US" i="1"/>
          </a:p>
        </p:txBody>
      </p:sp>
      <p:sp>
        <p:nvSpPr>
          <p:cNvPr id="4" name="Slide Number Placeholder 3">
            <a:extLst>
              <a:ext uri="{FF2B5EF4-FFF2-40B4-BE49-F238E27FC236}">
                <a16:creationId xmlns:a16="http://schemas.microsoft.com/office/drawing/2014/main" id="{07887A61-0963-FBBE-0EC2-B7DCB9968B34}"/>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82325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3F81-2D5C-DE96-956F-FBD3C7E94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FD711-8850-368D-C82C-F72F0CB93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A0492-B2DE-B2A3-A6A2-DA3571CC4EF6}"/>
              </a:ext>
            </a:extLst>
          </p:cNvPr>
          <p:cNvSpPr>
            <a:spLocks noGrp="1"/>
          </p:cNvSpPr>
          <p:nvPr>
            <p:ph type="body" idx="1"/>
          </p:nvPr>
        </p:nvSpPr>
        <p:spPr/>
        <p:txBody>
          <a:bodyPr/>
          <a:lstStyle/>
          <a:p>
            <a:r>
              <a:rPr lang="en-US"/>
              <a:t>Read the fun fact together in the student guide on Page 43.</a:t>
            </a:r>
            <a:endParaRPr lang="en-US" i="1"/>
          </a:p>
        </p:txBody>
      </p:sp>
      <p:sp>
        <p:nvSpPr>
          <p:cNvPr id="4" name="Slide Number Placeholder 3">
            <a:extLst>
              <a:ext uri="{FF2B5EF4-FFF2-40B4-BE49-F238E27FC236}">
                <a16:creationId xmlns:a16="http://schemas.microsoft.com/office/drawing/2014/main" id="{0C86DF32-BE8A-3AEA-61BA-01FEAEC28AA9}"/>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594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2C2B2-C53E-B7FD-6F6D-2B6811E9E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52182-B6FC-7090-FB95-002591082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99DA7-7851-CF9B-DF78-F42270C66498}"/>
              </a:ext>
            </a:extLst>
          </p:cNvPr>
          <p:cNvSpPr>
            <a:spLocks noGrp="1"/>
          </p:cNvSpPr>
          <p:nvPr>
            <p:ph type="body" idx="1"/>
          </p:nvPr>
        </p:nvSpPr>
        <p:spPr/>
        <p:txBody>
          <a:bodyPr/>
          <a:lstStyle/>
          <a:p>
            <a:r>
              <a:rPr lang="en-US" b="1"/>
              <a:t>Note: </a:t>
            </a:r>
            <a:r>
              <a:rPr lang="en-US"/>
              <a:t>Reference the </a:t>
            </a:r>
            <a:r>
              <a:rPr lang="en-US" b="1"/>
              <a:t>Introduction Lesson: Black Bears in Missouri </a:t>
            </a:r>
            <a:r>
              <a:rPr lang="en-US"/>
              <a:t>for the directions to make black bear headbands. Bear headband template can be found on the </a:t>
            </a:r>
            <a:r>
              <a:rPr lang="en-US" i="1"/>
              <a:t>MDC Teacher Portal </a:t>
            </a:r>
            <a:r>
              <a:rPr lang="en-US"/>
              <a:t>under </a:t>
            </a:r>
            <a:r>
              <a:rPr lang="en-US" b="1"/>
              <a:t>Discover Nature Schools Kindergarten Introduction Lesson: Black Bears in Missouri.</a:t>
            </a:r>
          </a:p>
        </p:txBody>
      </p:sp>
      <p:sp>
        <p:nvSpPr>
          <p:cNvPr id="4" name="Slide Number Placeholder 3">
            <a:extLst>
              <a:ext uri="{FF2B5EF4-FFF2-40B4-BE49-F238E27FC236}">
                <a16:creationId xmlns:a16="http://schemas.microsoft.com/office/drawing/2014/main" id="{BE86F86C-A6BA-7CBE-3F42-CEF49F30B9BE}"/>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214455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5E033-A6F0-0FD0-CAA3-93A2B7169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7C834-197D-4FC7-E2AA-5D44F5F89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1739C-E48D-71BC-99D2-E12B170288AA}"/>
              </a:ext>
            </a:extLst>
          </p:cNvPr>
          <p:cNvSpPr>
            <a:spLocks noGrp="1"/>
          </p:cNvSpPr>
          <p:nvPr>
            <p:ph type="body" idx="1"/>
          </p:nvPr>
        </p:nvSpPr>
        <p:spPr/>
        <p:txBody>
          <a:bodyPr/>
          <a:lstStyle/>
          <a:p>
            <a:r>
              <a:rPr lang="en-US" b="0"/>
              <a:t>Take students to the schoolyard to investigate the area, while pretending they are a bear.</a:t>
            </a:r>
          </a:p>
        </p:txBody>
      </p:sp>
      <p:sp>
        <p:nvSpPr>
          <p:cNvPr id="4" name="Slide Number Placeholder 3">
            <a:extLst>
              <a:ext uri="{FF2B5EF4-FFF2-40B4-BE49-F238E27FC236}">
                <a16:creationId xmlns:a16="http://schemas.microsoft.com/office/drawing/2014/main" id="{581784A5-E2FC-534C-6163-5A50F828E3F0}"/>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73273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373C-D006-3BF8-DAE4-B76D76C3D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1B290-C906-AEDF-0BC3-39A743C9A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AC65E-34E4-BD67-2C92-5CD8EE65C7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90B997-5920-7CAD-A39B-C89F641F7E05}"/>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3870579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F9C2-FF9A-4F8F-CF36-344E0F1EF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922BB-0169-B1E0-AF8B-FA8B708AA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757EF-83CF-B919-57A5-F9C923C115D3}"/>
              </a:ext>
            </a:extLst>
          </p:cNvPr>
          <p:cNvSpPr>
            <a:spLocks noGrp="1"/>
          </p:cNvSpPr>
          <p:nvPr>
            <p:ph type="body" idx="1"/>
          </p:nvPr>
        </p:nvSpPr>
        <p:spPr/>
        <p:txBody>
          <a:bodyPr/>
          <a:lstStyle/>
          <a:p>
            <a:r>
              <a:rPr lang="en-US" b="0"/>
              <a:t>Have students shout what motion they are doing to complete as action as they are doing it.</a:t>
            </a:r>
          </a:p>
          <a:p>
            <a:endParaRPr lang="en-US" b="0"/>
          </a:p>
          <a:p>
            <a:r>
              <a:rPr lang="en-US" b="0"/>
              <a:t>For example: “I am pushing on this swing, and I am getting my berries from the wild grapevines!”</a:t>
            </a:r>
          </a:p>
          <a:p>
            <a:endParaRPr lang="en-US" b="0"/>
          </a:p>
          <a:p>
            <a:r>
              <a:rPr lang="en-US" b="0"/>
              <a:t>“I am pushing on this tree to knock it down to make it my home!”</a:t>
            </a:r>
          </a:p>
          <a:p>
            <a:endParaRPr lang="en-US" b="0"/>
          </a:p>
        </p:txBody>
      </p:sp>
      <p:sp>
        <p:nvSpPr>
          <p:cNvPr id="4" name="Slide Number Placeholder 3">
            <a:extLst>
              <a:ext uri="{FF2B5EF4-FFF2-40B4-BE49-F238E27FC236}">
                <a16:creationId xmlns:a16="http://schemas.microsoft.com/office/drawing/2014/main" id="{2D5DBDCE-C312-F198-5AA8-D9ACA0D406A7}"/>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865659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4DF2A-999C-3B6A-3724-C1DAF7867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40342-AAA5-3929-8C25-43AF69358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03EDC-E86B-90BD-B499-AC1E877A1F3F}"/>
              </a:ext>
            </a:extLst>
          </p:cNvPr>
          <p:cNvSpPr>
            <a:spLocks noGrp="1"/>
          </p:cNvSpPr>
          <p:nvPr>
            <p:ph type="body" idx="1"/>
          </p:nvPr>
        </p:nvSpPr>
        <p:spPr/>
        <p:txBody>
          <a:bodyPr/>
          <a:lstStyle/>
          <a:p>
            <a:r>
              <a:rPr lang="en-US" b="0"/>
              <a:t>Have them partner to explore the playground for pushes and pulls.</a:t>
            </a:r>
          </a:p>
        </p:txBody>
      </p:sp>
      <p:sp>
        <p:nvSpPr>
          <p:cNvPr id="4" name="Slide Number Placeholder 3">
            <a:extLst>
              <a:ext uri="{FF2B5EF4-FFF2-40B4-BE49-F238E27FC236}">
                <a16:creationId xmlns:a16="http://schemas.microsoft.com/office/drawing/2014/main" id="{242BF756-4DCA-AC7C-B8B7-C8A0D8ED1A5B}"/>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52091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860B-32A9-2C88-D3A1-46C7C0217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4AE9B-FAD8-DD15-CAF3-FA7160BFB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67838-708D-E44A-6CC5-FFA6D247C9D9}"/>
              </a:ext>
            </a:extLst>
          </p:cNvPr>
          <p:cNvSpPr>
            <a:spLocks noGrp="1"/>
          </p:cNvSpPr>
          <p:nvPr>
            <p:ph type="body" idx="1"/>
          </p:nvPr>
        </p:nvSpPr>
        <p:spPr/>
        <p:txBody>
          <a:bodyPr/>
          <a:lstStyle/>
          <a:p>
            <a:r>
              <a:rPr lang="en-US" b="0"/>
              <a:t>Examples to share with class:</a:t>
            </a:r>
          </a:p>
          <a:p>
            <a:pPr marL="171450" indent="-171450">
              <a:buFont typeface="Arial" panose="020B0604020202020204" pitchFamily="34" charset="0"/>
              <a:buChar char="•"/>
            </a:pPr>
            <a:r>
              <a:rPr lang="en-US" b="0"/>
              <a:t>Bears rolling a log to get insects underneath. Students could simulate by rolling larger objects and smaller objects.</a:t>
            </a:r>
          </a:p>
          <a:p>
            <a:pPr marL="171450" indent="-171450">
              <a:buFont typeface="Arial" panose="020B0604020202020204" pitchFamily="34" charset="0"/>
              <a:buChar char="•"/>
            </a:pPr>
            <a:r>
              <a:rPr lang="en-US" b="0"/>
              <a:t>Younger bears pushing and pulling when they play.</a:t>
            </a:r>
          </a:p>
          <a:p>
            <a:pPr marL="171450" indent="-171450">
              <a:buFont typeface="Arial" panose="020B0604020202020204" pitchFamily="34" charset="0"/>
              <a:buChar char="•"/>
            </a:pPr>
            <a:r>
              <a:rPr lang="en-US" b="0"/>
              <a:t>Black bears rubbing against trees.</a:t>
            </a:r>
          </a:p>
        </p:txBody>
      </p:sp>
      <p:sp>
        <p:nvSpPr>
          <p:cNvPr id="4" name="Slide Number Placeholder 3">
            <a:extLst>
              <a:ext uri="{FF2B5EF4-FFF2-40B4-BE49-F238E27FC236}">
                <a16:creationId xmlns:a16="http://schemas.microsoft.com/office/drawing/2014/main" id="{B79BD29A-5104-CE8A-91FA-53265C0EE1AB}"/>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95572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46D8-855B-638D-D388-01FD7E967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C413E-BE92-7FA4-C6F8-2D7E47549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60905-7C7B-0808-9405-09559732A871}"/>
              </a:ext>
            </a:extLst>
          </p:cNvPr>
          <p:cNvSpPr>
            <a:spLocks noGrp="1"/>
          </p:cNvSpPr>
          <p:nvPr>
            <p:ph type="body" idx="1"/>
          </p:nvPr>
        </p:nvSpPr>
        <p:spPr/>
        <p:txBody>
          <a:bodyPr/>
          <a:lstStyle/>
          <a:p>
            <a:r>
              <a:rPr lang="en-US" b="0"/>
              <a:t>Upon returning to the classroom, have students explore the cause-and-effect relationship of push and pull strength, direction, and collisions. Students should be able to respond to others’ arguments about causes and effects of pushes and pulls and decide as a class if each idea might result in a successful push or pull.</a:t>
            </a:r>
          </a:p>
          <a:p>
            <a:endParaRPr lang="en-US" b="0"/>
          </a:p>
          <a:p>
            <a:r>
              <a:rPr lang="en-US" b="1"/>
              <a:t>Optional Activity: </a:t>
            </a:r>
            <a:r>
              <a:rPr lang="en-US" b="0"/>
              <a:t>To actively teach push and pull relationships, see Cross-Curricular Extension at the end of this lesson for the Tug for a Bug activity that is similar to the tug of war game in which groups of bears tug the opposing team to capture imaginary bugs.</a:t>
            </a:r>
          </a:p>
        </p:txBody>
      </p:sp>
      <p:sp>
        <p:nvSpPr>
          <p:cNvPr id="4" name="Slide Number Placeholder 3">
            <a:extLst>
              <a:ext uri="{FF2B5EF4-FFF2-40B4-BE49-F238E27FC236}">
                <a16:creationId xmlns:a16="http://schemas.microsoft.com/office/drawing/2014/main" id="{FC370C3D-CEFF-7ED8-EB16-BDF06D753632}"/>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84993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4A85-33CA-2B22-3E07-D43BCAE76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E4EDF-9901-138F-E60B-37B7AB411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429C-73C2-61A8-B4E9-90E1D85A3F9B}"/>
              </a:ext>
            </a:extLst>
          </p:cNvPr>
          <p:cNvSpPr>
            <a:spLocks noGrp="1"/>
          </p:cNvSpPr>
          <p:nvPr>
            <p:ph type="body" idx="1"/>
          </p:nvPr>
        </p:nvSpPr>
        <p:spPr/>
        <p:txBody>
          <a:bodyPr/>
          <a:lstStyle/>
          <a:p>
            <a:r>
              <a:rPr lang="en-US" b="0"/>
              <a:t>Open the </a:t>
            </a:r>
            <a:r>
              <a:rPr lang="en-US" b="0" i="1"/>
              <a:t>MDC Teacher Portal</a:t>
            </a:r>
            <a:r>
              <a:rPr lang="en-US" b="0"/>
              <a:t> to </a:t>
            </a:r>
            <a:r>
              <a:rPr lang="en-US" b="1"/>
              <a:t>Kindergarten Lesson 1H </a:t>
            </a:r>
            <a:r>
              <a:rPr lang="en-US" b="0"/>
              <a:t>and play the Bears Eating video. </a:t>
            </a:r>
          </a:p>
        </p:txBody>
      </p:sp>
      <p:sp>
        <p:nvSpPr>
          <p:cNvPr id="4" name="Slide Number Placeholder 3">
            <a:extLst>
              <a:ext uri="{FF2B5EF4-FFF2-40B4-BE49-F238E27FC236}">
                <a16:creationId xmlns:a16="http://schemas.microsoft.com/office/drawing/2014/main" id="{DD99FE9A-A959-25F2-8345-07F6909D1082}"/>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20234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0F64A-06CA-7741-4D1E-E8D12DA5E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24359-990F-F35B-9754-1C7316494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B454F-EBDF-5BC2-C0C1-7810876D09F0}"/>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6FF653A0-BE9A-DF02-A190-172F957F62F3}"/>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772378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3030-036E-181E-A81E-78EDE2188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D6FC9-BA47-ABC1-900D-11F47ED0C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DD84E-685E-38A7-8ECE-54E6441D7FC8}"/>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7811E939-3064-8BBB-DF69-30743C9B625E}"/>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1071915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381C4-455D-9AAB-F1B1-3EF9251AB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EF6F2-3839-4BEE-EB08-B52E87C6F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D640D-ABC3-E5C6-130C-FC9D4BF5832D}"/>
              </a:ext>
            </a:extLst>
          </p:cNvPr>
          <p:cNvSpPr>
            <a:spLocks noGrp="1"/>
          </p:cNvSpPr>
          <p:nvPr>
            <p:ph type="body" idx="1"/>
          </p:nvPr>
        </p:nvSpPr>
        <p:spPr/>
        <p:txBody>
          <a:bodyPr/>
          <a:lstStyle/>
          <a:p>
            <a:r>
              <a:rPr lang="en-US" b="0"/>
              <a:t>Reread the Curious Cares of Bears by Douglas Florian</a:t>
            </a:r>
          </a:p>
        </p:txBody>
      </p:sp>
      <p:sp>
        <p:nvSpPr>
          <p:cNvPr id="4" name="Slide Number Placeholder 3">
            <a:extLst>
              <a:ext uri="{FF2B5EF4-FFF2-40B4-BE49-F238E27FC236}">
                <a16:creationId xmlns:a16="http://schemas.microsoft.com/office/drawing/2014/main" id="{A6AF0745-E00B-A806-72CA-A5696C725682}"/>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4002889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8FB02-A7F4-A96C-4801-12C9F84EF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8D1E8-F786-5151-A5BD-D96CB0A6F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90D0A-76DC-2929-D666-3B98DF6CD425}"/>
              </a:ext>
            </a:extLst>
          </p:cNvPr>
          <p:cNvSpPr>
            <a:spLocks noGrp="1"/>
          </p:cNvSpPr>
          <p:nvPr>
            <p:ph type="body" idx="1"/>
          </p:nvPr>
        </p:nvSpPr>
        <p:spPr/>
        <p:txBody>
          <a:bodyPr/>
          <a:lstStyle/>
          <a:p>
            <a:r>
              <a:rPr lang="en-US" b="0"/>
              <a:t>Think-Pair-Share your observations with the person next to you. Bring your observations to the whole class.</a:t>
            </a:r>
          </a:p>
        </p:txBody>
      </p:sp>
      <p:sp>
        <p:nvSpPr>
          <p:cNvPr id="4" name="Slide Number Placeholder 3">
            <a:extLst>
              <a:ext uri="{FF2B5EF4-FFF2-40B4-BE49-F238E27FC236}">
                <a16:creationId xmlns:a16="http://schemas.microsoft.com/office/drawing/2014/main" id="{1A4AA858-54BE-F224-3534-F22E9057C189}"/>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456675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2482-B18C-4EFD-A0C2-A5FB27EA1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1BD47-EE17-4737-44DF-590A1219E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2372F-CA49-A955-19EC-613F4CF45B1A}"/>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95DB9FC1-0EEA-6A4A-02C7-82BC25F1F808}"/>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407792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7F19-CF1A-F333-D1E8-F560CE0C6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6F036-B516-8604-CFDD-84D96B833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1663F-812B-CB7F-F633-0590CE2FCBFD}"/>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8BE9E6C6-8E8A-CFF0-7D2D-EF3B8704E828}"/>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051104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4A85-33CA-2B22-3E07-D43BCAE76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E4EDF-9901-138F-E60B-37B7AB411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429C-73C2-61A8-B4E9-90E1D85A3F9B}"/>
              </a:ext>
            </a:extLst>
          </p:cNvPr>
          <p:cNvSpPr>
            <a:spLocks noGrp="1"/>
          </p:cNvSpPr>
          <p:nvPr>
            <p:ph type="body" idx="1"/>
          </p:nvPr>
        </p:nvSpPr>
        <p:spPr/>
        <p:txBody>
          <a:bodyPr/>
          <a:lstStyle/>
          <a:p>
            <a:r>
              <a:rPr lang="en-US" b="0"/>
              <a:t>Display the </a:t>
            </a:r>
            <a:r>
              <a:rPr lang="en-US" b="0" i="1"/>
              <a:t>Bears Eating </a:t>
            </a:r>
            <a:r>
              <a:rPr lang="en-US" b="0"/>
              <a:t>video again and pause on a bear pushing and draw or show the direction of the arrow pointing towards the object it is pushing on. Pause on a bear pulling and draw or show the direction of the arrow pointing towards the bear.</a:t>
            </a:r>
          </a:p>
        </p:txBody>
      </p:sp>
      <p:sp>
        <p:nvSpPr>
          <p:cNvPr id="4" name="Slide Number Placeholder 3">
            <a:extLst>
              <a:ext uri="{FF2B5EF4-FFF2-40B4-BE49-F238E27FC236}">
                <a16:creationId xmlns:a16="http://schemas.microsoft.com/office/drawing/2014/main" id="{DD99FE9A-A959-25F2-8345-07F6909D1082}"/>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4008579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D6163-DC5D-4287-1D6F-00B2AC547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8E387-128F-6144-6AE8-2367C7B11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D1011-364C-CD67-0347-45AFE07479F0}"/>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a:t>
            </a:r>
          </a:p>
        </p:txBody>
      </p:sp>
      <p:sp>
        <p:nvSpPr>
          <p:cNvPr id="4" name="Slide Number Placeholder 3">
            <a:extLst>
              <a:ext uri="{FF2B5EF4-FFF2-40B4-BE49-F238E27FC236}">
                <a16:creationId xmlns:a16="http://schemas.microsoft.com/office/drawing/2014/main" id="{95799A38-3241-1758-D6F9-A3278F272F69}"/>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283788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FB73F-C73D-E13A-D14F-987DDFA9B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6AE05-6474-F103-92CD-93459B83D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7F6B9-17D9-EDE4-D2DA-D504BBDEBA38}"/>
              </a:ext>
            </a:extLst>
          </p:cNvPr>
          <p:cNvSpPr>
            <a:spLocks noGrp="1"/>
          </p:cNvSpPr>
          <p:nvPr>
            <p:ph type="body" idx="1"/>
          </p:nvPr>
        </p:nvSpPr>
        <p:spPr/>
        <p:txBody>
          <a:bodyPr/>
          <a:lstStyle/>
          <a:p>
            <a:r>
              <a:rPr lang="en-US"/>
              <a:t>Tug for a Bug Activity </a:t>
            </a:r>
          </a:p>
          <a:p>
            <a:endParaRPr lang="en-US"/>
          </a:p>
          <a:p>
            <a:r>
              <a:rPr lang="en-US"/>
              <a:t>In this game, pairs of students will take turns playing Tug for a Bug (aka tug a war) to depict a bear pulling on a stick to get a bug, but meeting resistance from the tree. A jump rope or along string or yarn can be used. A large, clear space is needed for this game. </a:t>
            </a:r>
          </a:p>
          <a:p>
            <a:endParaRPr lang="en-US"/>
          </a:p>
          <a:p>
            <a:r>
              <a:rPr lang="en-US"/>
              <a:t>Before starting Tug for a Big, tell students they will be playing a game of strength. One group of students on one end of the rope will imagine they are a bear tugging on a tree limb. The other group of students will be acting as the tree limb and pulling back in resistance. </a:t>
            </a:r>
          </a:p>
          <a:p>
            <a:endParaRPr lang="en-US"/>
          </a:p>
          <a:p>
            <a:r>
              <a:rPr lang="en-US"/>
              <a:t>Practice different numbers of students end of the rope, string, jump rope, or yarn.</a:t>
            </a:r>
          </a:p>
          <a:p>
            <a:endParaRPr lang="en-US"/>
          </a:p>
          <a:p>
            <a:r>
              <a:rPr lang="en-US"/>
              <a:t>Students can discuss how the motion of the rope (changes with pull or resistance from the other side) changed the direction of the rope.</a:t>
            </a:r>
          </a:p>
        </p:txBody>
      </p:sp>
      <p:sp>
        <p:nvSpPr>
          <p:cNvPr id="4" name="Slide Number Placeholder 3">
            <a:extLst>
              <a:ext uri="{FF2B5EF4-FFF2-40B4-BE49-F238E27FC236}">
                <a16:creationId xmlns:a16="http://schemas.microsoft.com/office/drawing/2014/main" id="{66CADAB7-CB2E-62B5-ADC9-04219CEEDCA6}"/>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171885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7142-BAA6-1622-0642-9E1786AC4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24EB3-4C4C-2460-1877-87AA04214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4E7A8-8638-2619-CE6A-25B9562C3857}"/>
              </a:ext>
            </a:extLst>
          </p:cNvPr>
          <p:cNvSpPr>
            <a:spLocks noGrp="1"/>
          </p:cNvSpPr>
          <p:nvPr>
            <p:ph type="body" idx="1"/>
          </p:nvPr>
        </p:nvSpPr>
        <p:spPr/>
        <p:txBody>
          <a:bodyPr/>
          <a:lstStyle/>
          <a:p>
            <a:r>
              <a:rPr lang="en-US"/>
              <a:t>Have two students come to the front of the room and sit facing each other a short distance apart. Give the ball to one student (in a position where he or she can roll it to the other child).</a:t>
            </a:r>
          </a:p>
        </p:txBody>
      </p:sp>
      <p:sp>
        <p:nvSpPr>
          <p:cNvPr id="4" name="Slide Number Placeholder 3">
            <a:extLst>
              <a:ext uri="{FF2B5EF4-FFF2-40B4-BE49-F238E27FC236}">
                <a16:creationId xmlns:a16="http://schemas.microsoft.com/office/drawing/2014/main" id="{6B6CDA72-BCF7-C551-301F-D5BF1C805AD0}"/>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0421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B08D-9F6F-5214-AB41-9C2F4718A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0847-5420-1CEC-C073-0D2B50536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F234F-7B1A-72B6-525C-AF222EF24A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66DD35-A7A3-7A6F-D2DC-D2F5AD15A33D}"/>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97511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D273B-8157-2CD1-9691-ED94F7096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947C8-E2F2-2AE1-AD1D-185635249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BEEB1-26F0-D081-3575-6B82FA99888C}"/>
              </a:ext>
            </a:extLst>
          </p:cNvPr>
          <p:cNvSpPr>
            <a:spLocks noGrp="1"/>
          </p:cNvSpPr>
          <p:nvPr>
            <p:ph type="body" idx="1"/>
          </p:nvPr>
        </p:nvSpPr>
        <p:spPr/>
        <p:txBody>
          <a:bodyPr/>
          <a:lstStyle/>
          <a:p>
            <a:r>
              <a:rPr lang="en-US"/>
              <a:t>Give students groups a variety of different sizes and weights of balls. You can have the balls rotate through the groups so that each group has only one ball at a time. By making groups of three, you can change the direction the ball goes when moving from child to child. Ask them to find ways without tossing (unless you go outside) to move the ball to another person in their group.</a:t>
            </a:r>
          </a:p>
        </p:txBody>
      </p:sp>
      <p:sp>
        <p:nvSpPr>
          <p:cNvPr id="4" name="Slide Number Placeholder 3">
            <a:extLst>
              <a:ext uri="{FF2B5EF4-FFF2-40B4-BE49-F238E27FC236}">
                <a16:creationId xmlns:a16="http://schemas.microsoft.com/office/drawing/2014/main" id="{66F3558E-5D3D-8B77-7E53-D8225D180483}"/>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56570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8BB30-BD8F-108B-5A0B-3E3E49C7E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A5007-9C2E-5114-8838-78A58640F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C2296-560B-0782-BBFE-DE81591573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E74E1-A860-F97D-46CD-1B6CABE2EAAC}"/>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682258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3C508-8FBC-6433-6248-3E1ECC14D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8143D-5A9A-50C4-D152-A8247D15C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272C6-62FB-9884-1503-A4BD4FFA4C8B}"/>
              </a:ext>
            </a:extLst>
          </p:cNvPr>
          <p:cNvSpPr>
            <a:spLocks noGrp="1"/>
          </p:cNvSpPr>
          <p:nvPr>
            <p:ph type="body" idx="1"/>
          </p:nvPr>
        </p:nvSpPr>
        <p:spPr/>
        <p:txBody>
          <a:bodyPr/>
          <a:lstStyle/>
          <a:p>
            <a:r>
              <a:rPr lang="en-US"/>
              <a:t>Discuss the terms push and pull.</a:t>
            </a:r>
          </a:p>
        </p:txBody>
      </p:sp>
      <p:sp>
        <p:nvSpPr>
          <p:cNvPr id="4" name="Slide Number Placeholder 3">
            <a:extLst>
              <a:ext uri="{FF2B5EF4-FFF2-40B4-BE49-F238E27FC236}">
                <a16:creationId xmlns:a16="http://schemas.microsoft.com/office/drawing/2014/main" id="{643733B1-36FC-C0A1-795F-6F2182DEB7A8}"/>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032731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856E-4D58-6B47-926E-4BAC52EB8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4C5EE-BFFE-37BA-B595-75940E528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79D5F-964F-D045-0980-55E2E2A76C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D332DD-7F55-A310-2A9B-A6BC1D4CC00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93340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884F-07CE-B3E5-513A-A6E08F8152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139F91-8EBC-3100-B0CF-64D78330E4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AE94D-F264-08A1-490C-0CB97B8D9629}"/>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5" name="Footer Placeholder 4">
            <a:extLst>
              <a:ext uri="{FF2B5EF4-FFF2-40B4-BE49-F238E27FC236}">
                <a16:creationId xmlns:a16="http://schemas.microsoft.com/office/drawing/2014/main" id="{7CAEA20F-9776-5258-72DD-29AAA5BF4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4A0C-945F-6181-B659-9FFC1DEBAF27}"/>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341730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AD48-8FA3-CF4C-260C-654C5B845A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EB27D-DC53-B2F9-EC65-9EB9426EBB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20C7E-7CBD-101A-62FD-467D65D42D25}"/>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5" name="Footer Placeholder 4">
            <a:extLst>
              <a:ext uri="{FF2B5EF4-FFF2-40B4-BE49-F238E27FC236}">
                <a16:creationId xmlns:a16="http://schemas.microsoft.com/office/drawing/2014/main" id="{4EB52C9E-5CFA-9663-0F0B-D1435853B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E9DFD-2C46-29F8-E572-32D4FC4C7EC1}"/>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96715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740E2-F783-47D9-4522-55A87279A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65503-75D0-A30D-B021-B19270FE9B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00AEC-E422-B4E5-11E2-72587CFA86E4}"/>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5" name="Footer Placeholder 4">
            <a:extLst>
              <a:ext uri="{FF2B5EF4-FFF2-40B4-BE49-F238E27FC236}">
                <a16:creationId xmlns:a16="http://schemas.microsoft.com/office/drawing/2014/main" id="{C6A7C859-720C-AF76-68BA-60A75CA39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2E1C6-C249-A036-6FAB-C88E06EEA7A9}"/>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85770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DE9C1-1BBF-ADFD-9197-FE86331C5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7FE28-7432-4048-9F4E-9C3EEB956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21BEE-F0E0-CE18-FF8A-28656E1E0801}"/>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5" name="Footer Placeholder 4">
            <a:extLst>
              <a:ext uri="{FF2B5EF4-FFF2-40B4-BE49-F238E27FC236}">
                <a16:creationId xmlns:a16="http://schemas.microsoft.com/office/drawing/2014/main" id="{2E5A6E6C-FEA9-DB27-AB35-761FB3315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5339F-7E71-C54E-BFBA-CFEE5F14A73B}"/>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8699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73962-2C89-6303-1418-FD49E2D131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FCFB5-B3B5-F976-48D7-ADDC67EA64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6F38F5-358E-A638-04AF-32609DD69EDE}"/>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5" name="Footer Placeholder 4">
            <a:extLst>
              <a:ext uri="{FF2B5EF4-FFF2-40B4-BE49-F238E27FC236}">
                <a16:creationId xmlns:a16="http://schemas.microsoft.com/office/drawing/2014/main" id="{0E193FE2-2D30-6296-6AEF-CC17E17AC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CD977-53B3-D541-6439-7587E53DCE47}"/>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58955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DB93-8860-8583-21D0-802C9ED4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FC8EC-6D99-E32E-F76D-4CD76DE84A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591F2E-7BE4-B0D7-F7B4-5D17B74F15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9075B8-97BD-6DAD-FEE6-DD146162354D}"/>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6" name="Footer Placeholder 5">
            <a:extLst>
              <a:ext uri="{FF2B5EF4-FFF2-40B4-BE49-F238E27FC236}">
                <a16:creationId xmlns:a16="http://schemas.microsoft.com/office/drawing/2014/main" id="{7845ECD2-2112-44B4-EFB4-6B714A469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12E76-28E4-5EDD-70C8-11F27B0C1DAF}"/>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35065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5F27-E1F0-4AC5-0E84-672377D64B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DB25-D868-3661-CB8F-914A01D09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AC882-3633-20B2-03A9-58FD9311E9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8AA134-4A0A-FCA4-426B-C43C440B4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E48D24-AEEA-C125-B8AE-9EE4FDCBBA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17564D-8CAA-BE47-B2A1-459CC27ADDEB}"/>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8" name="Footer Placeholder 7">
            <a:extLst>
              <a:ext uri="{FF2B5EF4-FFF2-40B4-BE49-F238E27FC236}">
                <a16:creationId xmlns:a16="http://schemas.microsoft.com/office/drawing/2014/main" id="{40666316-4EFA-0F96-3B9C-AAB46DD1F9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CBA6FA-B689-FDDC-1E58-14B2DF31845D}"/>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19728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E099-1F48-2889-9AAE-24C3BD0D3F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E40803-DE1D-2D56-D935-CF24D0466B29}"/>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4" name="Footer Placeholder 3">
            <a:extLst>
              <a:ext uri="{FF2B5EF4-FFF2-40B4-BE49-F238E27FC236}">
                <a16:creationId xmlns:a16="http://schemas.microsoft.com/office/drawing/2014/main" id="{28C0582E-2917-2FD7-44AD-96F9C9983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EC5EA1-68F4-2329-CAE7-BE83CA555BCE}"/>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13421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F2174-2536-98E4-D293-2042574C2735}"/>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3" name="Footer Placeholder 2">
            <a:extLst>
              <a:ext uri="{FF2B5EF4-FFF2-40B4-BE49-F238E27FC236}">
                <a16:creationId xmlns:a16="http://schemas.microsoft.com/office/drawing/2014/main" id="{BED83E63-70AE-EDE7-FA9D-3E51A8AC5B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6FB467-498B-049E-ED3B-305AB4483CB7}"/>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387709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20F2-6386-D8A1-EC7B-C2862597A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AFFA4-8113-8E41-39EF-69B8A2DAC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F83260-E9EE-2F0F-6945-9B7C712E8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7BB38-C7C2-E50D-7E30-7513A809161A}"/>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6" name="Footer Placeholder 5">
            <a:extLst>
              <a:ext uri="{FF2B5EF4-FFF2-40B4-BE49-F238E27FC236}">
                <a16:creationId xmlns:a16="http://schemas.microsoft.com/office/drawing/2014/main" id="{F05BB51B-6E9C-530B-DB8E-73701D68E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0CCF3-85E1-BADA-36B5-B382A2B14233}"/>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21340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00AF5-A5E9-479B-C957-601B2A59A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F51C0D-93EF-6041-0E6B-F40733210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A8FE87-AAD1-4743-EE88-7B652DB09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AD360-E710-63F8-3939-77BD8696EE4D}"/>
              </a:ext>
            </a:extLst>
          </p:cNvPr>
          <p:cNvSpPr>
            <a:spLocks noGrp="1"/>
          </p:cNvSpPr>
          <p:nvPr>
            <p:ph type="dt" sz="half" idx="10"/>
          </p:nvPr>
        </p:nvSpPr>
        <p:spPr/>
        <p:txBody>
          <a:bodyPr/>
          <a:lstStyle/>
          <a:p>
            <a:fld id="{187EB5C7-A153-4A26-BED5-A13C17BDEB82}" type="datetimeFigureOut">
              <a:rPr lang="en-US" smtClean="0"/>
              <a:t>6/25/2025</a:t>
            </a:fld>
            <a:endParaRPr lang="en-US"/>
          </a:p>
        </p:txBody>
      </p:sp>
      <p:sp>
        <p:nvSpPr>
          <p:cNvPr id="6" name="Footer Placeholder 5">
            <a:extLst>
              <a:ext uri="{FF2B5EF4-FFF2-40B4-BE49-F238E27FC236}">
                <a16:creationId xmlns:a16="http://schemas.microsoft.com/office/drawing/2014/main" id="{785F8E55-7A52-584C-7F71-483015EB0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A6137-4821-AEC1-3EA6-056D35D96530}"/>
              </a:ext>
            </a:extLst>
          </p:cNvPr>
          <p:cNvSpPr>
            <a:spLocks noGrp="1"/>
          </p:cNvSpPr>
          <p:nvPr>
            <p:ph type="sldNum" sz="quarter" idx="12"/>
          </p:nvPr>
        </p:nvSpPr>
        <p:spPr/>
        <p:txBody>
          <a:bodyPr/>
          <a:lstStyle/>
          <a:p>
            <a:fld id="{821AC0CE-9A25-4CCB-83C9-479C26946C45}" type="slidenum">
              <a:rPr lang="en-US" smtClean="0"/>
              <a:t>‹#›</a:t>
            </a:fld>
            <a:endParaRPr lang="en-US"/>
          </a:p>
        </p:txBody>
      </p:sp>
    </p:spTree>
    <p:extLst>
      <p:ext uri="{BB962C8B-B14F-4D97-AF65-F5344CB8AC3E}">
        <p14:creationId xmlns:p14="http://schemas.microsoft.com/office/powerpoint/2010/main" val="4244609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54580-8F24-AB5C-01BB-0B2F1891CF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338035-0AC1-6957-78DD-EF62FD5D4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F75C9-43BB-CC58-094C-097366C90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7EB5C7-A153-4A26-BED5-A13C17BDEB82}" type="datetimeFigureOut">
              <a:rPr lang="en-US" smtClean="0"/>
              <a:t>6/25/2025</a:t>
            </a:fld>
            <a:endParaRPr lang="en-US"/>
          </a:p>
        </p:txBody>
      </p:sp>
      <p:sp>
        <p:nvSpPr>
          <p:cNvPr id="5" name="Footer Placeholder 4">
            <a:extLst>
              <a:ext uri="{FF2B5EF4-FFF2-40B4-BE49-F238E27FC236}">
                <a16:creationId xmlns:a16="http://schemas.microsoft.com/office/drawing/2014/main" id="{FE32A637-48CF-9B9B-786C-43F2FBB0F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C497BE-1C4C-5572-9611-26BF356AA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1AC0CE-9A25-4CCB-83C9-479C26946C45}" type="slidenum">
              <a:rPr lang="en-US" smtClean="0"/>
              <a:t>‹#›</a:t>
            </a:fld>
            <a:endParaRPr lang="en-US"/>
          </a:p>
        </p:txBody>
      </p:sp>
    </p:spTree>
    <p:extLst>
      <p:ext uri="{BB962C8B-B14F-4D97-AF65-F5344CB8AC3E}">
        <p14:creationId xmlns:p14="http://schemas.microsoft.com/office/powerpoint/2010/main" val="346397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freepngimg.com/png/23131-sports-ball-image"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pxhere.com/en/photo/740030"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www.youtube.com/embed/MJtALlSorFg?feature=oembed" TargetMode="External"/><Relationship Id="rId5" Type="http://schemas.openxmlformats.org/officeDocument/2006/relationships/image" Target="../media/image27.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youtu.be/XR4MGSoMDsI?si=bna9YCGf6efcRZD7"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getepic.com/educators" TargetMode="External"/><Relationship Id="rId5" Type="http://schemas.openxmlformats.org/officeDocument/2006/relationships/hyperlink" Target="https://www.getepic.com/app/read/74683" TargetMode="Externa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MJtALlSorFg?feature=oembed" TargetMode="External"/><Relationship Id="rId5" Type="http://schemas.openxmlformats.org/officeDocument/2006/relationships/image" Target="../media/image27.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18/10/relationships/comments" Target="../comments/modernComment_140_FB8A5288.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3">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793272" y="3104394"/>
            <a:ext cx="753762" cy="4093202"/>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8123549" y="4889384"/>
            <a:ext cx="4154893" cy="523220"/>
          </a:xfrm>
          <a:prstGeom prst="rect">
            <a:avLst/>
          </a:prstGeom>
          <a:noFill/>
        </p:spPr>
        <p:txBody>
          <a:bodyPr wrap="square">
            <a:spAutoFit/>
          </a:bodyPr>
          <a:lstStyle/>
          <a:p>
            <a:pPr algn="ctr"/>
            <a:r>
              <a:rPr lang="en-US" sz="2800" b="1">
                <a:latin typeface="Bitter" pitchFamily="2" charset="0"/>
              </a:rPr>
              <a:t>Lesson  1H: Pushy Bear</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
        <p:nvSpPr>
          <p:cNvPr id="8" name="TextBox 7">
            <a:extLst>
              <a:ext uri="{FF2B5EF4-FFF2-40B4-BE49-F238E27FC236}">
                <a16:creationId xmlns:a16="http://schemas.microsoft.com/office/drawing/2014/main" id="{BEE24471-9D5D-A503-A9DB-32A703E831D0}"/>
              </a:ext>
            </a:extLst>
          </p:cNvPr>
          <p:cNvSpPr txBox="1"/>
          <p:nvPr/>
        </p:nvSpPr>
        <p:spPr>
          <a:xfrm>
            <a:off x="10610039" y="6358793"/>
            <a:ext cx="1418728" cy="584775"/>
          </a:xfrm>
          <a:prstGeom prst="rect">
            <a:avLst/>
          </a:prstGeom>
          <a:noFill/>
        </p:spPr>
        <p:txBody>
          <a:bodyPr wrap="square">
            <a:spAutoFit/>
          </a:bodyPr>
          <a:lstStyle/>
          <a:p>
            <a:r>
              <a:rPr lang="en-US" sz="3200">
                <a:solidFill>
                  <a:schemeClr val="bg1"/>
                </a:solidFill>
                <a:latin typeface="Montserrat Medium" pitchFamily="2" charset="0"/>
              </a:rPr>
              <a:t> </a:t>
            </a:r>
            <a:endParaRPr lang="en-US" sz="3200"/>
          </a:p>
        </p:txBody>
      </p:sp>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6376F-39F0-914E-59CC-A4A57B5D67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F3CA3E-0DB4-5B85-C425-8F13F2D7A87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F1F7522-7950-82AE-97FB-CE5A5D7DE8E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CC6B01DF-DDC8-CA59-A201-258743E024A6}"/>
              </a:ext>
            </a:extLst>
          </p:cNvPr>
          <p:cNvSpPr txBox="1"/>
          <p:nvPr/>
        </p:nvSpPr>
        <p:spPr>
          <a:xfrm>
            <a:off x="597409" y="6366393"/>
            <a:ext cx="601370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541B7353-E3EF-D1E8-816F-BCE6A9D42280}"/>
              </a:ext>
            </a:extLst>
          </p:cNvPr>
          <p:cNvSpPr txBox="1"/>
          <p:nvPr/>
        </p:nvSpPr>
        <p:spPr>
          <a:xfrm>
            <a:off x="290322" y="1223803"/>
            <a:ext cx="5676900" cy="3785652"/>
          </a:xfrm>
          <a:prstGeom prst="rect">
            <a:avLst/>
          </a:prstGeom>
          <a:noFill/>
        </p:spPr>
        <p:txBody>
          <a:bodyPr wrap="square" rtlCol="0">
            <a:spAutoFit/>
          </a:bodyPr>
          <a:lstStyle/>
          <a:p>
            <a:pPr algn="ctr"/>
            <a:r>
              <a:rPr lang="en-US" sz="4800">
                <a:latin typeface="Avenir Next LT Pro" panose="020B0504020202020204" pitchFamily="34" charset="0"/>
              </a:rPr>
              <a:t>What observations were made about bigger or smaller balls, lighter or heavier balls?</a:t>
            </a:r>
          </a:p>
        </p:txBody>
      </p:sp>
      <p:pic>
        <p:nvPicPr>
          <p:cNvPr id="6" name="Picture 5" descr="A picture containing text, lamp&#10;&#10;AI-generated content may be incorrect.">
            <a:extLst>
              <a:ext uri="{FF2B5EF4-FFF2-40B4-BE49-F238E27FC236}">
                <a16:creationId xmlns:a16="http://schemas.microsoft.com/office/drawing/2014/main" id="{CF6D6538-6687-7250-97ED-A564EBD7C735}"/>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6" name="Picture 15" descr="A picture containing indoor, athletic game&#10;&#10;AI-generated content may be incorrect.">
            <a:extLst>
              <a:ext uri="{FF2B5EF4-FFF2-40B4-BE49-F238E27FC236}">
                <a16:creationId xmlns:a16="http://schemas.microsoft.com/office/drawing/2014/main" id="{E2E7CB7F-C5E6-1924-B5C6-B91FE256A0E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1547428"/>
            <a:ext cx="5704260" cy="2852130"/>
          </a:xfrm>
          <a:prstGeom prst="rect">
            <a:avLst/>
          </a:prstGeom>
        </p:spPr>
      </p:pic>
    </p:spTree>
    <p:extLst>
      <p:ext uri="{BB962C8B-B14F-4D97-AF65-F5344CB8AC3E}">
        <p14:creationId xmlns:p14="http://schemas.microsoft.com/office/powerpoint/2010/main" val="50828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15B7B-61CD-33AA-A105-9053E3A47B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C703F5-7F95-4020-12BC-CB400BB6E4D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6DC0BF2-7C8C-E245-C335-ACDC595DDFF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49AF5DDE-B276-6284-07BF-64BFBC5637E3}"/>
              </a:ext>
            </a:extLst>
          </p:cNvPr>
          <p:cNvSpPr txBox="1"/>
          <p:nvPr/>
        </p:nvSpPr>
        <p:spPr>
          <a:xfrm>
            <a:off x="597409" y="6366393"/>
            <a:ext cx="605027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9BBA6688-9625-4D79-774B-1CEFD279D6CA}"/>
              </a:ext>
            </a:extLst>
          </p:cNvPr>
          <p:cNvSpPr txBox="1"/>
          <p:nvPr/>
        </p:nvSpPr>
        <p:spPr>
          <a:xfrm>
            <a:off x="6308626" y="850754"/>
            <a:ext cx="5285965" cy="4524315"/>
          </a:xfrm>
          <a:prstGeom prst="rect">
            <a:avLst/>
          </a:prstGeom>
          <a:noFill/>
        </p:spPr>
        <p:txBody>
          <a:bodyPr wrap="square" rtlCol="0">
            <a:spAutoFit/>
          </a:bodyPr>
          <a:lstStyle/>
          <a:p>
            <a:pPr algn="ctr"/>
            <a:r>
              <a:rPr lang="en-US" sz="4800">
                <a:latin typeface="Avenir Next LT Pro" panose="020B0504020202020204" pitchFamily="34" charset="0"/>
              </a:rPr>
              <a:t>What observations did you make about stronger or weaker pushes and pulls?</a:t>
            </a:r>
          </a:p>
        </p:txBody>
      </p:sp>
      <p:pic>
        <p:nvPicPr>
          <p:cNvPr id="6" name="Picture 5" descr="A picture containing text, lamp&#10;&#10;AI-generated content may be incorrect.">
            <a:extLst>
              <a:ext uri="{FF2B5EF4-FFF2-40B4-BE49-F238E27FC236}">
                <a16:creationId xmlns:a16="http://schemas.microsoft.com/office/drawing/2014/main" id="{E17D6179-3047-4B72-A694-4A38CF353CAD}"/>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8" name="Picture 7" descr="A person's legs and a football ball on grass&#10;&#10;AI-generated content may be incorrect.">
            <a:extLst>
              <a:ext uri="{FF2B5EF4-FFF2-40B4-BE49-F238E27FC236}">
                <a16:creationId xmlns:a16="http://schemas.microsoft.com/office/drawing/2014/main" id="{645A9867-B802-CAD2-C857-1EAC4690A8E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775" r="29872"/>
          <a:stretch/>
        </p:blipFill>
        <p:spPr>
          <a:xfrm>
            <a:off x="0" y="0"/>
            <a:ext cx="6245352" cy="6225824"/>
          </a:xfrm>
          <a:prstGeom prst="rect">
            <a:avLst/>
          </a:prstGeom>
          <a:effectLst>
            <a:softEdge rad="635000"/>
          </a:effectLst>
        </p:spPr>
      </p:pic>
    </p:spTree>
    <p:extLst>
      <p:ext uri="{BB962C8B-B14F-4D97-AF65-F5344CB8AC3E}">
        <p14:creationId xmlns:p14="http://schemas.microsoft.com/office/powerpoint/2010/main" val="2998950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8F07F-F7E3-844D-89B9-04C871EE15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36BB5E-856C-C913-F821-D3CCC4B17FE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226D36B-F60B-12D3-86A8-452ED6A271C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9DC080D4-C9A5-C591-2F07-58EEEF10DD7E}"/>
              </a:ext>
            </a:extLst>
          </p:cNvPr>
          <p:cNvSpPr txBox="1"/>
          <p:nvPr/>
        </p:nvSpPr>
        <p:spPr>
          <a:xfrm>
            <a:off x="597409" y="6366393"/>
            <a:ext cx="578510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661ACD98-AEEE-90D7-F3E5-8E9BC3886B6A}"/>
              </a:ext>
            </a:extLst>
          </p:cNvPr>
          <p:cNvSpPr txBox="1"/>
          <p:nvPr/>
        </p:nvSpPr>
        <p:spPr>
          <a:xfrm>
            <a:off x="121158" y="1905506"/>
            <a:ext cx="5676900" cy="3046988"/>
          </a:xfrm>
          <a:prstGeom prst="rect">
            <a:avLst/>
          </a:prstGeom>
          <a:noFill/>
        </p:spPr>
        <p:txBody>
          <a:bodyPr wrap="square" rtlCol="0">
            <a:spAutoFit/>
          </a:bodyPr>
          <a:lstStyle/>
          <a:p>
            <a:pPr algn="ctr"/>
            <a:r>
              <a:rPr lang="en-US" sz="4800">
                <a:latin typeface="Avenir Next LT Pro" panose="020B0504020202020204" pitchFamily="34" charset="0"/>
              </a:rPr>
              <a:t>What happens if a ball hits and object or another ball in motion?</a:t>
            </a:r>
          </a:p>
        </p:txBody>
      </p:sp>
      <p:pic>
        <p:nvPicPr>
          <p:cNvPr id="6" name="Picture 5" descr="A picture containing text, lamp&#10;&#10;AI-generated content may be incorrect.">
            <a:extLst>
              <a:ext uri="{FF2B5EF4-FFF2-40B4-BE49-F238E27FC236}">
                <a16:creationId xmlns:a16="http://schemas.microsoft.com/office/drawing/2014/main" id="{7BDA0DD0-B270-E94B-FC6E-6E91A4E1E63C}"/>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4" name="Picture 13" descr="Hands holding a pool cue getting ready to hit the cue ball on a pool table">
            <a:extLst>
              <a:ext uri="{FF2B5EF4-FFF2-40B4-BE49-F238E27FC236}">
                <a16:creationId xmlns:a16="http://schemas.microsoft.com/office/drawing/2014/main" id="{942342FE-F99C-BF04-599D-D7032A21EE6C}"/>
              </a:ext>
            </a:extLst>
          </p:cNvPr>
          <p:cNvPicPr>
            <a:picLocks noChangeAspect="1"/>
          </p:cNvPicPr>
          <p:nvPr/>
        </p:nvPicPr>
        <p:blipFill>
          <a:blip r:embed="rId4">
            <a:extLst>
              <a:ext uri="{28A0092B-C50C-407E-A947-70E740481C1C}">
                <a14:useLocalDpi xmlns:a14="http://schemas.microsoft.com/office/drawing/2010/main" val="0"/>
              </a:ext>
            </a:extLst>
          </a:blip>
          <a:srcRect l="22617" r="10216"/>
          <a:stretch/>
        </p:blipFill>
        <p:spPr>
          <a:xfrm>
            <a:off x="5919216" y="-315"/>
            <a:ext cx="6272784" cy="6232243"/>
          </a:xfrm>
          <a:prstGeom prst="rect">
            <a:avLst/>
          </a:prstGeom>
          <a:effectLst>
            <a:softEdge rad="635000"/>
          </a:effectLst>
        </p:spPr>
      </p:pic>
    </p:spTree>
    <p:extLst>
      <p:ext uri="{BB962C8B-B14F-4D97-AF65-F5344CB8AC3E}">
        <p14:creationId xmlns:p14="http://schemas.microsoft.com/office/powerpoint/2010/main" val="166015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6C70-08B0-00B4-1F50-40C75A4317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9561EA-7FBC-4499-2DCB-8E4B8483EAB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C799C48-8657-A04F-3477-B040C6D7AA0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E3DFB476-C61B-5D0D-CB3D-BCFCB591F6B7}"/>
              </a:ext>
            </a:extLst>
          </p:cNvPr>
          <p:cNvSpPr txBox="1"/>
          <p:nvPr/>
        </p:nvSpPr>
        <p:spPr>
          <a:xfrm>
            <a:off x="597409" y="6366393"/>
            <a:ext cx="587654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367A85D1-7827-1BFA-47BC-81FF602F406B}"/>
              </a:ext>
            </a:extLst>
          </p:cNvPr>
          <p:cNvSpPr txBox="1"/>
          <p:nvPr/>
        </p:nvSpPr>
        <p:spPr>
          <a:xfrm>
            <a:off x="198791" y="1905506"/>
            <a:ext cx="5407530" cy="3046988"/>
          </a:xfrm>
          <a:prstGeom prst="rect">
            <a:avLst/>
          </a:prstGeom>
          <a:noFill/>
        </p:spPr>
        <p:txBody>
          <a:bodyPr wrap="square" rtlCol="0">
            <a:spAutoFit/>
          </a:bodyPr>
          <a:lstStyle/>
          <a:p>
            <a:pPr algn="ctr"/>
            <a:r>
              <a:rPr lang="en-US" sz="4800">
                <a:latin typeface="Avenir Next LT Pro" panose="020B0504020202020204" pitchFamily="34" charset="0"/>
              </a:rPr>
              <a:t>How do you make a ball change direction when it is moving?</a:t>
            </a:r>
          </a:p>
        </p:txBody>
      </p:sp>
      <p:pic>
        <p:nvPicPr>
          <p:cNvPr id="6" name="Picture 5" descr="A picture containing text, lamp&#10;&#10;AI-generated content may be incorrect.">
            <a:extLst>
              <a:ext uri="{FF2B5EF4-FFF2-40B4-BE49-F238E27FC236}">
                <a16:creationId xmlns:a16="http://schemas.microsoft.com/office/drawing/2014/main" id="{8C7EAB8F-0CFB-B822-ED2A-D875FACAFDFE}"/>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Father playing baseball with son">
            <a:extLst>
              <a:ext uri="{FF2B5EF4-FFF2-40B4-BE49-F238E27FC236}">
                <a16:creationId xmlns:a16="http://schemas.microsoft.com/office/drawing/2014/main" id="{33047305-CE0D-3103-1A0E-BC5CF67092F1}"/>
              </a:ext>
            </a:extLst>
          </p:cNvPr>
          <p:cNvPicPr>
            <a:picLocks noChangeAspect="1"/>
          </p:cNvPicPr>
          <p:nvPr/>
        </p:nvPicPr>
        <p:blipFill>
          <a:blip r:embed="rId4">
            <a:extLst>
              <a:ext uri="{28A0092B-C50C-407E-A947-70E740481C1C}">
                <a14:useLocalDpi xmlns:a14="http://schemas.microsoft.com/office/drawing/2010/main" val="0"/>
              </a:ext>
            </a:extLst>
          </a:blip>
          <a:srcRect r="26312"/>
          <a:stretch/>
        </p:blipFill>
        <p:spPr>
          <a:xfrm>
            <a:off x="5306518" y="0"/>
            <a:ext cx="6885482" cy="6240930"/>
          </a:xfrm>
          <a:prstGeom prst="rect">
            <a:avLst/>
          </a:prstGeom>
          <a:effectLst>
            <a:softEdge rad="635000"/>
          </a:effectLst>
        </p:spPr>
      </p:pic>
    </p:spTree>
    <p:extLst>
      <p:ext uri="{BB962C8B-B14F-4D97-AF65-F5344CB8AC3E}">
        <p14:creationId xmlns:p14="http://schemas.microsoft.com/office/powerpoint/2010/main" val="4051830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983ED-1E3D-333D-937F-2C6B86E044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12CDAA-15E0-401A-457B-CDEBE461924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41F54F6-096A-D888-2A61-1D9328EFEA0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AA021FEC-51CC-4246-A244-723ECD3716D0}"/>
              </a:ext>
            </a:extLst>
          </p:cNvPr>
          <p:cNvSpPr txBox="1"/>
          <p:nvPr/>
        </p:nvSpPr>
        <p:spPr>
          <a:xfrm>
            <a:off x="597409" y="6366393"/>
            <a:ext cx="60868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0F88DBD2-6B27-BD03-2FA8-7EAE5F445F38}"/>
              </a:ext>
            </a:extLst>
          </p:cNvPr>
          <p:cNvSpPr txBox="1"/>
          <p:nvPr/>
        </p:nvSpPr>
        <p:spPr>
          <a:xfrm>
            <a:off x="4727448" y="1952109"/>
            <a:ext cx="6416823" cy="2308324"/>
          </a:xfrm>
          <a:prstGeom prst="rect">
            <a:avLst/>
          </a:prstGeom>
          <a:noFill/>
        </p:spPr>
        <p:txBody>
          <a:bodyPr wrap="square" rtlCol="0">
            <a:spAutoFit/>
          </a:bodyPr>
          <a:lstStyle/>
          <a:p>
            <a:pPr algn="ctr"/>
            <a:r>
              <a:rPr lang="en-US" sz="4800">
                <a:latin typeface="Avenir Next LT Pro" panose="020B0504020202020204" pitchFamily="34" charset="0"/>
              </a:rPr>
              <a:t>When do bears need to push and pull objects?</a:t>
            </a:r>
          </a:p>
        </p:txBody>
      </p:sp>
      <p:pic>
        <p:nvPicPr>
          <p:cNvPr id="6" name="Picture 5" descr="A picture containing text, lamp&#10;&#10;AI-generated content may be incorrect.">
            <a:extLst>
              <a:ext uri="{FF2B5EF4-FFF2-40B4-BE49-F238E27FC236}">
                <a16:creationId xmlns:a16="http://schemas.microsoft.com/office/drawing/2014/main" id="{26BCD35E-B50E-29AC-FD15-654582F2FEF2}"/>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2050" name="Picture 2" descr="Black&amp;#95;Bear&amp;#95;0411-byn082323.dng">
            <a:extLst>
              <a:ext uri="{FF2B5EF4-FFF2-40B4-BE49-F238E27FC236}">
                <a16:creationId xmlns:a16="http://schemas.microsoft.com/office/drawing/2014/main" id="{E49152EF-9C1D-643B-B6F4-121011F30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282"/>
            <a:ext cx="4156516" cy="62391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3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A7D4F-CBA0-758F-1094-8974BD5DA7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29DD83-9F83-8D3C-4816-992E221011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9B2331A-2990-82C6-64DA-824D336F0A0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386EFFEA-99CF-2AAA-6BEF-23D6ADA28BDC}"/>
              </a:ext>
            </a:extLst>
          </p:cNvPr>
          <p:cNvSpPr txBox="1"/>
          <p:nvPr/>
        </p:nvSpPr>
        <p:spPr>
          <a:xfrm>
            <a:off x="597409" y="6366393"/>
            <a:ext cx="627887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111B677F-075F-6BFE-20C6-961BD119253F}"/>
              </a:ext>
            </a:extLst>
          </p:cNvPr>
          <p:cNvSpPr txBox="1"/>
          <p:nvPr/>
        </p:nvSpPr>
        <p:spPr>
          <a:xfrm>
            <a:off x="481373" y="489978"/>
            <a:ext cx="7340724" cy="5262979"/>
          </a:xfrm>
          <a:prstGeom prst="rect">
            <a:avLst/>
          </a:prstGeom>
          <a:noFill/>
        </p:spPr>
        <p:txBody>
          <a:bodyPr wrap="square" rtlCol="0">
            <a:spAutoFit/>
          </a:bodyPr>
          <a:lstStyle/>
          <a:p>
            <a:pPr algn="ctr"/>
            <a:r>
              <a:rPr lang="en-US" sz="4800">
                <a:latin typeface="Avenir Next LT Pro" panose="020B0504020202020204" pitchFamily="34" charset="0"/>
              </a:rPr>
              <a:t>Imagine you are a bear. You look for food and shelter, and scratch on trees. How do you think you make your dens? How do you think you get your food?</a:t>
            </a:r>
          </a:p>
        </p:txBody>
      </p:sp>
      <p:pic>
        <p:nvPicPr>
          <p:cNvPr id="6" name="Picture 5" descr="A picture containing text, lamp&#10;&#10;AI-generated content may be incorrect.">
            <a:extLst>
              <a:ext uri="{FF2B5EF4-FFF2-40B4-BE49-F238E27FC236}">
                <a16:creationId xmlns:a16="http://schemas.microsoft.com/office/drawing/2014/main" id="{FF7687F7-FB69-D794-834A-EAC06DC2F7CD}"/>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074" name="Picture 2" descr="Black&amp;#95;Bear&amp;#95;0381-byn082323.dng">
            <a:extLst>
              <a:ext uri="{FF2B5EF4-FFF2-40B4-BE49-F238E27FC236}">
                <a16:creationId xmlns:a16="http://schemas.microsoft.com/office/drawing/2014/main" id="{92408DB7-8F80-1C4C-14ED-33CE17E7F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56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6EFD8-5C11-7537-BA3D-45E695BDFF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E1DE16-E820-C248-D12A-5429F80B522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4EE4769-26CD-8F5C-4167-8FFB5BCB11B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C08EF171-0C8E-85FC-2AC0-680788A5BA7B}"/>
              </a:ext>
            </a:extLst>
          </p:cNvPr>
          <p:cNvSpPr txBox="1"/>
          <p:nvPr/>
        </p:nvSpPr>
        <p:spPr>
          <a:xfrm>
            <a:off x="597409" y="6366393"/>
            <a:ext cx="63154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11" name="TextBox 10">
            <a:extLst>
              <a:ext uri="{FF2B5EF4-FFF2-40B4-BE49-F238E27FC236}">
                <a16:creationId xmlns:a16="http://schemas.microsoft.com/office/drawing/2014/main" id="{A2C205E9-8CDA-97AE-AB27-D2CB15FDAB46}"/>
              </a:ext>
            </a:extLst>
          </p:cNvPr>
          <p:cNvSpPr txBox="1"/>
          <p:nvPr/>
        </p:nvSpPr>
        <p:spPr>
          <a:xfrm>
            <a:off x="4929555" y="563510"/>
            <a:ext cx="6093994" cy="707886"/>
          </a:xfrm>
          <a:prstGeom prst="rect">
            <a:avLst/>
          </a:prstGeom>
          <a:noFill/>
        </p:spPr>
        <p:txBody>
          <a:bodyPr wrap="square">
            <a:spAutoFit/>
          </a:bodyPr>
          <a:lstStyle/>
          <a:p>
            <a:r>
              <a:rPr lang="en-US" sz="4000" b="0" i="0">
                <a:solidFill>
                  <a:srgbClr val="E97132"/>
                </a:solidFill>
                <a:effectLst/>
                <a:latin typeface="Shadows Into Light Two" panose="02000506000000020004" pitchFamily="2" charset="0"/>
              </a:rPr>
              <a:t>Bear</a:t>
            </a:r>
            <a:r>
              <a:rPr lang="en-US" sz="4000">
                <a:solidFill>
                  <a:srgbClr val="E97132"/>
                </a:solidFill>
                <a:latin typeface="Shadows Into Light Two" panose="02000506000000020004" pitchFamily="2" charset="0"/>
              </a:rPr>
              <a:t>-y Hungry</a:t>
            </a:r>
            <a:r>
              <a:rPr lang="en-US" b="0" i="0">
                <a:solidFill>
                  <a:srgbClr val="000000"/>
                </a:solidFill>
                <a:effectLst/>
                <a:latin typeface="Shadows Into Light Two" panose="02000506000000020004" pitchFamily="2" charset="0"/>
              </a:rPr>
              <a:t>​</a:t>
            </a:r>
            <a:endParaRPr lang="en-US"/>
          </a:p>
        </p:txBody>
      </p:sp>
      <p:sp>
        <p:nvSpPr>
          <p:cNvPr id="13" name="TextBox 12">
            <a:extLst>
              <a:ext uri="{FF2B5EF4-FFF2-40B4-BE49-F238E27FC236}">
                <a16:creationId xmlns:a16="http://schemas.microsoft.com/office/drawing/2014/main" id="{FE210304-8776-EDB8-6B7B-CA446EA611DF}"/>
              </a:ext>
            </a:extLst>
          </p:cNvPr>
          <p:cNvSpPr txBox="1"/>
          <p:nvPr/>
        </p:nvSpPr>
        <p:spPr>
          <a:xfrm>
            <a:off x="4929555" y="1714100"/>
            <a:ext cx="6665036" cy="4131900"/>
          </a:xfrm>
          <a:prstGeom prst="rect">
            <a:avLst/>
          </a:prstGeom>
          <a:noFill/>
        </p:spPr>
        <p:txBody>
          <a:bodyPr wrap="square">
            <a:spAutoFit/>
          </a:bodyPr>
          <a:lstStyle/>
          <a:p>
            <a:pPr algn="l" rtl="0" fontAlgn="base">
              <a:lnSpc>
                <a:spcPts val="3450"/>
              </a:lnSpc>
              <a:buNone/>
            </a:pPr>
            <a:r>
              <a:rPr lang="en-US" sz="3600" b="0" i="1" u="none" strike="noStrike">
                <a:solidFill>
                  <a:srgbClr val="000000"/>
                </a:solidFill>
                <a:effectLst/>
                <a:latin typeface="Avenir Next LT Pro" panose="020B0504020202020204" pitchFamily="34" charset="0"/>
              </a:rPr>
              <a:t>How do bears ge</a:t>
            </a:r>
            <a:r>
              <a:rPr lang="en-US" sz="3600" i="1">
                <a:solidFill>
                  <a:srgbClr val="000000"/>
                </a:solidFill>
                <a:latin typeface="Avenir Next LT Pro" panose="020B0504020202020204" pitchFamily="34" charset="0"/>
              </a:rPr>
              <a:t>t their food?</a:t>
            </a:r>
          </a:p>
          <a:p>
            <a:pPr algn="l" rtl="0" fontAlgn="base">
              <a:lnSpc>
                <a:spcPts val="3450"/>
              </a:lnSpc>
              <a:buNone/>
            </a:pPr>
            <a:endParaRPr lang="en-US" sz="3600" b="0" i="0">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Animals do not have grocery stores.</a:t>
            </a:r>
          </a:p>
          <a:p>
            <a:pPr algn="l" rtl="0" fontAlgn="base">
              <a:lnSpc>
                <a:spcPts val="3450"/>
              </a:lnSpc>
              <a:buNone/>
            </a:pPr>
            <a:endParaRPr lang="en-US" sz="3600" b="0" i="0">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Bears must find their food.</a:t>
            </a:r>
          </a:p>
          <a:p>
            <a:pPr algn="l" rtl="0" fontAlgn="base">
              <a:lnSpc>
                <a:spcPts val="3450"/>
              </a:lnSpc>
              <a:buNone/>
            </a:pPr>
            <a:endParaRPr lang="en-US" sz="3600" b="0" i="0">
              <a:solidFill>
                <a:srgbClr val="000000"/>
              </a:solidFill>
              <a:effectLst/>
              <a:latin typeface="Avenir Next LT Pro" panose="020B0504020202020204" pitchFamily="34" charset="0"/>
            </a:endParaRPr>
          </a:p>
          <a:p>
            <a:pPr algn="l" rtl="0" fontAlgn="base">
              <a:lnSpc>
                <a:spcPts val="3450"/>
              </a:lnSpc>
              <a:buNone/>
            </a:pPr>
            <a:r>
              <a:rPr lang="en-US" sz="3600" i="1">
                <a:solidFill>
                  <a:srgbClr val="000000"/>
                </a:solidFill>
                <a:latin typeface="Avenir Next LT Pro" panose="020B0504020202020204" pitchFamily="34" charset="0"/>
              </a:rPr>
              <a:t>What type of food do you think they might eat?</a:t>
            </a:r>
            <a:endParaRPr lang="en-US" sz="3600" b="0" i="1">
              <a:solidFill>
                <a:srgbClr val="000000"/>
              </a:solidFill>
              <a:effectLst/>
              <a:latin typeface="Segoe UI" panose="020B0502040204020203" pitchFamily="34" charset="0"/>
            </a:endParaRPr>
          </a:p>
        </p:txBody>
      </p:sp>
      <p:pic>
        <p:nvPicPr>
          <p:cNvPr id="6" name="Picture 5" descr="A picture containing text, lamp&#10;&#10;AI-generated content may be incorrect.">
            <a:extLst>
              <a:ext uri="{FF2B5EF4-FFF2-40B4-BE49-F238E27FC236}">
                <a16:creationId xmlns:a16="http://schemas.microsoft.com/office/drawing/2014/main" id="{8042F945-37B5-A625-1862-E06279E7BFD9}"/>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11840" y="122275"/>
            <a:ext cx="1194816" cy="1205896"/>
          </a:xfrm>
          <a:prstGeom prst="rect">
            <a:avLst/>
          </a:prstGeom>
        </p:spPr>
      </p:pic>
      <p:pic>
        <p:nvPicPr>
          <p:cNvPr id="9" name="Picture 8" descr="A picture containing text, bear&#10;&#10;AI-generated content may be incorrect.">
            <a:extLst>
              <a:ext uri="{FF2B5EF4-FFF2-40B4-BE49-F238E27FC236}">
                <a16:creationId xmlns:a16="http://schemas.microsoft.com/office/drawing/2014/main" id="{F54CF140-52F3-1BD4-BB54-321AF231D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 y="122275"/>
            <a:ext cx="4617192" cy="5975189"/>
          </a:xfrm>
          <a:prstGeom prst="rect">
            <a:avLst/>
          </a:prstGeom>
        </p:spPr>
      </p:pic>
    </p:spTree>
    <p:extLst>
      <p:ext uri="{BB962C8B-B14F-4D97-AF65-F5344CB8AC3E}">
        <p14:creationId xmlns:p14="http://schemas.microsoft.com/office/powerpoint/2010/main" val="984352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FD2E4-6D27-8BD6-A178-78FFC1AFD9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F7FEDF-8320-0173-0D8D-FB3829CCE9B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A39A1B9-903E-D2FB-470B-C7702CF5445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E4D3FFA2-3CF0-84D1-9778-9C8294E15689}"/>
              </a:ext>
            </a:extLst>
          </p:cNvPr>
          <p:cNvSpPr txBox="1"/>
          <p:nvPr/>
        </p:nvSpPr>
        <p:spPr>
          <a:xfrm>
            <a:off x="597409" y="6366393"/>
            <a:ext cx="63154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11" name="TextBox 10">
            <a:extLst>
              <a:ext uri="{FF2B5EF4-FFF2-40B4-BE49-F238E27FC236}">
                <a16:creationId xmlns:a16="http://schemas.microsoft.com/office/drawing/2014/main" id="{2463F5DA-DD71-D814-AE61-21C152D30744}"/>
              </a:ext>
            </a:extLst>
          </p:cNvPr>
          <p:cNvSpPr txBox="1"/>
          <p:nvPr/>
        </p:nvSpPr>
        <p:spPr>
          <a:xfrm>
            <a:off x="597409" y="641492"/>
            <a:ext cx="6093994" cy="369332"/>
          </a:xfrm>
          <a:prstGeom prst="rect">
            <a:avLst/>
          </a:prstGeom>
          <a:noFill/>
        </p:spPr>
        <p:txBody>
          <a:bodyPr wrap="square">
            <a:spAutoFit/>
          </a:bodyPr>
          <a:lstStyle/>
          <a:p>
            <a:r>
              <a:rPr lang="en-US" b="0" i="0">
                <a:solidFill>
                  <a:srgbClr val="000000"/>
                </a:solidFill>
                <a:effectLst/>
                <a:latin typeface="Shadows Into Light Two" panose="02000506000000020004" pitchFamily="2" charset="0"/>
              </a:rPr>
              <a:t>​</a:t>
            </a:r>
            <a:endParaRPr lang="en-US"/>
          </a:p>
        </p:txBody>
      </p:sp>
      <p:pic>
        <p:nvPicPr>
          <p:cNvPr id="6" name="Picture 5" descr="A picture containing text, lamp&#10;&#10;AI-generated content may be incorrect.">
            <a:extLst>
              <a:ext uri="{FF2B5EF4-FFF2-40B4-BE49-F238E27FC236}">
                <a16:creationId xmlns:a16="http://schemas.microsoft.com/office/drawing/2014/main" id="{DE55BC93-8671-0175-0D6C-EC79F83A71D7}"/>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2" name="Picture 11" descr="A picture containing text, bear&#10;&#10;AI-generated content may be incorrect.">
            <a:extLst>
              <a:ext uri="{FF2B5EF4-FFF2-40B4-BE49-F238E27FC236}">
                <a16:creationId xmlns:a16="http://schemas.microsoft.com/office/drawing/2014/main" id="{773DF0F3-9E84-4F28-3658-1C1FD8B05922}"/>
              </a:ext>
            </a:extLst>
          </p:cNvPr>
          <p:cNvPicPr>
            <a:picLocks noChangeAspect="1"/>
          </p:cNvPicPr>
          <p:nvPr/>
        </p:nvPicPr>
        <p:blipFill>
          <a:blip r:embed="rId4">
            <a:extLst>
              <a:ext uri="{28A0092B-C50C-407E-A947-70E740481C1C}">
                <a14:useLocalDpi xmlns:a14="http://schemas.microsoft.com/office/drawing/2010/main" val="0"/>
              </a:ext>
            </a:extLst>
          </a:blip>
          <a:srcRect l="5775" t="75095" r="3774" b="6384"/>
          <a:stretch/>
        </p:blipFill>
        <p:spPr>
          <a:xfrm>
            <a:off x="4091707" y="2056496"/>
            <a:ext cx="7726947" cy="2047464"/>
          </a:xfrm>
          <a:prstGeom prst="rect">
            <a:avLst/>
          </a:prstGeom>
          <a:ln>
            <a:noFill/>
          </a:ln>
        </p:spPr>
      </p:pic>
      <p:pic>
        <p:nvPicPr>
          <p:cNvPr id="2050" name="Picture 2" descr="White&amp;#32;oak&amp;#32;acorn&amp;#95;20">
            <a:extLst>
              <a:ext uri="{FF2B5EF4-FFF2-40B4-BE49-F238E27FC236}">
                <a16:creationId xmlns:a16="http://schemas.microsoft.com/office/drawing/2014/main" id="{A96A9064-FA72-E3A4-66B9-D7257F43AC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51" r="28424"/>
          <a:stretch/>
        </p:blipFill>
        <p:spPr bwMode="auto">
          <a:xfrm>
            <a:off x="0" y="0"/>
            <a:ext cx="3943926" cy="626344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0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A150-EF54-2AC8-AF5F-A7FE903075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0759A5-670D-643F-6EDB-E57A7EF00B4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E430A6-8086-1F30-2006-580F7471020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0F9B77F4-78C5-C5DB-ABEF-4BD68BEF902D}"/>
              </a:ext>
            </a:extLst>
          </p:cNvPr>
          <p:cNvSpPr txBox="1"/>
          <p:nvPr/>
        </p:nvSpPr>
        <p:spPr>
          <a:xfrm>
            <a:off x="597409" y="6366393"/>
            <a:ext cx="612343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64FAE621-4282-B46B-A898-7F46EE512EF1}"/>
              </a:ext>
            </a:extLst>
          </p:cNvPr>
          <p:cNvSpPr txBox="1"/>
          <p:nvPr/>
        </p:nvSpPr>
        <p:spPr>
          <a:xfrm>
            <a:off x="3871950" y="1226854"/>
            <a:ext cx="7340724" cy="3785652"/>
          </a:xfrm>
          <a:prstGeom prst="rect">
            <a:avLst/>
          </a:prstGeom>
          <a:noFill/>
        </p:spPr>
        <p:txBody>
          <a:bodyPr wrap="square" rtlCol="0">
            <a:spAutoFit/>
          </a:bodyPr>
          <a:lstStyle/>
          <a:p>
            <a:pPr algn="ctr"/>
            <a:r>
              <a:rPr lang="en-US" sz="4800">
                <a:latin typeface="Avenir Next LT Pro" panose="020B0504020202020204" pitchFamily="34" charset="0"/>
              </a:rPr>
              <a:t>You are going to become a bear! </a:t>
            </a:r>
            <a:r>
              <a:rPr lang="en-US" sz="4800" b="1">
                <a:latin typeface="Avenir Next LT Pro" panose="020B0504020202020204" pitchFamily="34" charset="0"/>
              </a:rPr>
              <a:t>Grab your Black Bear headbands</a:t>
            </a:r>
            <a:r>
              <a:rPr lang="en-US" sz="4800">
                <a:latin typeface="Avenir Next LT Pro" panose="020B0504020202020204" pitchFamily="34" charset="0"/>
              </a:rPr>
              <a:t> before we head outside so you can “become” a bear.</a:t>
            </a:r>
          </a:p>
        </p:txBody>
      </p:sp>
      <p:pic>
        <p:nvPicPr>
          <p:cNvPr id="6" name="Picture 5" descr="A picture containing text, lamp&#10;&#10;AI-generated content may be incorrect.">
            <a:extLst>
              <a:ext uri="{FF2B5EF4-FFF2-40B4-BE49-F238E27FC236}">
                <a16:creationId xmlns:a16="http://schemas.microsoft.com/office/drawing/2014/main" id="{A6DEB84C-103A-0191-587F-46BD8F42E6A7}"/>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a:extLst>
              <a:ext uri="{FF2B5EF4-FFF2-40B4-BE49-F238E27FC236}">
                <a16:creationId xmlns:a16="http://schemas.microsoft.com/office/drawing/2014/main" id="{81CD0081-C787-6118-D1C4-5B7FE6BEF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27" y="1994915"/>
            <a:ext cx="2072641" cy="2262211"/>
          </a:xfrm>
          <a:prstGeom prst="rect">
            <a:avLst/>
          </a:prstGeom>
        </p:spPr>
      </p:pic>
    </p:spTree>
    <p:extLst>
      <p:ext uri="{BB962C8B-B14F-4D97-AF65-F5344CB8AC3E}">
        <p14:creationId xmlns:p14="http://schemas.microsoft.com/office/powerpoint/2010/main" val="2597877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8B51C-1852-200C-E50E-CB093A2AE7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4F56FE-EF51-DDEA-AD3A-0A944D8F48B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A9AB1D7-405F-7979-7CE0-A6CF6D5329E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ABA048ED-7F77-3F12-CC61-BBEEFAD053D3}"/>
              </a:ext>
            </a:extLst>
          </p:cNvPr>
          <p:cNvSpPr txBox="1"/>
          <p:nvPr/>
        </p:nvSpPr>
        <p:spPr>
          <a:xfrm>
            <a:off x="597409" y="6366393"/>
            <a:ext cx="595883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450D557B-75C1-46A9-FBA3-6223CBB3BA33}"/>
              </a:ext>
            </a:extLst>
          </p:cNvPr>
          <p:cNvSpPr txBox="1"/>
          <p:nvPr/>
        </p:nvSpPr>
        <p:spPr>
          <a:xfrm>
            <a:off x="149372" y="1896270"/>
            <a:ext cx="4701904" cy="2308324"/>
          </a:xfrm>
          <a:prstGeom prst="rect">
            <a:avLst/>
          </a:prstGeom>
          <a:noFill/>
        </p:spPr>
        <p:txBody>
          <a:bodyPr wrap="square" rtlCol="0">
            <a:spAutoFit/>
          </a:bodyPr>
          <a:lstStyle/>
          <a:p>
            <a:pPr algn="ctr"/>
            <a:r>
              <a:rPr lang="en-US" sz="4800">
                <a:latin typeface="Avenir Next LT Pro" panose="020B0504020202020204" pitchFamily="34" charset="0"/>
              </a:rPr>
              <a:t>How would you explore this area like a bear?</a:t>
            </a:r>
          </a:p>
        </p:txBody>
      </p:sp>
      <p:pic>
        <p:nvPicPr>
          <p:cNvPr id="6" name="Picture 5" descr="A picture containing text, lamp&#10;&#10;AI-generated content may be incorrect.">
            <a:extLst>
              <a:ext uri="{FF2B5EF4-FFF2-40B4-BE49-F238E27FC236}">
                <a16:creationId xmlns:a16="http://schemas.microsoft.com/office/drawing/2014/main" id="{EBDDF22B-A67C-F92E-B9D9-0B5CA167E5F4}"/>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4098" name="Picture 2" descr="Black&amp;#95;Bear&amp;#95;0323-byn082323.dng">
            <a:extLst>
              <a:ext uri="{FF2B5EF4-FFF2-40B4-BE49-F238E27FC236}">
                <a16:creationId xmlns:a16="http://schemas.microsoft.com/office/drawing/2014/main" id="{BDFC7470-EF60-435C-3954-7ACC131488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64" r="12057"/>
          <a:stretch/>
        </p:blipFill>
        <p:spPr bwMode="auto">
          <a:xfrm>
            <a:off x="4851276" y="0"/>
            <a:ext cx="734072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68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1C37F-DDC6-0724-C0EB-C008BFE746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273379-BBB8-94AC-E802-2E8EAF37236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DBAAA0D-B501-E197-BADE-0F85E5946A5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1E6D9274-C4F5-4A6E-6D4E-63105B088ECF}"/>
              </a:ext>
            </a:extLst>
          </p:cNvPr>
          <p:cNvSpPr txBox="1"/>
          <p:nvPr/>
        </p:nvSpPr>
        <p:spPr>
          <a:xfrm>
            <a:off x="597409" y="6366393"/>
            <a:ext cx="64434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sp>
        <p:nvSpPr>
          <p:cNvPr id="9" name="TextBox 8">
            <a:extLst>
              <a:ext uri="{FF2B5EF4-FFF2-40B4-BE49-F238E27FC236}">
                <a16:creationId xmlns:a16="http://schemas.microsoft.com/office/drawing/2014/main" id="{4ADD1A0C-3BD2-EA79-71E8-29CC039DEACA}"/>
              </a:ext>
            </a:extLst>
          </p:cNvPr>
          <p:cNvSpPr txBox="1"/>
          <p:nvPr/>
        </p:nvSpPr>
        <p:spPr>
          <a:xfrm>
            <a:off x="927100" y="1699858"/>
            <a:ext cx="7145482" cy="1015663"/>
          </a:xfrm>
          <a:prstGeom prst="rect">
            <a:avLst/>
          </a:prstGeom>
          <a:noFill/>
        </p:spPr>
        <p:txBody>
          <a:bodyPr wrap="square" rtlCol="0">
            <a:spAutoFit/>
          </a:bodyPr>
          <a:lstStyle/>
          <a:p>
            <a:pPr algn="ctr"/>
            <a:r>
              <a:rPr lang="en-US" sz="6000">
                <a:latin typeface="Bitter SemiBold" pitchFamily="2" charset="0"/>
              </a:rPr>
              <a:t>Guiding Question:</a:t>
            </a:r>
          </a:p>
        </p:txBody>
      </p:sp>
      <p:pic>
        <p:nvPicPr>
          <p:cNvPr id="6" name="Picture 5" descr="A picture containing text, lamp&#10;&#10;AI-generated content may be incorrect.">
            <a:extLst>
              <a:ext uri="{FF2B5EF4-FFF2-40B4-BE49-F238E27FC236}">
                <a16:creationId xmlns:a16="http://schemas.microsoft.com/office/drawing/2014/main" id="{9E27F58B-D06F-BFF3-61FA-506352B140C6}"/>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
        <p:nvSpPr>
          <p:cNvPr id="7" name="TextBox 6">
            <a:extLst>
              <a:ext uri="{FF2B5EF4-FFF2-40B4-BE49-F238E27FC236}">
                <a16:creationId xmlns:a16="http://schemas.microsoft.com/office/drawing/2014/main" id="{37DFADB1-39F8-D0E5-E5BB-0D3EAB6D1C4A}"/>
              </a:ext>
            </a:extLst>
          </p:cNvPr>
          <p:cNvSpPr txBox="1"/>
          <p:nvPr/>
        </p:nvSpPr>
        <p:spPr>
          <a:xfrm>
            <a:off x="597409" y="2849985"/>
            <a:ext cx="7563809" cy="1938992"/>
          </a:xfrm>
          <a:prstGeom prst="rect">
            <a:avLst/>
          </a:prstGeom>
          <a:noFill/>
        </p:spPr>
        <p:txBody>
          <a:bodyPr wrap="square">
            <a:spAutoFit/>
          </a:bodyPr>
          <a:lstStyle/>
          <a:p>
            <a:pPr algn="ctr"/>
            <a:r>
              <a:rPr lang="en-US" sz="6000">
                <a:latin typeface="Avenir Next LT Pro" panose="020B0504020202020204" pitchFamily="34" charset="0"/>
              </a:rPr>
              <a:t>How do bears get their food?</a:t>
            </a:r>
          </a:p>
        </p:txBody>
      </p:sp>
      <p:pic>
        <p:nvPicPr>
          <p:cNvPr id="8" name="Picture 2" descr="Black&amp;#95;Bear&amp;#95;0682-byn082323.dng">
            <a:extLst>
              <a:ext uri="{FF2B5EF4-FFF2-40B4-BE49-F238E27FC236}">
                <a16:creationId xmlns:a16="http://schemas.microsoft.com/office/drawing/2014/main" id="{3C5D9DCE-7CC5-D1B2-352A-8D1647076B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97" r="36437"/>
          <a:stretch/>
        </p:blipFill>
        <p:spPr bwMode="auto">
          <a:xfrm>
            <a:off x="8460509" y="0"/>
            <a:ext cx="3731491" cy="62361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01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D692-A371-8955-03C3-D9E1EF37F7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0EC674-0F15-C395-AAC4-9A8EEF0D608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3379EF8-5C22-E0BB-850C-9D2AB0CDF0E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787C5C3A-D52A-4B77-D80A-52387AB0DACE}"/>
              </a:ext>
            </a:extLst>
          </p:cNvPr>
          <p:cNvSpPr txBox="1"/>
          <p:nvPr/>
        </p:nvSpPr>
        <p:spPr>
          <a:xfrm>
            <a:off x="597409" y="6366393"/>
            <a:ext cx="506272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a:t>
            </a:r>
          </a:p>
        </p:txBody>
      </p:sp>
      <p:sp>
        <p:nvSpPr>
          <p:cNvPr id="9" name="TextBox 8">
            <a:extLst>
              <a:ext uri="{FF2B5EF4-FFF2-40B4-BE49-F238E27FC236}">
                <a16:creationId xmlns:a16="http://schemas.microsoft.com/office/drawing/2014/main" id="{ED01367C-9176-AFFB-0B6F-8FBE9C2533DB}"/>
              </a:ext>
            </a:extLst>
          </p:cNvPr>
          <p:cNvSpPr txBox="1"/>
          <p:nvPr/>
        </p:nvSpPr>
        <p:spPr>
          <a:xfrm>
            <a:off x="4610483" y="2091827"/>
            <a:ext cx="7340724" cy="2308324"/>
          </a:xfrm>
          <a:prstGeom prst="rect">
            <a:avLst/>
          </a:prstGeom>
          <a:noFill/>
        </p:spPr>
        <p:txBody>
          <a:bodyPr wrap="square" rtlCol="0">
            <a:spAutoFit/>
          </a:bodyPr>
          <a:lstStyle/>
          <a:p>
            <a:pPr algn="ctr"/>
            <a:r>
              <a:rPr lang="en-US" sz="4800">
                <a:latin typeface="Avenir Next LT Pro" panose="020B0504020202020204" pitchFamily="34" charset="0"/>
              </a:rPr>
              <a:t>What would you do to use your push and pulls as a bear?</a:t>
            </a:r>
          </a:p>
        </p:txBody>
      </p:sp>
      <p:pic>
        <p:nvPicPr>
          <p:cNvPr id="6" name="Picture 5" descr="A picture containing text, lamp&#10;&#10;AI-generated content may be incorrect.">
            <a:extLst>
              <a:ext uri="{FF2B5EF4-FFF2-40B4-BE49-F238E27FC236}">
                <a16:creationId xmlns:a16="http://schemas.microsoft.com/office/drawing/2014/main" id="{D83C5C50-1733-0959-472B-56CDBAFF2FE4}"/>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5122" name="Picture 2" descr="Black&amp;#95;Bear&amp;#95;0136-byn082323.dng">
            <a:extLst>
              <a:ext uri="{FF2B5EF4-FFF2-40B4-BE49-F238E27FC236}">
                <a16:creationId xmlns:a16="http://schemas.microsoft.com/office/drawing/2014/main" id="{CDB1D875-9CF8-494E-962C-3ACE6F1EB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53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36F4-6222-BD10-C69D-4D3A9A6989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C12593-9074-A953-2B73-F1DC8297550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7A5DEF8-06ED-73D4-0863-C68AFEF9BD5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5E6474E6-1964-2274-4B4A-221E6918C9B6}"/>
              </a:ext>
            </a:extLst>
          </p:cNvPr>
          <p:cNvSpPr txBox="1"/>
          <p:nvPr/>
        </p:nvSpPr>
        <p:spPr>
          <a:xfrm>
            <a:off x="597409" y="6366393"/>
            <a:ext cx="596798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E3551262-C7FE-1BD4-7256-384A188390BB}"/>
              </a:ext>
            </a:extLst>
          </p:cNvPr>
          <p:cNvSpPr txBox="1"/>
          <p:nvPr/>
        </p:nvSpPr>
        <p:spPr>
          <a:xfrm>
            <a:off x="345584" y="1589594"/>
            <a:ext cx="5860291" cy="3046988"/>
          </a:xfrm>
          <a:prstGeom prst="rect">
            <a:avLst/>
          </a:prstGeom>
          <a:noFill/>
        </p:spPr>
        <p:txBody>
          <a:bodyPr wrap="square" rtlCol="0">
            <a:spAutoFit/>
          </a:bodyPr>
          <a:lstStyle/>
          <a:p>
            <a:pPr algn="ctr"/>
            <a:r>
              <a:rPr lang="en-US" sz="4800">
                <a:latin typeface="Avenir Next LT Pro" panose="020B0504020202020204" pitchFamily="34" charset="0"/>
              </a:rPr>
              <a:t>How does the strength of the push or pull change the motion?</a:t>
            </a:r>
          </a:p>
        </p:txBody>
      </p:sp>
      <p:pic>
        <p:nvPicPr>
          <p:cNvPr id="6" name="Picture 5" descr="A picture containing text, lamp&#10;&#10;AI-generated content may be incorrect.">
            <a:extLst>
              <a:ext uri="{FF2B5EF4-FFF2-40B4-BE49-F238E27FC236}">
                <a16:creationId xmlns:a16="http://schemas.microsoft.com/office/drawing/2014/main" id="{DCBF33B8-A0DF-01ED-D5A4-0B59A8A77D70}"/>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Child playing in a park">
            <a:extLst>
              <a:ext uri="{FF2B5EF4-FFF2-40B4-BE49-F238E27FC236}">
                <a16:creationId xmlns:a16="http://schemas.microsoft.com/office/drawing/2014/main" id="{1F519E78-2AFF-2CE2-B6B6-F62B63F7DEF3}"/>
              </a:ext>
            </a:extLst>
          </p:cNvPr>
          <p:cNvPicPr>
            <a:picLocks noChangeAspect="1"/>
          </p:cNvPicPr>
          <p:nvPr/>
        </p:nvPicPr>
        <p:blipFill>
          <a:blip r:embed="rId4">
            <a:extLst>
              <a:ext uri="{28A0092B-C50C-407E-A947-70E740481C1C}">
                <a14:useLocalDpi xmlns:a14="http://schemas.microsoft.com/office/drawing/2010/main" val="0"/>
              </a:ext>
            </a:extLst>
          </a:blip>
          <a:srcRect l="28286" r="10404"/>
          <a:stretch/>
        </p:blipFill>
        <p:spPr>
          <a:xfrm>
            <a:off x="6466115" y="0"/>
            <a:ext cx="5725886" cy="6226176"/>
          </a:xfrm>
          <a:prstGeom prst="rect">
            <a:avLst/>
          </a:prstGeom>
          <a:effectLst>
            <a:softEdge rad="635000"/>
          </a:effectLst>
        </p:spPr>
      </p:pic>
    </p:spTree>
    <p:extLst>
      <p:ext uri="{BB962C8B-B14F-4D97-AF65-F5344CB8AC3E}">
        <p14:creationId xmlns:p14="http://schemas.microsoft.com/office/powerpoint/2010/main" val="2297231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7CF3C-4734-B86D-D881-D62CC3DEA0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36C730-058A-A77E-F134-0642C0B9A82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99D5DFA-9A42-1AFC-BF37-87923399D033}"/>
              </a:ext>
            </a:extLst>
          </p:cNvPr>
          <p:cNvSpPr txBox="1"/>
          <p:nvPr/>
        </p:nvSpPr>
        <p:spPr>
          <a:xfrm>
            <a:off x="11604149" y="6366393"/>
            <a:ext cx="50250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5FF71C36-9B67-696A-04C8-49406205A646}"/>
              </a:ext>
            </a:extLst>
          </p:cNvPr>
          <p:cNvSpPr txBox="1"/>
          <p:nvPr/>
        </p:nvSpPr>
        <p:spPr>
          <a:xfrm>
            <a:off x="597409" y="6366393"/>
            <a:ext cx="596798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28537C05-7451-99ED-4685-5C5B62DD1167}"/>
              </a:ext>
            </a:extLst>
          </p:cNvPr>
          <p:cNvSpPr txBox="1"/>
          <p:nvPr/>
        </p:nvSpPr>
        <p:spPr>
          <a:xfrm>
            <a:off x="4008664" y="1226854"/>
            <a:ext cx="7595484" cy="3785652"/>
          </a:xfrm>
          <a:prstGeom prst="rect">
            <a:avLst/>
          </a:prstGeom>
          <a:noFill/>
        </p:spPr>
        <p:txBody>
          <a:bodyPr wrap="square" rtlCol="0">
            <a:spAutoFit/>
          </a:bodyPr>
          <a:lstStyle/>
          <a:p>
            <a:pPr algn="ctr"/>
            <a:r>
              <a:rPr lang="en-US" sz="4800">
                <a:latin typeface="Avenir Next LT Pro" panose="020B0504020202020204" pitchFamily="34" charset="0"/>
              </a:rPr>
              <a:t>How can you test your ideas about strength of pushes and pulls or what happens when there are collisions?</a:t>
            </a:r>
          </a:p>
        </p:txBody>
      </p:sp>
      <p:pic>
        <p:nvPicPr>
          <p:cNvPr id="6" name="Picture 5" descr="A picture containing text, lamp&#10;&#10;AI-generated content may be incorrect.">
            <a:extLst>
              <a:ext uri="{FF2B5EF4-FFF2-40B4-BE49-F238E27FC236}">
                <a16:creationId xmlns:a16="http://schemas.microsoft.com/office/drawing/2014/main" id="{A7607AB3-8C04-A581-EEBD-53189B8B3523}"/>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Graphic 6" descr="Magnifying glass with solid fill">
            <a:extLst>
              <a:ext uri="{FF2B5EF4-FFF2-40B4-BE49-F238E27FC236}">
                <a16:creationId xmlns:a16="http://schemas.microsoft.com/office/drawing/2014/main" id="{325738D3-ACC2-544B-D06C-EE704B842E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80242">
            <a:off x="567902" y="1330243"/>
            <a:ext cx="3222615" cy="3222615"/>
          </a:xfrm>
          <a:prstGeom prst="rect">
            <a:avLst/>
          </a:prstGeom>
        </p:spPr>
      </p:pic>
    </p:spTree>
    <p:extLst>
      <p:ext uri="{BB962C8B-B14F-4D97-AF65-F5344CB8AC3E}">
        <p14:creationId xmlns:p14="http://schemas.microsoft.com/office/powerpoint/2010/main" val="2587862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DB3E-D531-1A89-48A9-49B214EB41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ADB04F-E9C7-5C4A-5BDF-3E1B8ED2DD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8498D86-B417-48EA-A935-53D7C2F907E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6834DDAB-5524-6EB5-6163-B40514E9C0C8}"/>
              </a:ext>
            </a:extLst>
          </p:cNvPr>
          <p:cNvSpPr txBox="1"/>
          <p:nvPr/>
        </p:nvSpPr>
        <p:spPr>
          <a:xfrm>
            <a:off x="597409" y="6366393"/>
            <a:ext cx="630631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A875057C-E956-7A35-E19B-5A4B7052BF3C}"/>
              </a:ext>
            </a:extLst>
          </p:cNvPr>
          <p:cNvSpPr txBox="1"/>
          <p:nvPr/>
        </p:nvSpPr>
        <p:spPr>
          <a:xfrm>
            <a:off x="1214590" y="2008639"/>
            <a:ext cx="9762819" cy="2308324"/>
          </a:xfrm>
          <a:prstGeom prst="rect">
            <a:avLst/>
          </a:prstGeom>
          <a:noFill/>
        </p:spPr>
        <p:txBody>
          <a:bodyPr wrap="square" rtlCol="0">
            <a:spAutoFit/>
          </a:bodyPr>
          <a:lstStyle/>
          <a:p>
            <a:pPr algn="ctr"/>
            <a:r>
              <a:rPr lang="en-US" sz="4800">
                <a:latin typeface="Bitter SemiBold" pitchFamily="2" charset="0"/>
              </a:rPr>
              <a:t>Cause-and-effect relationship of push and pull strength, direction, and collisions</a:t>
            </a:r>
          </a:p>
        </p:txBody>
      </p:sp>
      <p:pic>
        <p:nvPicPr>
          <p:cNvPr id="6" name="Picture 5" descr="A picture containing text, lamp&#10;&#10;AI-generated content may be incorrect.">
            <a:extLst>
              <a:ext uri="{FF2B5EF4-FFF2-40B4-BE49-F238E27FC236}">
                <a16:creationId xmlns:a16="http://schemas.microsoft.com/office/drawing/2014/main" id="{EF91E795-BF57-DB37-67B5-BB03C0FB3783}"/>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1909305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6FCA9-21C6-BBEF-83A9-5326EEB036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45E072-B59B-8622-846A-01164F289B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3B9858-C5DC-ECA8-B339-E6CB6837213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D79D9E41-11EE-E253-6CCA-C65FDCC20BB0}"/>
              </a:ext>
            </a:extLst>
          </p:cNvPr>
          <p:cNvSpPr txBox="1"/>
          <p:nvPr/>
        </p:nvSpPr>
        <p:spPr>
          <a:xfrm>
            <a:off x="597409" y="6366393"/>
            <a:ext cx="63428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6" name="Picture 5" descr="A picture containing text, lamp&#10;&#10;AI-generated content may be incorrect.">
            <a:extLst>
              <a:ext uri="{FF2B5EF4-FFF2-40B4-BE49-F238E27FC236}">
                <a16:creationId xmlns:a16="http://schemas.microsoft.com/office/drawing/2014/main" id="{40191379-4BA3-FD1B-50D4-9855CA8D62A5}"/>
              </a:ext>
            </a:extLst>
          </p:cNvPr>
          <p:cNvPicPr>
            <a:picLocks noChangeAspect="1"/>
          </p:cNvPicPr>
          <p:nvPr/>
        </p:nvPicPr>
        <p:blipFill>
          <a:blip r:embed="rId4">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Online Media 2" title="Bears Eating">
            <a:hlinkClick r:id="" action="ppaction://media"/>
            <a:extLst>
              <a:ext uri="{FF2B5EF4-FFF2-40B4-BE49-F238E27FC236}">
                <a16:creationId xmlns:a16="http://schemas.microsoft.com/office/drawing/2014/main" id="{03635F9C-5C15-6FF9-A444-29587BC7E993}"/>
              </a:ext>
            </a:extLst>
          </p:cNvPr>
          <p:cNvPicPr>
            <a:picLocks noRot="1" noChangeAspect="1"/>
          </p:cNvPicPr>
          <p:nvPr>
            <a:videoFile r:link="rId1"/>
          </p:nvPr>
        </p:nvPicPr>
        <p:blipFill>
          <a:blip r:embed="rId5"/>
          <a:stretch>
            <a:fillRect/>
          </a:stretch>
        </p:blipFill>
        <p:spPr>
          <a:xfrm>
            <a:off x="640772" y="0"/>
            <a:ext cx="11029936" cy="6231928"/>
          </a:xfrm>
          <a:prstGeom prst="rect">
            <a:avLst/>
          </a:prstGeom>
        </p:spPr>
      </p:pic>
    </p:spTree>
    <p:extLst>
      <p:ext uri="{BB962C8B-B14F-4D97-AF65-F5344CB8AC3E}">
        <p14:creationId xmlns:p14="http://schemas.microsoft.com/office/powerpoint/2010/main" val="67307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1E6E-D206-3213-05B2-3D90B14646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C44596-8C50-4D7A-8A48-F615B1E1F05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AD8D920-23D6-7B76-D747-01B20F89945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6C11A0FD-0DD8-8BE6-C15D-9328ADA0F02B}"/>
              </a:ext>
            </a:extLst>
          </p:cNvPr>
          <p:cNvSpPr txBox="1"/>
          <p:nvPr/>
        </p:nvSpPr>
        <p:spPr>
          <a:xfrm>
            <a:off x="597409" y="6366393"/>
            <a:ext cx="608685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861A9EB5-72F6-B0B8-3DAA-379A710AFC9F}"/>
              </a:ext>
            </a:extLst>
          </p:cNvPr>
          <p:cNvSpPr txBox="1"/>
          <p:nvPr/>
        </p:nvSpPr>
        <p:spPr>
          <a:xfrm>
            <a:off x="2425638" y="1912901"/>
            <a:ext cx="7340724" cy="2308324"/>
          </a:xfrm>
          <a:prstGeom prst="rect">
            <a:avLst/>
          </a:prstGeom>
          <a:noFill/>
        </p:spPr>
        <p:txBody>
          <a:bodyPr wrap="square" rtlCol="0">
            <a:spAutoFit/>
          </a:bodyPr>
          <a:lstStyle/>
          <a:p>
            <a:pPr algn="ctr"/>
            <a:r>
              <a:rPr lang="en-US" sz="4800">
                <a:latin typeface="Avenir Next LT Pro" panose="020B0504020202020204" pitchFamily="34" charset="0"/>
              </a:rPr>
              <a:t>What actions are the bears doing in the video to get their food? </a:t>
            </a:r>
          </a:p>
        </p:txBody>
      </p:sp>
      <p:pic>
        <p:nvPicPr>
          <p:cNvPr id="6" name="Picture 5" descr="A picture containing text, lamp&#10;&#10;AI-generated content may be incorrect.">
            <a:extLst>
              <a:ext uri="{FF2B5EF4-FFF2-40B4-BE49-F238E27FC236}">
                <a16:creationId xmlns:a16="http://schemas.microsoft.com/office/drawing/2014/main" id="{543FE60A-6AE2-B20B-DCF8-2304F24DE46F}"/>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2451383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051AF-B905-05FF-89B2-2772EF2EBA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85660F-17A1-E61F-3CD3-4E337967F73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313FF3B-8A71-B3D9-FF70-390151941F4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0DCFAC12-CF92-105C-8F6F-74E9EE492149}"/>
              </a:ext>
            </a:extLst>
          </p:cNvPr>
          <p:cNvSpPr txBox="1"/>
          <p:nvPr/>
        </p:nvSpPr>
        <p:spPr>
          <a:xfrm>
            <a:off x="597409" y="6366393"/>
            <a:ext cx="618743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F7CF9F58-3EB2-14E7-877B-1AA62D60714F}"/>
              </a:ext>
            </a:extLst>
          </p:cNvPr>
          <p:cNvSpPr txBox="1"/>
          <p:nvPr/>
        </p:nvSpPr>
        <p:spPr>
          <a:xfrm>
            <a:off x="605824" y="2030043"/>
            <a:ext cx="6564997" cy="2308324"/>
          </a:xfrm>
          <a:prstGeom prst="rect">
            <a:avLst/>
          </a:prstGeom>
          <a:noFill/>
        </p:spPr>
        <p:txBody>
          <a:bodyPr wrap="square" rtlCol="0">
            <a:spAutoFit/>
          </a:bodyPr>
          <a:lstStyle/>
          <a:p>
            <a:pPr algn="ctr"/>
            <a:r>
              <a:rPr lang="en-US" sz="4800">
                <a:latin typeface="Avenir Next LT Pro" panose="020B0504020202020204" pitchFamily="34" charset="0"/>
              </a:rPr>
              <a:t>How are they using the action of pushing and pulling?</a:t>
            </a:r>
          </a:p>
        </p:txBody>
      </p:sp>
      <p:pic>
        <p:nvPicPr>
          <p:cNvPr id="6" name="Picture 5" descr="A picture containing text, lamp&#10;&#10;AI-generated content may be incorrect.">
            <a:extLst>
              <a:ext uri="{FF2B5EF4-FFF2-40B4-BE49-F238E27FC236}">
                <a16:creationId xmlns:a16="http://schemas.microsoft.com/office/drawing/2014/main" id="{34E8BD07-ED9E-1EE5-F609-C781CE2830B8}"/>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A picture containing text, bear&#10;&#10;AI-generated content may be incorrect.">
            <a:extLst>
              <a:ext uri="{FF2B5EF4-FFF2-40B4-BE49-F238E27FC236}">
                <a16:creationId xmlns:a16="http://schemas.microsoft.com/office/drawing/2014/main" id="{5E8069AF-1BAE-1C5A-BDF2-2D652E5E2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282" y="122275"/>
            <a:ext cx="4617192" cy="5975189"/>
          </a:xfrm>
          <a:prstGeom prst="rect">
            <a:avLst/>
          </a:prstGeom>
          <a:ln>
            <a:solidFill>
              <a:schemeClr val="tx1"/>
            </a:solidFill>
          </a:ln>
        </p:spPr>
      </p:pic>
    </p:spTree>
    <p:extLst>
      <p:ext uri="{BB962C8B-B14F-4D97-AF65-F5344CB8AC3E}">
        <p14:creationId xmlns:p14="http://schemas.microsoft.com/office/powerpoint/2010/main" val="627164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3A27E-D29E-9062-BA70-7176452605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19D1A3-DAF9-8B43-E6A2-1E5FE40BB1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69E402B-8521-D0FC-47EC-70F35037F10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69C1D040-0EC0-EC9E-8C5A-9D9E94846F3A}"/>
              </a:ext>
            </a:extLst>
          </p:cNvPr>
          <p:cNvSpPr txBox="1"/>
          <p:nvPr/>
        </p:nvSpPr>
        <p:spPr>
          <a:xfrm>
            <a:off x="597409" y="6366393"/>
            <a:ext cx="593140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6" name="Picture 5" descr="A picture containing text, lamp&#10;&#10;AI-generated content may be incorrect.">
            <a:extLst>
              <a:ext uri="{FF2B5EF4-FFF2-40B4-BE49-F238E27FC236}">
                <a16:creationId xmlns:a16="http://schemas.microsoft.com/office/drawing/2014/main" id="{3263185D-27B8-9E42-EAFA-65C6020EF161}"/>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026" name="Picture 2" descr="The Curious Cares of Bears Book by Douglas Florian | Epic">
            <a:extLst>
              <a:ext uri="{FF2B5EF4-FFF2-40B4-BE49-F238E27FC236}">
                <a16:creationId xmlns:a16="http://schemas.microsoft.com/office/drawing/2014/main" id="{C6D23B07-1086-2DC0-8DC1-BEECFBFD0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84" y="253633"/>
            <a:ext cx="4514850" cy="56959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73E47DF-D037-D781-A840-992720C49CFD}"/>
              </a:ext>
            </a:extLst>
          </p:cNvPr>
          <p:cNvGrpSpPr/>
          <p:nvPr/>
        </p:nvGrpSpPr>
        <p:grpSpPr>
          <a:xfrm>
            <a:off x="5925425" y="442238"/>
            <a:ext cx="5275006" cy="5371519"/>
            <a:chOff x="6100916" y="521110"/>
            <a:chExt cx="5275006" cy="5371519"/>
          </a:xfrm>
        </p:grpSpPr>
        <p:sp>
          <p:nvSpPr>
            <p:cNvPr id="7" name="TextBox 6">
              <a:extLst>
                <a:ext uri="{FF2B5EF4-FFF2-40B4-BE49-F238E27FC236}">
                  <a16:creationId xmlns:a16="http://schemas.microsoft.com/office/drawing/2014/main" id="{B7031406-83CC-CE98-E47D-0B6CF78BDD18}"/>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Curious Cares of Bears </a:t>
              </a:r>
              <a:r>
                <a:rPr lang="en-US" sz="3200">
                  <a:latin typeface="Avenir Next LT Pro"/>
                </a:rPr>
                <a:t>by Douglas Florian</a:t>
              </a:r>
              <a:endParaRPr lang="en-US" sz="2400"/>
            </a:p>
          </p:txBody>
        </p:sp>
        <p:sp>
          <p:nvSpPr>
            <p:cNvPr id="8" name="TextBox 7">
              <a:extLst>
                <a:ext uri="{FF2B5EF4-FFF2-40B4-BE49-F238E27FC236}">
                  <a16:creationId xmlns:a16="http://schemas.microsoft.com/office/drawing/2014/main" id="{4A04FC4E-8DD8-B81A-7597-1D0182CEE9A9}"/>
                </a:ext>
              </a:extLst>
            </p:cNvPr>
            <p:cNvSpPr txBox="1"/>
            <p:nvPr/>
          </p:nvSpPr>
          <p:spPr>
            <a:xfrm>
              <a:off x="6100916" y="1860756"/>
              <a:ext cx="515210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dirty="0">
                  <a:latin typeface="Avenir Next LT Pro"/>
                </a:rPr>
                <a:t>Link to book on Epic!: </a:t>
              </a:r>
              <a:r>
                <a:rPr lang="en-US" sz="2800" dirty="0">
                  <a:latin typeface="Avenir Next LT Pro"/>
                  <a:hlinkClick r:id="rId5"/>
                </a:rPr>
                <a:t>The Curious Cares of Bears by Douglas Florian</a:t>
              </a:r>
              <a:endParaRPr lang="en-US" sz="2800">
                <a:effectLst/>
                <a:latin typeface="Segoe UI" panose="020B0502040204020203" pitchFamily="34" charset="0"/>
              </a:endParaRPr>
            </a:p>
            <a:p>
              <a:r>
                <a:rPr lang="en-US" sz="1200" i="1" dirty="0">
                  <a:latin typeface="Avenir Next LT Pro"/>
                </a:rPr>
                <a:t>Available for free to classroom teachers on Epic! (</a:t>
              </a:r>
              <a:r>
                <a:rPr lang="en-US" sz="1200" i="1" dirty="0">
                  <a:latin typeface="Avenir Next LT Pro"/>
                  <a:hlinkClick r:id="rId6"/>
                </a:rPr>
                <a:t>login required</a:t>
              </a:r>
              <a:r>
                <a:rPr lang="en-US" sz="1200" i="1" dirty="0">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dirty="0">
                  <a:latin typeface="Avenir Next LT Pro"/>
                </a:rPr>
                <a:t>Link to Read-Aloud: </a:t>
              </a:r>
              <a:r>
                <a:rPr lang="en-US" sz="2800" dirty="0">
                  <a:latin typeface="Avenir Next LT Pro"/>
                  <a:hlinkClick r:id="rId7"/>
                </a:rPr>
                <a:t>https://youtu.be/XR4MGSoMDsI?si=bna9YCGf6efcRZD7 </a:t>
              </a:r>
              <a:endParaRPr lang="en-US">
                <a:latin typeface="Avenir Next LT Pro"/>
              </a:endParaRPr>
            </a:p>
          </p:txBody>
        </p:sp>
      </p:grpSp>
    </p:spTree>
    <p:extLst>
      <p:ext uri="{BB962C8B-B14F-4D97-AF65-F5344CB8AC3E}">
        <p14:creationId xmlns:p14="http://schemas.microsoft.com/office/powerpoint/2010/main" val="4177851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3BA1-9A03-14D4-DC00-FD0A5E3293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7E20E1-BE48-C3B8-0099-677111740F4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61134D5-D03C-4533-7096-0C1D25AD6AE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0A44C2B4-2503-FE8D-AC40-25ECD3EBD21F}"/>
              </a:ext>
            </a:extLst>
          </p:cNvPr>
          <p:cNvSpPr txBox="1"/>
          <p:nvPr/>
        </p:nvSpPr>
        <p:spPr>
          <a:xfrm>
            <a:off x="597409" y="6366393"/>
            <a:ext cx="625144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55D0963F-7FF5-2297-6DAC-122A5145891E}"/>
              </a:ext>
            </a:extLst>
          </p:cNvPr>
          <p:cNvSpPr txBox="1"/>
          <p:nvPr/>
        </p:nvSpPr>
        <p:spPr>
          <a:xfrm>
            <a:off x="4499471" y="1078079"/>
            <a:ext cx="7340724" cy="4524315"/>
          </a:xfrm>
          <a:prstGeom prst="rect">
            <a:avLst/>
          </a:prstGeom>
          <a:noFill/>
        </p:spPr>
        <p:txBody>
          <a:bodyPr wrap="square" rtlCol="0">
            <a:spAutoFit/>
          </a:bodyPr>
          <a:lstStyle/>
          <a:p>
            <a:pPr algn="ctr"/>
            <a:r>
              <a:rPr lang="en-US" sz="4800">
                <a:latin typeface="Avenir Next LT Pro" panose="020B0504020202020204" pitchFamily="34" charset="0"/>
              </a:rPr>
              <a:t>If there is a cause-and-effect relationship between the actions the bear makes in pushes and pulls how it gets its food?</a:t>
            </a:r>
          </a:p>
        </p:txBody>
      </p:sp>
      <p:pic>
        <p:nvPicPr>
          <p:cNvPr id="6" name="Picture 5" descr="A picture containing text, lamp&#10;&#10;AI-generated content may be incorrect.">
            <a:extLst>
              <a:ext uri="{FF2B5EF4-FFF2-40B4-BE49-F238E27FC236}">
                <a16:creationId xmlns:a16="http://schemas.microsoft.com/office/drawing/2014/main" id="{95CF6E0F-67A2-3136-ADF4-465F92B69FC2}"/>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6146" name="Picture 2" descr="Black&amp;#95;Bear&amp;#95;Survey&amp;#95;0111">
            <a:extLst>
              <a:ext uri="{FF2B5EF4-FFF2-40B4-BE49-F238E27FC236}">
                <a16:creationId xmlns:a16="http://schemas.microsoft.com/office/drawing/2014/main" id="{B66FE372-41CF-5D46-90B0-EC99B084A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47667"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926C-1303-70D4-91D2-0951072050D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A6C2C6-57BB-AB02-C39B-4E5EA88BC23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952AD61-60ED-2766-9919-A98ED217303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5E1B3AB0-5C2D-F479-EF56-A95FDDE3A03B}"/>
              </a:ext>
            </a:extLst>
          </p:cNvPr>
          <p:cNvSpPr txBox="1"/>
          <p:nvPr/>
        </p:nvSpPr>
        <p:spPr>
          <a:xfrm>
            <a:off x="597409" y="6366393"/>
            <a:ext cx="674522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sp>
        <p:nvSpPr>
          <p:cNvPr id="9" name="TextBox 8">
            <a:extLst>
              <a:ext uri="{FF2B5EF4-FFF2-40B4-BE49-F238E27FC236}">
                <a16:creationId xmlns:a16="http://schemas.microsoft.com/office/drawing/2014/main" id="{361EAEDE-2DAE-134A-1FCE-9019F2D0D7C9}"/>
              </a:ext>
            </a:extLst>
          </p:cNvPr>
          <p:cNvSpPr txBox="1"/>
          <p:nvPr/>
        </p:nvSpPr>
        <p:spPr>
          <a:xfrm>
            <a:off x="172056" y="1656429"/>
            <a:ext cx="7220106" cy="3477875"/>
          </a:xfrm>
          <a:prstGeom prst="rect">
            <a:avLst/>
          </a:prstGeom>
          <a:noFill/>
        </p:spPr>
        <p:txBody>
          <a:bodyPr wrap="square" rtlCol="0">
            <a:spAutoFit/>
          </a:bodyPr>
          <a:lstStyle/>
          <a:p>
            <a:pPr algn="ctr"/>
            <a:r>
              <a:rPr lang="en-US" sz="4400">
                <a:latin typeface="Avenir Next LT Pro" panose="020B0504020202020204" pitchFamily="34" charset="0"/>
              </a:rPr>
              <a:t>If we were to draw an arrow to show the direction of a push, what direction would the arrow be pointing? What about for a pull?</a:t>
            </a:r>
          </a:p>
        </p:txBody>
      </p:sp>
      <p:pic>
        <p:nvPicPr>
          <p:cNvPr id="6" name="Picture 5" descr="A picture containing text, lamp&#10;&#10;AI-generated content may be incorrect.">
            <a:extLst>
              <a:ext uri="{FF2B5EF4-FFF2-40B4-BE49-F238E27FC236}">
                <a16:creationId xmlns:a16="http://schemas.microsoft.com/office/drawing/2014/main" id="{B491F88A-793E-7BA8-4B9E-65E84784ABCB}"/>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Text, letter&#10;&#10;AI-generated content may be incorrect.">
            <a:extLst>
              <a:ext uri="{FF2B5EF4-FFF2-40B4-BE49-F238E27FC236}">
                <a16:creationId xmlns:a16="http://schemas.microsoft.com/office/drawing/2014/main" id="{3AFDE731-E29C-3329-09A5-117E2C25E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282" y="122275"/>
            <a:ext cx="4617192" cy="5975189"/>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56" y="121227"/>
            <a:ext cx="950409" cy="1293930"/>
          </a:xfrm>
          <a:prstGeom prst="rect">
            <a:avLst/>
          </a:prstGeom>
        </p:spPr>
      </p:pic>
    </p:spTree>
    <p:extLst>
      <p:ext uri="{BB962C8B-B14F-4D97-AF65-F5344CB8AC3E}">
        <p14:creationId xmlns:p14="http://schemas.microsoft.com/office/powerpoint/2010/main" val="343628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FC169-FBE2-9241-BB9F-E7ECD1BB6D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4C826E-6EEA-8B44-41CF-563743A6AD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03E5BB-CC9C-99EF-7645-44E647576AD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69A4AC7B-1FAB-EF12-7510-EB6C5CA2815E}"/>
              </a:ext>
            </a:extLst>
          </p:cNvPr>
          <p:cNvSpPr txBox="1"/>
          <p:nvPr/>
        </p:nvSpPr>
        <p:spPr>
          <a:xfrm>
            <a:off x="597409" y="6366393"/>
            <a:ext cx="58856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pic>
        <p:nvPicPr>
          <p:cNvPr id="3" name="Picture 2">
            <a:extLst>
              <a:ext uri="{FF2B5EF4-FFF2-40B4-BE49-F238E27FC236}">
                <a16:creationId xmlns:a16="http://schemas.microsoft.com/office/drawing/2014/main" id="{D5E4C9D2-1917-8867-5740-C53134505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A picture containing text, lamp&#10;&#10;AI-generated content may be incorrect.">
            <a:extLst>
              <a:ext uri="{FF2B5EF4-FFF2-40B4-BE49-F238E27FC236}">
                <a16:creationId xmlns:a16="http://schemas.microsoft.com/office/drawing/2014/main" id="{55C99E7A-B952-8064-D1B4-6F0E091C2B2E}"/>
              </a:ext>
            </a:extLst>
          </p:cNvPr>
          <p:cNvPicPr>
            <a:picLocks noChangeAspect="1"/>
          </p:cNvPicPr>
          <p:nvPr/>
        </p:nvPicPr>
        <p:blipFill>
          <a:blip r:embed="rId5">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1118467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6FCA9-21C6-BBEF-83A9-5326EEB036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45E072-B59B-8622-846A-01164F289B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33B9858-C5DC-ECA8-B339-E6CB6837213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D79D9E41-11EE-E253-6CCA-C65FDCC20BB0}"/>
              </a:ext>
            </a:extLst>
          </p:cNvPr>
          <p:cNvSpPr txBox="1"/>
          <p:nvPr/>
        </p:nvSpPr>
        <p:spPr>
          <a:xfrm>
            <a:off x="597409" y="6366393"/>
            <a:ext cx="657148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6" name="Picture 5" descr="A picture containing text, lamp&#10;&#10;AI-generated content may be incorrect.">
            <a:extLst>
              <a:ext uri="{FF2B5EF4-FFF2-40B4-BE49-F238E27FC236}">
                <a16:creationId xmlns:a16="http://schemas.microsoft.com/office/drawing/2014/main" id="{40191379-4BA3-FD1B-50D4-9855CA8D62A5}"/>
              </a:ext>
            </a:extLst>
          </p:cNvPr>
          <p:cNvPicPr>
            <a:picLocks noChangeAspect="1"/>
          </p:cNvPicPr>
          <p:nvPr/>
        </p:nvPicPr>
        <p:blipFill>
          <a:blip r:embed="rId4">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Online Media 2" title="Bears Eating">
            <a:hlinkClick r:id="" action="ppaction://media"/>
            <a:extLst>
              <a:ext uri="{FF2B5EF4-FFF2-40B4-BE49-F238E27FC236}">
                <a16:creationId xmlns:a16="http://schemas.microsoft.com/office/drawing/2014/main" id="{03635F9C-5C15-6FF9-A444-29587BC7E993}"/>
              </a:ext>
            </a:extLst>
          </p:cNvPr>
          <p:cNvPicPr>
            <a:picLocks noRot="1" noChangeAspect="1"/>
          </p:cNvPicPr>
          <p:nvPr>
            <a:videoFile r:link="rId1"/>
          </p:nvPr>
        </p:nvPicPr>
        <p:blipFill>
          <a:blip r:embed="rId5"/>
          <a:stretch>
            <a:fillRect/>
          </a:stretch>
        </p:blipFill>
        <p:spPr>
          <a:xfrm>
            <a:off x="605824" y="0"/>
            <a:ext cx="11029936" cy="6231928"/>
          </a:xfrm>
          <a:prstGeom prst="rect">
            <a:avLst/>
          </a:prstGeom>
        </p:spPr>
      </p:pic>
    </p:spTree>
    <p:extLst>
      <p:ext uri="{BB962C8B-B14F-4D97-AF65-F5344CB8AC3E}">
        <p14:creationId xmlns:p14="http://schemas.microsoft.com/office/powerpoint/2010/main" val="10705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06A2C-B6BA-5408-0950-9A27DC4F6C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0ADE33-57BA-4CF0-273E-05B6918FE6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B7C60BA-36F0-3C80-B214-FDA9B9C53DE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1376338E-3152-3B69-4E34-A9B81766571D}"/>
              </a:ext>
            </a:extLst>
          </p:cNvPr>
          <p:cNvSpPr txBox="1"/>
          <p:nvPr/>
        </p:nvSpPr>
        <p:spPr>
          <a:xfrm>
            <a:off x="597409" y="6366393"/>
            <a:ext cx="664463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Elaborate</a:t>
            </a:r>
          </a:p>
        </p:txBody>
      </p:sp>
      <p:pic>
        <p:nvPicPr>
          <p:cNvPr id="3" name="Picture 2">
            <a:extLst>
              <a:ext uri="{FF2B5EF4-FFF2-40B4-BE49-F238E27FC236}">
                <a16:creationId xmlns:a16="http://schemas.microsoft.com/office/drawing/2014/main" id="{BD48CD3E-24A7-8E61-0EB6-9290545495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8" name="Picture 7" descr="A picture containing text, lamp&#10;&#10;AI-generated content may be incorrect.">
            <a:extLst>
              <a:ext uri="{FF2B5EF4-FFF2-40B4-BE49-F238E27FC236}">
                <a16:creationId xmlns:a16="http://schemas.microsoft.com/office/drawing/2014/main" id="{5A26B0E4-A70B-12BB-5D1E-1F6BD39ACA9C}"/>
              </a:ext>
            </a:extLst>
          </p:cNvPr>
          <p:cNvPicPr>
            <a:picLocks noChangeAspect="1"/>
          </p:cNvPicPr>
          <p:nvPr/>
        </p:nvPicPr>
        <p:blipFill>
          <a:blip r:embed="rId5">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spTree>
    <p:extLst>
      <p:ext uri="{BB962C8B-B14F-4D97-AF65-F5344CB8AC3E}">
        <p14:creationId xmlns:p14="http://schemas.microsoft.com/office/powerpoint/2010/main" val="104077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0B75E-8D8F-9889-DF05-3623A128F1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DD2AAE-432E-1608-F1EE-4A4C355988D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66E5444-AADA-B819-5E7C-50088BF3CDA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0F491338-4E99-B0B0-2EAC-EA87DF798788}"/>
              </a:ext>
            </a:extLst>
          </p:cNvPr>
          <p:cNvSpPr txBox="1"/>
          <p:nvPr/>
        </p:nvSpPr>
        <p:spPr>
          <a:xfrm>
            <a:off x="597409" y="6366393"/>
            <a:ext cx="971037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Cross-Curricular Extension</a:t>
            </a:r>
          </a:p>
        </p:txBody>
      </p:sp>
      <p:pic>
        <p:nvPicPr>
          <p:cNvPr id="8" name="Picture 7" descr="A picture containing text, lamp&#10;&#10;AI-generated content may be incorrect.">
            <a:extLst>
              <a:ext uri="{FF2B5EF4-FFF2-40B4-BE49-F238E27FC236}">
                <a16:creationId xmlns:a16="http://schemas.microsoft.com/office/drawing/2014/main" id="{E9C82058-376E-A249-829A-267C721A954D}"/>
              </a:ext>
            </a:extLst>
          </p:cNvPr>
          <p:cNvPicPr>
            <a:picLocks noChangeAspect="1"/>
          </p:cNvPicPr>
          <p:nvPr/>
        </p:nvPicPr>
        <p:blipFill>
          <a:blip r:embed="rId4">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A picture containing clipart&#10;&#10;AI-generated content may be incorrect.">
            <a:extLst>
              <a:ext uri="{FF2B5EF4-FFF2-40B4-BE49-F238E27FC236}">
                <a16:creationId xmlns:a16="http://schemas.microsoft.com/office/drawing/2014/main" id="{4523333C-3464-33B3-F59A-527E1166CA01}"/>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971658" y="154076"/>
            <a:ext cx="796152" cy="716914"/>
          </a:xfrm>
          <a:prstGeom prst="rect">
            <a:avLst/>
          </a:prstGeom>
        </p:spPr>
      </p:pic>
      <p:sp>
        <p:nvSpPr>
          <p:cNvPr id="10" name="TextBox 9">
            <a:extLst>
              <a:ext uri="{FF2B5EF4-FFF2-40B4-BE49-F238E27FC236}">
                <a16:creationId xmlns:a16="http://schemas.microsoft.com/office/drawing/2014/main" id="{B42E4113-767B-9698-69E9-E762177E22C4}"/>
              </a:ext>
            </a:extLst>
          </p:cNvPr>
          <p:cNvSpPr txBox="1"/>
          <p:nvPr/>
        </p:nvSpPr>
        <p:spPr>
          <a:xfrm>
            <a:off x="2053341" y="1539918"/>
            <a:ext cx="8390744" cy="584775"/>
          </a:xfrm>
          <a:prstGeom prst="rect">
            <a:avLst/>
          </a:prstGeom>
          <a:noFill/>
        </p:spPr>
        <p:txBody>
          <a:bodyPr wrap="square">
            <a:spAutoFit/>
          </a:bodyPr>
          <a:lstStyle/>
          <a:p>
            <a:pPr algn="ctr"/>
            <a:r>
              <a:rPr lang="en-US" sz="3200" b="1">
                <a:latin typeface="Avenir Next LT Pro" panose="020B0504020202020204" pitchFamily="34" charset="0"/>
              </a:rPr>
              <a:t>Tug for a Bug Activity </a:t>
            </a:r>
            <a:endParaRPr lang="en-US" sz="3200" b="1"/>
          </a:p>
        </p:txBody>
      </p:sp>
      <p:sp>
        <p:nvSpPr>
          <p:cNvPr id="6" name="TextBox 5">
            <a:extLst>
              <a:ext uri="{FF2B5EF4-FFF2-40B4-BE49-F238E27FC236}">
                <a16:creationId xmlns:a16="http://schemas.microsoft.com/office/drawing/2014/main" id="{085D6AB5-3202-B8DF-8683-783BEEAFFC20}"/>
              </a:ext>
            </a:extLst>
          </p:cNvPr>
          <p:cNvSpPr txBox="1"/>
          <p:nvPr/>
        </p:nvSpPr>
        <p:spPr>
          <a:xfrm>
            <a:off x="904874" y="220146"/>
            <a:ext cx="8546591" cy="584775"/>
          </a:xfrm>
          <a:prstGeom prst="rect">
            <a:avLst/>
          </a:prstGeom>
          <a:noFill/>
        </p:spPr>
        <p:txBody>
          <a:bodyPr wrap="square">
            <a:spAutoFit/>
          </a:bodyPr>
          <a:lstStyle/>
          <a:p>
            <a:pPr algn="ctr"/>
            <a:r>
              <a:rPr lang="en-US" sz="3200" b="1">
                <a:latin typeface="Avenir Next LT Pro" panose="020B0504020202020204" pitchFamily="34" charset="0"/>
              </a:rPr>
              <a:t>Optional: Cross-Curricular Extension</a:t>
            </a:r>
            <a:endParaRPr lang="en-US" sz="3200" b="1"/>
          </a:p>
        </p:txBody>
      </p:sp>
    </p:spTree>
    <p:extLst>
      <p:ext uri="{BB962C8B-B14F-4D97-AF65-F5344CB8AC3E}">
        <p14:creationId xmlns:p14="http://schemas.microsoft.com/office/powerpoint/2010/main" val="422014631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BC6CA-BDB6-6E7F-A39C-2D81CBC58D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58E793-B75E-74BC-C5F3-B4FC04FF270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55DA32D-F82D-EC5A-0EE0-F0A71F18498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B6A138D7-57B9-FE88-72C8-515731FDC8D4}"/>
              </a:ext>
            </a:extLst>
          </p:cNvPr>
          <p:cNvSpPr txBox="1"/>
          <p:nvPr/>
        </p:nvSpPr>
        <p:spPr>
          <a:xfrm>
            <a:off x="597409" y="6366393"/>
            <a:ext cx="64434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sp>
        <p:nvSpPr>
          <p:cNvPr id="9" name="TextBox 8">
            <a:extLst>
              <a:ext uri="{FF2B5EF4-FFF2-40B4-BE49-F238E27FC236}">
                <a16:creationId xmlns:a16="http://schemas.microsoft.com/office/drawing/2014/main" id="{4D99D0B4-EB42-4ECA-F82D-89849FE66D20}"/>
              </a:ext>
            </a:extLst>
          </p:cNvPr>
          <p:cNvSpPr txBox="1"/>
          <p:nvPr/>
        </p:nvSpPr>
        <p:spPr>
          <a:xfrm>
            <a:off x="345584" y="2067674"/>
            <a:ext cx="5929486" cy="2308324"/>
          </a:xfrm>
          <a:prstGeom prst="rect">
            <a:avLst/>
          </a:prstGeom>
          <a:noFill/>
        </p:spPr>
        <p:txBody>
          <a:bodyPr wrap="square" rtlCol="0">
            <a:spAutoFit/>
          </a:bodyPr>
          <a:lstStyle/>
          <a:p>
            <a:pPr algn="ctr"/>
            <a:r>
              <a:rPr lang="en-US" sz="4800">
                <a:latin typeface="Avenir Next LT Pro" panose="020B0504020202020204" pitchFamily="34" charset="0"/>
              </a:rPr>
              <a:t>What are the ways that the ball can get to the other person?</a:t>
            </a:r>
          </a:p>
        </p:txBody>
      </p:sp>
      <p:pic>
        <p:nvPicPr>
          <p:cNvPr id="6" name="Picture 5" descr="A picture containing text, lamp&#10;&#10;AI-generated content may be incorrect.">
            <a:extLst>
              <a:ext uri="{FF2B5EF4-FFF2-40B4-BE49-F238E27FC236}">
                <a16:creationId xmlns:a16="http://schemas.microsoft.com/office/drawing/2014/main" id="{25F3EE0B-E944-8A67-53BC-ED36E28E96FC}"/>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1026" name="Picture 2" descr="Kids Rolling Ball">
            <a:extLst>
              <a:ext uri="{FF2B5EF4-FFF2-40B4-BE49-F238E27FC236}">
                <a16:creationId xmlns:a16="http://schemas.microsoft.com/office/drawing/2014/main" id="{225A75D6-E393-3297-3B9C-A25DC2312C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65" t="14154" r="10268"/>
          <a:stretch/>
        </p:blipFill>
        <p:spPr bwMode="auto">
          <a:xfrm>
            <a:off x="6415102" y="0"/>
            <a:ext cx="5776898" cy="62456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40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7042-D16D-F4F8-A8C0-1A521327F5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7EFAEB4-296B-3E40-F1F1-84F14B48BE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6FB6B0C-3A76-3AED-4193-D25CD0BB036F}"/>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16412C11-23B4-6B1D-EA8D-3F524DDD6791}"/>
              </a:ext>
            </a:extLst>
          </p:cNvPr>
          <p:cNvSpPr txBox="1"/>
          <p:nvPr/>
        </p:nvSpPr>
        <p:spPr>
          <a:xfrm>
            <a:off x="597409" y="6366393"/>
            <a:ext cx="637031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Engage</a:t>
            </a:r>
          </a:p>
        </p:txBody>
      </p:sp>
      <p:sp>
        <p:nvSpPr>
          <p:cNvPr id="9" name="TextBox 8">
            <a:extLst>
              <a:ext uri="{FF2B5EF4-FFF2-40B4-BE49-F238E27FC236}">
                <a16:creationId xmlns:a16="http://schemas.microsoft.com/office/drawing/2014/main" id="{797790DF-F32A-D542-289E-3F0F71863D4C}"/>
              </a:ext>
            </a:extLst>
          </p:cNvPr>
          <p:cNvSpPr txBox="1"/>
          <p:nvPr/>
        </p:nvSpPr>
        <p:spPr>
          <a:xfrm>
            <a:off x="7075357" y="2328127"/>
            <a:ext cx="4861559" cy="1569660"/>
          </a:xfrm>
          <a:prstGeom prst="rect">
            <a:avLst/>
          </a:prstGeom>
          <a:noFill/>
        </p:spPr>
        <p:txBody>
          <a:bodyPr wrap="square" rtlCol="0">
            <a:spAutoFit/>
          </a:bodyPr>
          <a:lstStyle/>
          <a:p>
            <a:pPr algn="ctr"/>
            <a:r>
              <a:rPr lang="en-US" sz="4800">
                <a:latin typeface="Avenir Next LT Pro" panose="020B0504020202020204" pitchFamily="34" charset="0"/>
              </a:rPr>
              <a:t>How do objects move?</a:t>
            </a:r>
          </a:p>
        </p:txBody>
      </p:sp>
      <p:pic>
        <p:nvPicPr>
          <p:cNvPr id="6" name="Picture 5" descr="A picture containing text, lamp&#10;&#10;AI-generated content may be incorrect.">
            <a:extLst>
              <a:ext uri="{FF2B5EF4-FFF2-40B4-BE49-F238E27FC236}">
                <a16:creationId xmlns:a16="http://schemas.microsoft.com/office/drawing/2014/main" id="{6E1A39A3-C2BD-760C-BED9-85CD10E05C4F}"/>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Man pushing child on tire swing">
            <a:extLst>
              <a:ext uri="{FF2B5EF4-FFF2-40B4-BE49-F238E27FC236}">
                <a16:creationId xmlns:a16="http://schemas.microsoft.com/office/drawing/2014/main" id="{8E9BD96B-BB4C-6CE8-BA92-E901CC348DC6}"/>
              </a:ext>
            </a:extLst>
          </p:cNvPr>
          <p:cNvPicPr>
            <a:picLocks noChangeAspect="1"/>
          </p:cNvPicPr>
          <p:nvPr/>
        </p:nvPicPr>
        <p:blipFill>
          <a:blip r:embed="rId4">
            <a:extLst>
              <a:ext uri="{28A0092B-C50C-407E-A947-70E740481C1C}">
                <a14:useLocalDpi xmlns:a14="http://schemas.microsoft.com/office/drawing/2010/main" val="0"/>
              </a:ext>
            </a:extLst>
          </a:blip>
          <a:srcRect l="24238"/>
          <a:stretch/>
        </p:blipFill>
        <p:spPr>
          <a:xfrm>
            <a:off x="0" y="0"/>
            <a:ext cx="7075357" cy="6225915"/>
          </a:xfrm>
          <a:prstGeom prst="rect">
            <a:avLst/>
          </a:prstGeom>
          <a:effectLst>
            <a:softEdge rad="635000"/>
          </a:effectLst>
        </p:spPr>
      </p:pic>
    </p:spTree>
    <p:extLst>
      <p:ext uri="{BB962C8B-B14F-4D97-AF65-F5344CB8AC3E}">
        <p14:creationId xmlns:p14="http://schemas.microsoft.com/office/powerpoint/2010/main" val="116321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A5AFC-DE69-F1C2-03A4-E3F3E5006B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C354A0-57CD-4531-3415-4F794547EA8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A7C1405-0173-FFE8-586C-443A639B54B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9C125968-E085-4A28-0CA1-B58EF697BB2D}"/>
              </a:ext>
            </a:extLst>
          </p:cNvPr>
          <p:cNvSpPr txBox="1"/>
          <p:nvPr/>
        </p:nvSpPr>
        <p:spPr>
          <a:xfrm>
            <a:off x="597409" y="6366393"/>
            <a:ext cx="610514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Explore</a:t>
            </a:r>
          </a:p>
        </p:txBody>
      </p:sp>
      <p:sp>
        <p:nvSpPr>
          <p:cNvPr id="9" name="TextBox 8">
            <a:extLst>
              <a:ext uri="{FF2B5EF4-FFF2-40B4-BE49-F238E27FC236}">
                <a16:creationId xmlns:a16="http://schemas.microsoft.com/office/drawing/2014/main" id="{F75C948C-84DB-96D4-9FC8-FF2844706866}"/>
              </a:ext>
            </a:extLst>
          </p:cNvPr>
          <p:cNvSpPr txBox="1"/>
          <p:nvPr/>
        </p:nvSpPr>
        <p:spPr>
          <a:xfrm>
            <a:off x="312128" y="699918"/>
            <a:ext cx="5676900" cy="4832092"/>
          </a:xfrm>
          <a:prstGeom prst="rect">
            <a:avLst/>
          </a:prstGeom>
          <a:noFill/>
        </p:spPr>
        <p:txBody>
          <a:bodyPr wrap="square" rtlCol="0">
            <a:spAutoFit/>
          </a:bodyPr>
          <a:lstStyle/>
          <a:p>
            <a:pPr algn="ctr"/>
            <a:r>
              <a:rPr lang="en-US" sz="4400">
                <a:latin typeface="Avenir Next LT Pro" panose="020B0504020202020204" pitchFamily="34" charset="0"/>
              </a:rPr>
              <a:t>How do you move the ball?</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How do you stop it?</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Can you move it quickly or slowly?</a:t>
            </a:r>
          </a:p>
        </p:txBody>
      </p:sp>
      <p:pic>
        <p:nvPicPr>
          <p:cNvPr id="6" name="Picture 5" descr="A picture containing text, lamp&#10;&#10;AI-generated content may be incorrect.">
            <a:extLst>
              <a:ext uri="{FF2B5EF4-FFF2-40B4-BE49-F238E27FC236}">
                <a16:creationId xmlns:a16="http://schemas.microsoft.com/office/drawing/2014/main" id="{F08735A9-593B-401E-EE44-3EC07B9CF138}"/>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A black and silver bowling ball rolling down the lane">
            <a:extLst>
              <a:ext uri="{FF2B5EF4-FFF2-40B4-BE49-F238E27FC236}">
                <a16:creationId xmlns:a16="http://schemas.microsoft.com/office/drawing/2014/main" id="{E0A5B1C9-AF2E-21C1-B3E5-8286918EC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028" y="0"/>
            <a:ext cx="6231928" cy="6231928"/>
          </a:xfrm>
          <a:prstGeom prst="rect">
            <a:avLst/>
          </a:prstGeom>
          <a:effectLst>
            <a:softEdge rad="635000"/>
          </a:effectLst>
        </p:spPr>
      </p:pic>
    </p:spTree>
    <p:extLst>
      <p:ext uri="{BB962C8B-B14F-4D97-AF65-F5344CB8AC3E}">
        <p14:creationId xmlns:p14="http://schemas.microsoft.com/office/powerpoint/2010/main" val="37808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89C9-E00B-46DE-72D8-201D8A6E74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B6529A-6921-3C9F-42FD-58DF03F011A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6DF0536-2547-2A82-D549-02ECE6F3067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038CE851-09D9-71B6-4481-916686518A54}"/>
              </a:ext>
            </a:extLst>
          </p:cNvPr>
          <p:cNvSpPr txBox="1"/>
          <p:nvPr/>
        </p:nvSpPr>
        <p:spPr>
          <a:xfrm>
            <a:off x="597409" y="6366393"/>
            <a:ext cx="6278879"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B6571B33-7427-0A2F-64F0-FDDFDB9FB0AD}"/>
              </a:ext>
            </a:extLst>
          </p:cNvPr>
          <p:cNvSpPr txBox="1"/>
          <p:nvPr/>
        </p:nvSpPr>
        <p:spPr>
          <a:xfrm>
            <a:off x="1558347" y="1512102"/>
            <a:ext cx="9075305" cy="1569660"/>
          </a:xfrm>
          <a:prstGeom prst="rect">
            <a:avLst/>
          </a:prstGeom>
          <a:noFill/>
        </p:spPr>
        <p:txBody>
          <a:bodyPr wrap="square" rtlCol="0">
            <a:spAutoFit/>
          </a:bodyPr>
          <a:lstStyle/>
          <a:p>
            <a:pPr algn="ctr"/>
            <a:r>
              <a:rPr lang="en-US" sz="4800">
                <a:latin typeface="Avenir Next LT Pro" panose="020B0504020202020204" pitchFamily="34" charset="0"/>
              </a:rPr>
              <a:t>What observations did you make about moving the ball?</a:t>
            </a:r>
          </a:p>
        </p:txBody>
      </p:sp>
      <p:pic>
        <p:nvPicPr>
          <p:cNvPr id="6" name="Picture 5" descr="A picture containing text, lamp&#10;&#10;AI-generated content may be incorrect.">
            <a:extLst>
              <a:ext uri="{FF2B5EF4-FFF2-40B4-BE49-F238E27FC236}">
                <a16:creationId xmlns:a16="http://schemas.microsoft.com/office/drawing/2014/main" id="{010FEBF6-6C87-1422-12ED-A8A7090BAF68}"/>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70DB40C0-F852-0261-19C6-4434A1EE32A3}"/>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3277157" y="3591250"/>
            <a:ext cx="5637684" cy="1341253"/>
          </a:xfrm>
          <a:prstGeom prst="rect">
            <a:avLst/>
          </a:prstGeom>
        </p:spPr>
      </p:pic>
    </p:spTree>
    <p:extLst>
      <p:ext uri="{BB962C8B-B14F-4D97-AF65-F5344CB8AC3E}">
        <p14:creationId xmlns:p14="http://schemas.microsoft.com/office/powerpoint/2010/main" val="118916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358A-3621-1D79-5A64-31A8148693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44CC15-12CD-B30C-0D8E-B5934834876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1BFBD98-3234-2925-8D33-A168FBFFFBF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64430C3A-95BC-B093-268B-4DE7FDC85DDB}"/>
              </a:ext>
            </a:extLst>
          </p:cNvPr>
          <p:cNvSpPr txBox="1"/>
          <p:nvPr/>
        </p:nvSpPr>
        <p:spPr>
          <a:xfrm>
            <a:off x="597409" y="6366393"/>
            <a:ext cx="607771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EDB09100-64D4-5E4C-A45F-A2FDE6F1CE5E}"/>
              </a:ext>
            </a:extLst>
          </p:cNvPr>
          <p:cNvSpPr txBox="1"/>
          <p:nvPr/>
        </p:nvSpPr>
        <p:spPr>
          <a:xfrm>
            <a:off x="795117" y="1967897"/>
            <a:ext cx="5676900" cy="2308324"/>
          </a:xfrm>
          <a:prstGeom prst="rect">
            <a:avLst/>
          </a:prstGeom>
          <a:noFill/>
        </p:spPr>
        <p:txBody>
          <a:bodyPr wrap="square" rtlCol="0">
            <a:spAutoFit/>
          </a:bodyPr>
          <a:lstStyle/>
          <a:p>
            <a:pPr algn="ctr"/>
            <a:r>
              <a:rPr lang="en-US" sz="4800">
                <a:latin typeface="Avenir Next LT Pro" panose="020B0504020202020204" pitchFamily="34" charset="0"/>
              </a:rPr>
              <a:t>In what way did you make the ball move?</a:t>
            </a:r>
          </a:p>
        </p:txBody>
      </p:sp>
      <p:pic>
        <p:nvPicPr>
          <p:cNvPr id="6" name="Picture 5" descr="A picture containing text, lamp&#10;&#10;AI-generated content may be incorrect.">
            <a:extLst>
              <a:ext uri="{FF2B5EF4-FFF2-40B4-BE49-F238E27FC236}">
                <a16:creationId xmlns:a16="http://schemas.microsoft.com/office/drawing/2014/main" id="{43905B2B-3D2F-0286-62C5-CE2665D87C50}"/>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3" name="Picture 2" descr="Football in the middle of a road">
            <a:extLst>
              <a:ext uri="{FF2B5EF4-FFF2-40B4-BE49-F238E27FC236}">
                <a16:creationId xmlns:a16="http://schemas.microsoft.com/office/drawing/2014/main" id="{E9D4B77A-B906-2050-66AD-98693564BCC9}"/>
              </a:ext>
            </a:extLst>
          </p:cNvPr>
          <p:cNvPicPr>
            <a:picLocks noChangeAspect="1"/>
          </p:cNvPicPr>
          <p:nvPr/>
        </p:nvPicPr>
        <p:blipFill>
          <a:blip r:embed="rId4">
            <a:extLst>
              <a:ext uri="{28A0092B-C50C-407E-A947-70E740481C1C}">
                <a14:useLocalDpi xmlns:a14="http://schemas.microsoft.com/office/drawing/2010/main" val="0"/>
              </a:ext>
            </a:extLst>
          </a:blip>
          <a:srcRect l="42485"/>
          <a:stretch/>
        </p:blipFill>
        <p:spPr>
          <a:xfrm>
            <a:off x="6815571" y="0"/>
            <a:ext cx="5376429" cy="6231928"/>
          </a:xfrm>
          <a:prstGeom prst="rect">
            <a:avLst/>
          </a:prstGeom>
          <a:effectLst>
            <a:softEdge rad="635000"/>
          </a:effectLst>
        </p:spPr>
      </p:pic>
    </p:spTree>
    <p:extLst>
      <p:ext uri="{BB962C8B-B14F-4D97-AF65-F5344CB8AC3E}">
        <p14:creationId xmlns:p14="http://schemas.microsoft.com/office/powerpoint/2010/main" val="186747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D1629-C510-C633-C693-E88C2B3401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37A867-BD5C-6ADB-03AD-535D724EED5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51CD701-A229-E9D3-BB3B-26339C5C347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25F8DE97-1D5F-5471-5C7F-100077514459}"/>
              </a:ext>
            </a:extLst>
          </p:cNvPr>
          <p:cNvSpPr txBox="1"/>
          <p:nvPr/>
        </p:nvSpPr>
        <p:spPr>
          <a:xfrm>
            <a:off x="597409" y="6366393"/>
            <a:ext cx="602284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1H Pushy Bear: Explain</a:t>
            </a:r>
          </a:p>
        </p:txBody>
      </p:sp>
      <p:sp>
        <p:nvSpPr>
          <p:cNvPr id="9" name="TextBox 8">
            <a:extLst>
              <a:ext uri="{FF2B5EF4-FFF2-40B4-BE49-F238E27FC236}">
                <a16:creationId xmlns:a16="http://schemas.microsoft.com/office/drawing/2014/main" id="{4F4370B1-7091-A920-B5C7-315849BD1C12}"/>
              </a:ext>
            </a:extLst>
          </p:cNvPr>
          <p:cNvSpPr txBox="1"/>
          <p:nvPr/>
        </p:nvSpPr>
        <p:spPr>
          <a:xfrm>
            <a:off x="6264876" y="1961803"/>
            <a:ext cx="5676900" cy="2308324"/>
          </a:xfrm>
          <a:prstGeom prst="rect">
            <a:avLst/>
          </a:prstGeom>
          <a:noFill/>
        </p:spPr>
        <p:txBody>
          <a:bodyPr wrap="square" rtlCol="0">
            <a:spAutoFit/>
          </a:bodyPr>
          <a:lstStyle/>
          <a:p>
            <a:pPr algn="ctr"/>
            <a:r>
              <a:rPr lang="en-US" sz="4800">
                <a:latin typeface="Avenir Next LT Pro" panose="020B0504020202020204" pitchFamily="34" charset="0"/>
              </a:rPr>
              <a:t>How do pushes and pulls start or stop movement?</a:t>
            </a:r>
          </a:p>
        </p:txBody>
      </p:sp>
      <p:pic>
        <p:nvPicPr>
          <p:cNvPr id="6" name="Picture 5" descr="A picture containing text, lamp&#10;&#10;AI-generated content may be incorrect.">
            <a:extLst>
              <a:ext uri="{FF2B5EF4-FFF2-40B4-BE49-F238E27FC236}">
                <a16:creationId xmlns:a16="http://schemas.microsoft.com/office/drawing/2014/main" id="{74614854-0DAF-40A2-3349-F2AD82148DA6}"/>
              </a:ext>
            </a:extLst>
          </p:cNvPr>
          <p:cNvPicPr>
            <a:picLocks noChangeAspect="1"/>
          </p:cNvPicPr>
          <p:nvPr/>
        </p:nvPicPr>
        <p:blipFill>
          <a:blip r:embed="rId3">
            <a:extLst>
              <a:ext uri="{28A0092B-C50C-407E-A947-70E740481C1C}">
                <a14:useLocalDpi xmlns:a14="http://schemas.microsoft.com/office/drawing/2010/main" val="0"/>
              </a:ext>
            </a:extLst>
          </a:blip>
          <a:srcRect l="19691" t="18926"/>
          <a:stretch/>
        </p:blipFill>
        <p:spPr>
          <a:xfrm>
            <a:off x="85344" y="6296108"/>
            <a:ext cx="520480" cy="509901"/>
          </a:xfrm>
          <a:prstGeom prst="rect">
            <a:avLst/>
          </a:prstGeom>
        </p:spPr>
      </p:pic>
      <p:pic>
        <p:nvPicPr>
          <p:cNvPr id="7" name="Picture 6" descr="Golf club and ball">
            <a:extLst>
              <a:ext uri="{FF2B5EF4-FFF2-40B4-BE49-F238E27FC236}">
                <a16:creationId xmlns:a16="http://schemas.microsoft.com/office/drawing/2014/main" id="{E206153F-BFB8-DD27-498A-A19E918295C5}"/>
              </a:ext>
            </a:extLst>
          </p:cNvPr>
          <p:cNvPicPr>
            <a:picLocks noChangeAspect="1"/>
          </p:cNvPicPr>
          <p:nvPr/>
        </p:nvPicPr>
        <p:blipFill>
          <a:blip r:embed="rId4">
            <a:extLst>
              <a:ext uri="{28A0092B-C50C-407E-A947-70E740481C1C}">
                <a14:useLocalDpi xmlns:a14="http://schemas.microsoft.com/office/drawing/2010/main" val="0"/>
              </a:ext>
            </a:extLst>
          </a:blip>
          <a:srcRect r="32936"/>
          <a:stretch/>
        </p:blipFill>
        <p:spPr>
          <a:xfrm>
            <a:off x="1" y="0"/>
            <a:ext cx="6264875" cy="6237101"/>
          </a:xfrm>
          <a:prstGeom prst="rect">
            <a:avLst/>
          </a:prstGeom>
          <a:effectLst>
            <a:softEdge rad="635000"/>
          </a:effectLst>
        </p:spPr>
      </p:pic>
    </p:spTree>
    <p:extLst>
      <p:ext uri="{BB962C8B-B14F-4D97-AF65-F5344CB8AC3E}">
        <p14:creationId xmlns:p14="http://schemas.microsoft.com/office/powerpoint/2010/main" val="3351201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32</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5</cp:revision>
  <dcterms:created xsi:type="dcterms:W3CDTF">2025-05-27T19:07:41Z</dcterms:created>
  <dcterms:modified xsi:type="dcterms:W3CDTF">2025-06-25T13:51:23Z</dcterms:modified>
</cp:coreProperties>
</file>