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88" r:id="rId3"/>
    <p:sldId id="281" r:id="rId4"/>
    <p:sldId id="273" r:id="rId5"/>
    <p:sldId id="321" r:id="rId6"/>
    <p:sldId id="286" r:id="rId7"/>
    <p:sldId id="287" r:id="rId8"/>
    <p:sldId id="289" r:id="rId9"/>
    <p:sldId id="290" r:id="rId10"/>
    <p:sldId id="318" r:id="rId11"/>
    <p:sldId id="319" r:id="rId12"/>
    <p:sldId id="320" r:id="rId13"/>
    <p:sldId id="291" r:id="rId14"/>
    <p:sldId id="292" r:id="rId15"/>
    <p:sldId id="322" r:id="rId16"/>
    <p:sldId id="293" r:id="rId17"/>
    <p:sldId id="294" r:id="rId18"/>
    <p:sldId id="295" r:id="rId19"/>
    <p:sldId id="296" r:id="rId20"/>
    <p:sldId id="315"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298" r:id="rId37"/>
    <p:sldId id="299" r:id="rId38"/>
    <p:sldId id="316" r:id="rId39"/>
    <p:sldId id="317" r:id="rId40"/>
    <p:sldId id="32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F3103F-B771-00F0-1EE4-3771AA8131EA}" name="Mary Beth Factor" initials="MF" userId="S::marybeth.factor@mdc.mo.gov::ef275682-cb4f-4578-9163-75dc91a96f78" providerId="AD"/>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E75861-8C5B-0F67-6359-B42650998FC8}" v="24" dt="2025-06-25T13:42:53.324"/>
    <p1510:client id="{76A41CC3-FABC-4D00-9ACD-C6A063DB6300}" v="82" dt="2025-06-23T19:39:29.648"/>
    <p1510:client id="{C61A02B9-EFAE-C3B0-C2E2-8A9C6AC0873D}" v="8" dt="2025-06-23T19:41:04.5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0237C0-3CD5-4B1F-A194-BEAAACAC8B8F}" type="datetimeFigureOut">
              <a:rPr lang="en-US" smtClean="0"/>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0869B-D5BB-42B2-8BA9-E4ADE0EF78B2}" type="slidenum">
              <a:rPr lang="en-US" smtClean="0"/>
              <a:t>‹#›</a:t>
            </a:fld>
            <a:endParaRPr lang="en-US"/>
          </a:p>
        </p:txBody>
      </p:sp>
    </p:spTree>
    <p:extLst>
      <p:ext uri="{BB962C8B-B14F-4D97-AF65-F5344CB8AC3E}">
        <p14:creationId xmlns:p14="http://schemas.microsoft.com/office/powerpoint/2010/main" val="3915751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D1DF1-6F26-3902-F041-408ECF225D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48643-1A34-75BF-C48A-EC059225A4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5C193-2C87-0C8A-E4A4-DC797AA39794}"/>
              </a:ext>
            </a:extLst>
          </p:cNvPr>
          <p:cNvSpPr>
            <a:spLocks noGrp="1"/>
          </p:cNvSpPr>
          <p:nvPr>
            <p:ph type="body" idx="1"/>
          </p:nvPr>
        </p:nvSpPr>
        <p:spPr/>
        <p:txBody>
          <a:bodyPr/>
          <a:lstStyle/>
          <a:p>
            <a:r>
              <a:rPr lang="en-US"/>
              <a:t>Animal: Western Painted Turtle</a:t>
            </a:r>
          </a:p>
        </p:txBody>
      </p:sp>
      <p:sp>
        <p:nvSpPr>
          <p:cNvPr id="4" name="Slide Number Placeholder 3">
            <a:extLst>
              <a:ext uri="{FF2B5EF4-FFF2-40B4-BE49-F238E27FC236}">
                <a16:creationId xmlns:a16="http://schemas.microsoft.com/office/drawing/2014/main" id="{D397FDFC-5472-97C8-46AC-68983C0B27AB}"/>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1045568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B6EAA-E49B-8B30-0A8E-9BC9B85E8C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05BBC-F7B1-100D-3792-D5ADFB0C9F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538CFA-877D-A945-DD15-35F87240B8F6}"/>
              </a:ext>
            </a:extLst>
          </p:cNvPr>
          <p:cNvSpPr>
            <a:spLocks noGrp="1"/>
          </p:cNvSpPr>
          <p:nvPr>
            <p:ph type="body" idx="1"/>
          </p:nvPr>
        </p:nvSpPr>
        <p:spPr/>
        <p:txBody>
          <a:bodyPr/>
          <a:lstStyle/>
          <a:p>
            <a:r>
              <a:rPr lang="en-US"/>
              <a:t>Animal: Mole Salamander</a:t>
            </a:r>
          </a:p>
        </p:txBody>
      </p:sp>
      <p:sp>
        <p:nvSpPr>
          <p:cNvPr id="4" name="Slide Number Placeholder 3">
            <a:extLst>
              <a:ext uri="{FF2B5EF4-FFF2-40B4-BE49-F238E27FC236}">
                <a16:creationId xmlns:a16="http://schemas.microsoft.com/office/drawing/2014/main" id="{17B91CD2-BA55-CB84-F0EC-0FF2C6E15CAC}"/>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280554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C691F-09DF-576D-6EAE-D46931D11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C0123-198C-62C1-DD4C-9A6F1702DB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2674E5-D9F8-60EC-A4C0-EFB67142A1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9BB188-C120-5CE2-4852-424926A233EF}"/>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3045015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AB99C-5006-A225-CED3-1FB993AB1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64A88-A0C2-F12A-DD6D-D9EA3DFAEC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888ED2-EF12-910A-7164-603EA5F85575}"/>
              </a:ext>
            </a:extLst>
          </p:cNvPr>
          <p:cNvSpPr>
            <a:spLocks noGrp="1"/>
          </p:cNvSpPr>
          <p:nvPr>
            <p:ph type="body" idx="1"/>
          </p:nvPr>
        </p:nvSpPr>
        <p:spPr/>
        <p:txBody>
          <a:bodyPr/>
          <a:lstStyle/>
          <a:p>
            <a:r>
              <a:rPr lang="en-US"/>
              <a:t>Read together from student guide, </a:t>
            </a:r>
            <a:r>
              <a:rPr lang="en-US" b="1"/>
              <a:t>Read Together </a:t>
            </a:r>
            <a:r>
              <a:rPr lang="en-US"/>
              <a:t>on Page 27</a:t>
            </a:r>
          </a:p>
        </p:txBody>
      </p:sp>
      <p:sp>
        <p:nvSpPr>
          <p:cNvPr id="4" name="Slide Number Placeholder 3">
            <a:extLst>
              <a:ext uri="{FF2B5EF4-FFF2-40B4-BE49-F238E27FC236}">
                <a16:creationId xmlns:a16="http://schemas.microsoft.com/office/drawing/2014/main" id="{F8B5127D-36A5-E413-7E97-25E799A5EFE7}"/>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2496397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9B92E-863C-8836-0B35-97C5057DD1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EAA17-1B8E-6166-AA3E-A13CABBA5F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A518D-6126-F8C8-74D8-7E1FDF1B0C28}"/>
              </a:ext>
            </a:extLst>
          </p:cNvPr>
          <p:cNvSpPr>
            <a:spLocks noGrp="1"/>
          </p:cNvSpPr>
          <p:nvPr>
            <p:ph type="body" idx="1"/>
          </p:nvPr>
        </p:nvSpPr>
        <p:spPr/>
        <p:txBody>
          <a:bodyPr/>
          <a:lstStyle/>
          <a:p>
            <a:r>
              <a:rPr lang="en-US"/>
              <a:t>Read the </a:t>
            </a:r>
            <a:r>
              <a:rPr lang="en-US" b="1"/>
              <a:t>Talk About It </a:t>
            </a:r>
            <a:r>
              <a:rPr lang="en-US" b="0"/>
              <a:t>on</a:t>
            </a:r>
            <a:r>
              <a:rPr lang="en-US" b="1"/>
              <a:t> </a:t>
            </a:r>
            <a:r>
              <a:rPr lang="en-US"/>
              <a:t>Page 28</a:t>
            </a:r>
          </a:p>
          <a:p>
            <a:endParaRPr lang="en-US"/>
          </a:p>
          <a:p>
            <a:r>
              <a:rPr lang="en-US"/>
              <a:t>Animals (pictured upper left, upper right, bottom left, bottom right): American Toad, Western Mud Snake, </a:t>
            </a:r>
            <a:r>
              <a:rPr lang="en-US" err="1"/>
              <a:t>Oucahita</a:t>
            </a:r>
            <a:r>
              <a:rPr lang="en-US"/>
              <a:t> Map Turtle, Cave Salamander</a:t>
            </a:r>
          </a:p>
        </p:txBody>
      </p:sp>
      <p:sp>
        <p:nvSpPr>
          <p:cNvPr id="4" name="Slide Number Placeholder 3">
            <a:extLst>
              <a:ext uri="{FF2B5EF4-FFF2-40B4-BE49-F238E27FC236}">
                <a16:creationId xmlns:a16="http://schemas.microsoft.com/office/drawing/2014/main" id="{6F5BFC77-EF55-3500-C627-42FD0938C326}"/>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1235092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4245E-FAC3-D13A-39AC-DCCB5E9E80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687003-190C-969E-DE68-1F2467F4CC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9EE335-29D7-FDD3-AE5B-B6C6FFA81F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EBA479-AB7F-144F-DC68-3F8C1F3B1978}"/>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3841033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F2CAF-E01A-19C3-7438-8BB7733B7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D63A84-9951-3864-38F4-BA47634F02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DD8A2-1929-C234-14F0-5355ABBD10BE}"/>
              </a:ext>
            </a:extLst>
          </p:cNvPr>
          <p:cNvSpPr>
            <a:spLocks noGrp="1"/>
          </p:cNvSpPr>
          <p:nvPr>
            <p:ph type="body" idx="1"/>
          </p:nvPr>
        </p:nvSpPr>
        <p:spPr/>
        <p:txBody>
          <a:bodyPr/>
          <a:lstStyle/>
          <a:p>
            <a:r>
              <a:rPr lang="en-US"/>
              <a:t>Read the </a:t>
            </a:r>
            <a:r>
              <a:rPr lang="en-US" b="1"/>
              <a:t>Fun Fact </a:t>
            </a:r>
            <a:r>
              <a:rPr lang="en-US" b="0"/>
              <a:t>on</a:t>
            </a:r>
            <a:r>
              <a:rPr lang="en-US" b="1"/>
              <a:t> </a:t>
            </a:r>
            <a:r>
              <a:rPr lang="en-US"/>
              <a:t>Page 28</a:t>
            </a:r>
          </a:p>
          <a:p>
            <a:endParaRPr lang="en-US"/>
          </a:p>
          <a:p>
            <a:r>
              <a:rPr lang="en-US"/>
              <a:t>Animal: Eastern Collard Lizard</a:t>
            </a:r>
          </a:p>
        </p:txBody>
      </p:sp>
      <p:sp>
        <p:nvSpPr>
          <p:cNvPr id="4" name="Slide Number Placeholder 3">
            <a:extLst>
              <a:ext uri="{FF2B5EF4-FFF2-40B4-BE49-F238E27FC236}">
                <a16:creationId xmlns:a16="http://schemas.microsoft.com/office/drawing/2014/main" id="{CF3E4B76-FB99-9AAE-FDE3-068DC78940D3}"/>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4211376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5024B-80CB-66B1-2201-26A5ED02C8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4B7401-C183-595E-A35E-209048EC82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ED894-E7A8-625A-BC20-37BA899D09A9}"/>
              </a:ext>
            </a:extLst>
          </p:cNvPr>
          <p:cNvSpPr>
            <a:spLocks noGrp="1"/>
          </p:cNvSpPr>
          <p:nvPr>
            <p:ph type="body" idx="1"/>
          </p:nvPr>
        </p:nvSpPr>
        <p:spPr/>
        <p:txBody>
          <a:bodyPr/>
          <a:lstStyle/>
          <a:p>
            <a:r>
              <a:rPr lang="en-US"/>
              <a:t>Read the </a:t>
            </a:r>
            <a:r>
              <a:rPr lang="en-US" b="1"/>
              <a:t>Read Together How Do I Compare to a Bear? </a:t>
            </a:r>
            <a:r>
              <a:rPr lang="en-US"/>
              <a:t>on Page 29. Sing to the tune of </a:t>
            </a:r>
            <a:r>
              <a:rPr lang="en-US" i="1"/>
              <a:t>Three Blind Mice </a:t>
            </a:r>
            <a:r>
              <a:rPr lang="en-US"/>
              <a:t>for each poem. </a:t>
            </a:r>
            <a:endParaRPr lang="en-US" b="1"/>
          </a:p>
        </p:txBody>
      </p:sp>
      <p:sp>
        <p:nvSpPr>
          <p:cNvPr id="4" name="Slide Number Placeholder 3">
            <a:extLst>
              <a:ext uri="{FF2B5EF4-FFF2-40B4-BE49-F238E27FC236}">
                <a16:creationId xmlns:a16="http://schemas.microsoft.com/office/drawing/2014/main" id="{5E725FED-AB55-C55E-E291-746A81ADA65E}"/>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1855389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4CFA2-A9D9-22CE-D6BB-A385FFBD01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68D7F-D2CD-AC09-C7EB-E42007AA3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FCF256-DAF6-4756-730A-6BFE6154AFE1}"/>
              </a:ext>
            </a:extLst>
          </p:cNvPr>
          <p:cNvSpPr>
            <a:spLocks noGrp="1"/>
          </p:cNvSpPr>
          <p:nvPr>
            <p:ph type="body" idx="1"/>
          </p:nvPr>
        </p:nvSpPr>
        <p:spPr/>
        <p:txBody>
          <a:bodyPr/>
          <a:lstStyle/>
          <a:p>
            <a:r>
              <a:rPr lang="en-US"/>
              <a:t>Read the </a:t>
            </a:r>
            <a:r>
              <a:rPr lang="en-US" b="1"/>
              <a:t>Grin and Bear It </a:t>
            </a:r>
            <a:r>
              <a:rPr lang="en-US"/>
              <a:t>on Page 30. Sing to the tune of </a:t>
            </a:r>
            <a:r>
              <a:rPr lang="en-US" i="1"/>
              <a:t>Three Blind Mice </a:t>
            </a:r>
            <a:r>
              <a:rPr lang="en-US"/>
              <a:t>for each poem. Then have students complete the following student guide, </a:t>
            </a:r>
            <a:r>
              <a:rPr lang="en-US" b="1"/>
              <a:t>1E Draw It!</a:t>
            </a:r>
          </a:p>
        </p:txBody>
      </p:sp>
      <p:sp>
        <p:nvSpPr>
          <p:cNvPr id="4" name="Slide Number Placeholder 3">
            <a:extLst>
              <a:ext uri="{FF2B5EF4-FFF2-40B4-BE49-F238E27FC236}">
                <a16:creationId xmlns:a16="http://schemas.microsoft.com/office/drawing/2014/main" id="{3D258DE1-6035-0D60-6841-05A2C8909C5A}"/>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3053761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FED98-6256-5D5F-426C-5B6772B32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6F14BB-F254-04E0-839B-B193C5B220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293A4-E34C-78BC-4DD1-4CD5A489DBDE}"/>
              </a:ext>
            </a:extLst>
          </p:cNvPr>
          <p:cNvSpPr>
            <a:spLocks noGrp="1"/>
          </p:cNvSpPr>
          <p:nvPr>
            <p:ph type="body" idx="1"/>
          </p:nvPr>
        </p:nvSpPr>
        <p:spPr/>
        <p:txBody>
          <a:bodyPr/>
          <a:lstStyle/>
          <a:p>
            <a:r>
              <a:rPr lang="en-US"/>
              <a:t>Then have students complete the following student guide, </a:t>
            </a:r>
            <a:r>
              <a:rPr lang="en-US" b="1"/>
              <a:t>1E Draw It!</a:t>
            </a:r>
          </a:p>
        </p:txBody>
      </p:sp>
      <p:sp>
        <p:nvSpPr>
          <p:cNvPr id="4" name="Slide Number Placeholder 3">
            <a:extLst>
              <a:ext uri="{FF2B5EF4-FFF2-40B4-BE49-F238E27FC236}">
                <a16:creationId xmlns:a16="http://schemas.microsoft.com/office/drawing/2014/main" id="{2F1A65D8-3996-7D86-ACA3-E86238B6C007}"/>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531381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0BABF-63A3-DCF7-ACBC-BE2222AFF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DC80A-5801-6C85-F063-343691CC4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AF2D3-51F4-D507-98A0-66FE38D511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Explore the different ways that bears and other animals may cool down. </a:t>
            </a:r>
          </a:p>
          <a:p>
            <a:endParaRPr lang="en-US" b="1"/>
          </a:p>
        </p:txBody>
      </p:sp>
      <p:sp>
        <p:nvSpPr>
          <p:cNvPr id="4" name="Slide Number Placeholder 3">
            <a:extLst>
              <a:ext uri="{FF2B5EF4-FFF2-40B4-BE49-F238E27FC236}">
                <a16:creationId xmlns:a16="http://schemas.microsoft.com/office/drawing/2014/main" id="{A516EF09-5629-33D0-1B5C-87E2621F3099}"/>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1973361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1D0C3-B38A-4675-66CF-8E08CBC79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E3089-7CB4-882E-1A3E-6C1F44D437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798A66-163C-3DB9-4918-8A5FB2F8A097}"/>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91C6B0BE-9F2D-7754-A0B5-20DDF551AC33}"/>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797377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06713-D30B-4E20-A5D8-BB257B713E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CA569-FD20-6E9F-A7B4-3DA9737B57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D9029-5F1E-8DB9-B2B8-34AB195D72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Explore the different ways that bears and other animals may cool down. </a:t>
            </a:r>
          </a:p>
          <a:p>
            <a:endParaRPr lang="en-US" b="0"/>
          </a:p>
          <a:p>
            <a:r>
              <a:rPr lang="en-US"/>
              <a:t>Animal: Family of raccoons </a:t>
            </a:r>
          </a:p>
          <a:p>
            <a:endParaRPr lang="en-US"/>
          </a:p>
        </p:txBody>
      </p:sp>
      <p:sp>
        <p:nvSpPr>
          <p:cNvPr id="4" name="Slide Number Placeholder 3">
            <a:extLst>
              <a:ext uri="{FF2B5EF4-FFF2-40B4-BE49-F238E27FC236}">
                <a16:creationId xmlns:a16="http://schemas.microsoft.com/office/drawing/2014/main" id="{32B2680F-259F-E8D9-8BAC-32939272B810}"/>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814859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2D69A-0AE8-339F-94DC-8C37F6F92B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53C9D-DE21-43C9-FEBB-4A81B18C0D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23777E-72F8-7F72-2A63-F239F9AB57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Explore the different ways that bears and other animals may cool down. </a:t>
            </a:r>
          </a:p>
          <a:p>
            <a:endParaRPr lang="en-US" b="0"/>
          </a:p>
        </p:txBody>
      </p:sp>
      <p:sp>
        <p:nvSpPr>
          <p:cNvPr id="4" name="Slide Number Placeholder 3">
            <a:extLst>
              <a:ext uri="{FF2B5EF4-FFF2-40B4-BE49-F238E27FC236}">
                <a16:creationId xmlns:a16="http://schemas.microsoft.com/office/drawing/2014/main" id="{E773A8C1-9267-B9FD-BC47-2FB69137ABD6}"/>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405570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02C00-27F9-2EFE-9438-6482A1CD2E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2E6E3-A7C0-DA11-3397-EF263632E9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8373B-15ED-65B1-13C6-DC2BED146DDA}"/>
              </a:ext>
            </a:extLst>
          </p:cNvPr>
          <p:cNvSpPr>
            <a:spLocks noGrp="1"/>
          </p:cNvSpPr>
          <p:nvPr>
            <p:ph type="body" idx="1"/>
          </p:nvPr>
        </p:nvSpPr>
        <p:spPr/>
        <p:txBody>
          <a:bodyPr/>
          <a:lstStyle/>
          <a:p>
            <a:pPr>
              <a:defRPr/>
            </a:pPr>
            <a:r>
              <a:rPr lang="en-US" b="0"/>
              <a:t>Explore the different ways that bears and other animals may cool down.</a:t>
            </a:r>
            <a:r>
              <a:rPr lang="en-US"/>
              <a:t>  Beaver</a:t>
            </a:r>
            <a:endParaRPr lang="en-US" b="0"/>
          </a:p>
          <a:p>
            <a:endParaRPr lang="en-US" b="0"/>
          </a:p>
          <a:p>
            <a:r>
              <a:rPr lang="en-US"/>
              <a:t>Animal: American Beaver</a:t>
            </a:r>
          </a:p>
        </p:txBody>
      </p:sp>
      <p:sp>
        <p:nvSpPr>
          <p:cNvPr id="4" name="Slide Number Placeholder 3">
            <a:extLst>
              <a:ext uri="{FF2B5EF4-FFF2-40B4-BE49-F238E27FC236}">
                <a16:creationId xmlns:a16="http://schemas.microsoft.com/office/drawing/2014/main" id="{5FBE3157-61E8-66FB-9EE0-451E7E436C18}"/>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1454638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A10B3-FD20-E37B-7926-D295959B1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F0DDF1-21A6-B2CF-3DB2-BD0DF81774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A090CF-04DF-2B37-F65D-48A7D75222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Explore the different ways that bears and other animals may cool down. </a:t>
            </a:r>
          </a:p>
          <a:p>
            <a:endParaRPr lang="en-US" b="0"/>
          </a:p>
          <a:p>
            <a:r>
              <a:rPr lang="en-US"/>
              <a:t>Animal: Box Turtle</a:t>
            </a:r>
          </a:p>
        </p:txBody>
      </p:sp>
      <p:sp>
        <p:nvSpPr>
          <p:cNvPr id="4" name="Slide Number Placeholder 3">
            <a:extLst>
              <a:ext uri="{FF2B5EF4-FFF2-40B4-BE49-F238E27FC236}">
                <a16:creationId xmlns:a16="http://schemas.microsoft.com/office/drawing/2014/main" id="{48490FAA-AB3E-790A-9926-8670A35FBD58}"/>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2324117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3C517-020C-3E8C-8ABC-4276F77C0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F818C-E1D2-FEA5-AF76-7F70D7CA19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A30239-BAE4-D409-3CDC-302AABAEB2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Explore the different ways that bears and other animals may cool down. </a:t>
            </a:r>
          </a:p>
          <a:p>
            <a:endParaRPr lang="en-US" b="0"/>
          </a:p>
          <a:p>
            <a:r>
              <a:rPr lang="en-US"/>
              <a:t>Animal: Bullfrog</a:t>
            </a:r>
          </a:p>
        </p:txBody>
      </p:sp>
      <p:sp>
        <p:nvSpPr>
          <p:cNvPr id="4" name="Slide Number Placeholder 3">
            <a:extLst>
              <a:ext uri="{FF2B5EF4-FFF2-40B4-BE49-F238E27FC236}">
                <a16:creationId xmlns:a16="http://schemas.microsoft.com/office/drawing/2014/main" id="{252E60D4-F67A-6DD7-D269-40B6BD0A9745}"/>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1212971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50807-66F0-5735-A833-6CD91F61AF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B5AB0-E914-86FB-CE72-8D05F91A81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03E6EB-5D92-E9FB-AC4A-78700644B5F5}"/>
              </a:ext>
            </a:extLst>
          </p:cNvPr>
          <p:cNvSpPr>
            <a:spLocks noGrp="1"/>
          </p:cNvSpPr>
          <p:nvPr>
            <p:ph type="body" idx="1"/>
          </p:nvPr>
        </p:nvSpPr>
        <p:spPr/>
        <p:txBody>
          <a:bodyPr/>
          <a:lstStyle/>
          <a:p>
            <a:pPr>
              <a:defRPr/>
            </a:pPr>
            <a:r>
              <a:rPr lang="en-US" b="0"/>
              <a:t>Explore the different ways that bears and other animals may cool down. </a:t>
            </a:r>
          </a:p>
          <a:p>
            <a:endParaRPr lang="en-US" b="0"/>
          </a:p>
          <a:p>
            <a:r>
              <a:rPr lang="en-US"/>
              <a:t>Animal: Fox Squirrel</a:t>
            </a:r>
          </a:p>
        </p:txBody>
      </p:sp>
      <p:sp>
        <p:nvSpPr>
          <p:cNvPr id="4" name="Slide Number Placeholder 3">
            <a:extLst>
              <a:ext uri="{FF2B5EF4-FFF2-40B4-BE49-F238E27FC236}">
                <a16:creationId xmlns:a16="http://schemas.microsoft.com/office/drawing/2014/main" id="{667CE548-6E06-E963-62E0-B8A620841188}"/>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71789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BBBCD-3478-2B9C-46A2-9D1FC4B47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5A4104-473D-4DA0-7E68-4A3F9890C1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B8E8CC-C736-EC93-54A6-25B93C8DA0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Explore the different ways that bears and other animals may cool down. </a:t>
            </a:r>
          </a:p>
          <a:p>
            <a:endParaRPr lang="en-US" b="0"/>
          </a:p>
        </p:txBody>
      </p:sp>
      <p:sp>
        <p:nvSpPr>
          <p:cNvPr id="4" name="Slide Number Placeholder 3">
            <a:extLst>
              <a:ext uri="{FF2B5EF4-FFF2-40B4-BE49-F238E27FC236}">
                <a16:creationId xmlns:a16="http://schemas.microsoft.com/office/drawing/2014/main" id="{7F5609DF-D044-998C-1C47-8A2AFCE41F2F}"/>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1531906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65AF-FAC9-C266-0013-8F727E998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2BA5F-35AC-4181-5020-085ACDA4F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EADB9E-A3E2-EB28-D395-82C2F46CEC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Explore the different ways that bears and other animals may cool down. </a:t>
            </a:r>
          </a:p>
          <a:p>
            <a:endParaRPr lang="en-US" b="0"/>
          </a:p>
        </p:txBody>
      </p:sp>
      <p:sp>
        <p:nvSpPr>
          <p:cNvPr id="4" name="Slide Number Placeholder 3">
            <a:extLst>
              <a:ext uri="{FF2B5EF4-FFF2-40B4-BE49-F238E27FC236}">
                <a16:creationId xmlns:a16="http://schemas.microsoft.com/office/drawing/2014/main" id="{C5A731F4-7C89-49C8-1F74-226BDDD7A543}"/>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255578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9E3FC-CEC7-C671-0017-E955F57E84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72774-1799-F859-68A0-B1429E4DAC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7C127A-A8AE-7319-75C8-867A2C204FA1}"/>
              </a:ext>
            </a:extLst>
          </p:cNvPr>
          <p:cNvSpPr>
            <a:spLocks noGrp="1"/>
          </p:cNvSpPr>
          <p:nvPr>
            <p:ph type="body" idx="1"/>
          </p:nvPr>
        </p:nvSpPr>
        <p:spPr/>
        <p:txBody>
          <a:bodyPr/>
          <a:lstStyle/>
          <a:p>
            <a:pPr>
              <a:defRPr/>
            </a:pPr>
            <a:r>
              <a:rPr lang="en-US" b="0"/>
              <a:t>Explore the different ways that bears and other animals may cool down.</a:t>
            </a:r>
            <a:r>
              <a:rPr lang="en-US"/>
              <a:t>  </a:t>
            </a:r>
          </a:p>
          <a:p>
            <a:endParaRPr lang="en-US"/>
          </a:p>
          <a:p>
            <a:r>
              <a:rPr lang="en-US"/>
              <a:t>Animal: Deer Mouse</a:t>
            </a:r>
          </a:p>
        </p:txBody>
      </p:sp>
      <p:sp>
        <p:nvSpPr>
          <p:cNvPr id="4" name="Slide Number Placeholder 3">
            <a:extLst>
              <a:ext uri="{FF2B5EF4-FFF2-40B4-BE49-F238E27FC236}">
                <a16:creationId xmlns:a16="http://schemas.microsoft.com/office/drawing/2014/main" id="{6C5B1D71-7266-3DFC-323D-8DE8B0A31A2C}"/>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2304987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C631B-8436-9954-3970-BC7ACB8A7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8370A-F9C0-EB35-68DA-CEFDE9051B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167C94-A92B-6285-4620-ED6A133873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Explore the different ways that bears and other animals may cool down. </a:t>
            </a:r>
          </a:p>
          <a:p>
            <a:endParaRPr lang="en-US" b="0"/>
          </a:p>
        </p:txBody>
      </p:sp>
      <p:sp>
        <p:nvSpPr>
          <p:cNvPr id="4" name="Slide Number Placeholder 3">
            <a:extLst>
              <a:ext uri="{FF2B5EF4-FFF2-40B4-BE49-F238E27FC236}">
                <a16:creationId xmlns:a16="http://schemas.microsoft.com/office/drawing/2014/main" id="{83093662-5DE5-D8E2-E984-549424BB1115}"/>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1304826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F0A4A-CF63-C505-5B45-34B492642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F70F2-034E-DC14-D65A-AF6F9AEAF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1557F6-58B0-2CFB-3F0A-EF9F56C230BB}"/>
              </a:ext>
            </a:extLst>
          </p:cNvPr>
          <p:cNvSpPr>
            <a:spLocks noGrp="1"/>
          </p:cNvSpPr>
          <p:nvPr>
            <p:ph type="body" idx="1"/>
          </p:nvPr>
        </p:nvSpPr>
        <p:spPr/>
        <p:txBody>
          <a:bodyPr/>
          <a:lstStyle/>
          <a:p>
            <a:r>
              <a:rPr lang="en-US" b="1"/>
              <a:t>Read</a:t>
            </a:r>
            <a:r>
              <a:rPr lang="en-US"/>
              <a:t> the book </a:t>
            </a:r>
            <a:r>
              <a:rPr lang="en-US" i="1"/>
              <a:t>Beneath the Sun </a:t>
            </a:r>
            <a:r>
              <a:rPr lang="en-US"/>
              <a:t>by Melissa Stewart</a:t>
            </a:r>
          </a:p>
        </p:txBody>
      </p:sp>
      <p:sp>
        <p:nvSpPr>
          <p:cNvPr id="4" name="Slide Number Placeholder 3">
            <a:extLst>
              <a:ext uri="{FF2B5EF4-FFF2-40B4-BE49-F238E27FC236}">
                <a16:creationId xmlns:a16="http://schemas.microsoft.com/office/drawing/2014/main" id="{FA238371-BA28-B5F2-5963-956C9A61254F}"/>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893427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8F6A6-BEA4-9152-B05B-42118338CE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2ED5C8-E622-2410-DC88-FA90B46DD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DB1934-FCE7-1108-1BD0-F1C4A829675B}"/>
              </a:ext>
            </a:extLst>
          </p:cNvPr>
          <p:cNvSpPr>
            <a:spLocks noGrp="1"/>
          </p:cNvSpPr>
          <p:nvPr>
            <p:ph type="body" idx="1"/>
          </p:nvPr>
        </p:nvSpPr>
        <p:spPr/>
        <p:txBody>
          <a:bodyPr/>
          <a:lstStyle/>
          <a:p>
            <a:pPr>
              <a:defRPr/>
            </a:pPr>
            <a:r>
              <a:rPr lang="en-US" b="0"/>
              <a:t>Explore the different ways that bears and other animals may cool down. </a:t>
            </a:r>
          </a:p>
          <a:p>
            <a:endParaRPr lang="en-US" b="0"/>
          </a:p>
          <a:p>
            <a:r>
              <a:rPr lang="en-US"/>
              <a:t>Animal: American Robin</a:t>
            </a:r>
          </a:p>
        </p:txBody>
      </p:sp>
      <p:sp>
        <p:nvSpPr>
          <p:cNvPr id="4" name="Slide Number Placeholder 3">
            <a:extLst>
              <a:ext uri="{FF2B5EF4-FFF2-40B4-BE49-F238E27FC236}">
                <a16:creationId xmlns:a16="http://schemas.microsoft.com/office/drawing/2014/main" id="{9E04144D-E5FA-0943-FAB8-931F6C95E5B2}"/>
              </a:ext>
            </a:extLst>
          </p:cNvPr>
          <p:cNvSpPr>
            <a:spLocks noGrp="1"/>
          </p:cNvSpPr>
          <p:nvPr>
            <p:ph type="sldNum" sz="quarter" idx="5"/>
          </p:nvPr>
        </p:nvSpPr>
        <p:spPr/>
        <p:txBody>
          <a:bodyPr/>
          <a:lstStyle/>
          <a:p>
            <a:fld id="{F7C19E1B-9841-4947-956E-4E7489943B16}" type="slidenum">
              <a:rPr lang="en-US" smtClean="0"/>
              <a:t>31</a:t>
            </a:fld>
            <a:endParaRPr lang="en-US"/>
          </a:p>
        </p:txBody>
      </p:sp>
    </p:spTree>
    <p:extLst>
      <p:ext uri="{BB962C8B-B14F-4D97-AF65-F5344CB8AC3E}">
        <p14:creationId xmlns:p14="http://schemas.microsoft.com/office/powerpoint/2010/main" val="1439351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55B6C-9182-88CF-8D45-8A37D2FC7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078580-98D6-21A8-F01F-F637640C0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61DDA8-EE4A-C00E-0FE7-5242E537FD9E}"/>
              </a:ext>
            </a:extLst>
          </p:cNvPr>
          <p:cNvSpPr>
            <a:spLocks noGrp="1"/>
          </p:cNvSpPr>
          <p:nvPr>
            <p:ph type="body" idx="1"/>
          </p:nvPr>
        </p:nvSpPr>
        <p:spPr/>
        <p:txBody>
          <a:bodyPr/>
          <a:lstStyle/>
          <a:p>
            <a:pPr>
              <a:defRPr/>
            </a:pPr>
            <a:r>
              <a:rPr lang="en-US" b="0"/>
              <a:t>Explore the different ways that bears and other animals may cool down. </a:t>
            </a:r>
            <a:endParaRPr lang="en-US"/>
          </a:p>
          <a:p>
            <a:pPr>
              <a:defRPr/>
            </a:pPr>
            <a:endParaRPr lang="en-US"/>
          </a:p>
          <a:p>
            <a:pPr>
              <a:defRPr/>
            </a:pPr>
            <a:r>
              <a:rPr lang="en-US"/>
              <a:t>Animal: Red fox</a:t>
            </a:r>
          </a:p>
          <a:p>
            <a:endParaRPr lang="en-US" b="0"/>
          </a:p>
        </p:txBody>
      </p:sp>
      <p:sp>
        <p:nvSpPr>
          <p:cNvPr id="4" name="Slide Number Placeholder 3">
            <a:extLst>
              <a:ext uri="{FF2B5EF4-FFF2-40B4-BE49-F238E27FC236}">
                <a16:creationId xmlns:a16="http://schemas.microsoft.com/office/drawing/2014/main" id="{E97BC34E-9E93-BF15-BDAE-7052936274CA}"/>
              </a:ext>
            </a:extLst>
          </p:cNvPr>
          <p:cNvSpPr>
            <a:spLocks noGrp="1"/>
          </p:cNvSpPr>
          <p:nvPr>
            <p:ph type="sldNum" sz="quarter" idx="5"/>
          </p:nvPr>
        </p:nvSpPr>
        <p:spPr/>
        <p:txBody>
          <a:bodyPr/>
          <a:lstStyle/>
          <a:p>
            <a:fld id="{F7C19E1B-9841-4947-956E-4E7489943B16}" type="slidenum">
              <a:rPr lang="en-US" smtClean="0"/>
              <a:t>32</a:t>
            </a:fld>
            <a:endParaRPr lang="en-US"/>
          </a:p>
        </p:txBody>
      </p:sp>
    </p:spTree>
    <p:extLst>
      <p:ext uri="{BB962C8B-B14F-4D97-AF65-F5344CB8AC3E}">
        <p14:creationId xmlns:p14="http://schemas.microsoft.com/office/powerpoint/2010/main" val="621189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FB5AA-A334-78F4-763C-EA52B68ED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66369-C333-3C1B-3704-92AA299AD7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1D226F-40FD-547B-7CCD-332EE54977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Explore the different ways that bears and other animals may cool down. </a:t>
            </a:r>
          </a:p>
          <a:p>
            <a:endParaRPr lang="en-US" b="0"/>
          </a:p>
          <a:p>
            <a:r>
              <a:rPr lang="en-US"/>
              <a:t>Animal: River otter</a:t>
            </a:r>
          </a:p>
        </p:txBody>
      </p:sp>
      <p:sp>
        <p:nvSpPr>
          <p:cNvPr id="4" name="Slide Number Placeholder 3">
            <a:extLst>
              <a:ext uri="{FF2B5EF4-FFF2-40B4-BE49-F238E27FC236}">
                <a16:creationId xmlns:a16="http://schemas.microsoft.com/office/drawing/2014/main" id="{D8078672-6F58-4CD2-844F-1A4BD5326E7E}"/>
              </a:ext>
            </a:extLst>
          </p:cNvPr>
          <p:cNvSpPr>
            <a:spLocks noGrp="1"/>
          </p:cNvSpPr>
          <p:nvPr>
            <p:ph type="sldNum" sz="quarter" idx="5"/>
          </p:nvPr>
        </p:nvSpPr>
        <p:spPr/>
        <p:txBody>
          <a:bodyPr/>
          <a:lstStyle/>
          <a:p>
            <a:fld id="{F7C19E1B-9841-4947-956E-4E7489943B16}" type="slidenum">
              <a:rPr lang="en-US" smtClean="0"/>
              <a:t>33</a:t>
            </a:fld>
            <a:endParaRPr lang="en-US"/>
          </a:p>
        </p:txBody>
      </p:sp>
    </p:spTree>
    <p:extLst>
      <p:ext uri="{BB962C8B-B14F-4D97-AF65-F5344CB8AC3E}">
        <p14:creationId xmlns:p14="http://schemas.microsoft.com/office/powerpoint/2010/main" val="209305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0588A-9E82-3070-2F02-928D973B0B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A1613-5764-7347-B089-30139A0F4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B16486-B69F-150B-F184-0841CA362579}"/>
              </a:ext>
            </a:extLst>
          </p:cNvPr>
          <p:cNvSpPr>
            <a:spLocks noGrp="1"/>
          </p:cNvSpPr>
          <p:nvPr>
            <p:ph type="body" idx="1"/>
          </p:nvPr>
        </p:nvSpPr>
        <p:spPr/>
        <p:txBody>
          <a:bodyPr/>
          <a:lstStyle/>
          <a:p>
            <a:pPr>
              <a:defRPr/>
            </a:pPr>
            <a:r>
              <a:rPr lang="en-US" b="0"/>
              <a:t>Explore the different ways that bears and other animals may cool down. </a:t>
            </a:r>
          </a:p>
          <a:p>
            <a:endParaRPr lang="en-US" b="0"/>
          </a:p>
          <a:p>
            <a:r>
              <a:rPr lang="en-US"/>
              <a:t>Animal: Tufted titmouse</a:t>
            </a:r>
          </a:p>
        </p:txBody>
      </p:sp>
      <p:sp>
        <p:nvSpPr>
          <p:cNvPr id="4" name="Slide Number Placeholder 3">
            <a:extLst>
              <a:ext uri="{FF2B5EF4-FFF2-40B4-BE49-F238E27FC236}">
                <a16:creationId xmlns:a16="http://schemas.microsoft.com/office/drawing/2014/main" id="{174FB3FC-3203-B56B-B793-9F0B8A41A168}"/>
              </a:ext>
            </a:extLst>
          </p:cNvPr>
          <p:cNvSpPr>
            <a:spLocks noGrp="1"/>
          </p:cNvSpPr>
          <p:nvPr>
            <p:ph type="sldNum" sz="quarter" idx="5"/>
          </p:nvPr>
        </p:nvSpPr>
        <p:spPr/>
        <p:txBody>
          <a:bodyPr/>
          <a:lstStyle/>
          <a:p>
            <a:fld id="{F7C19E1B-9841-4947-956E-4E7489943B16}" type="slidenum">
              <a:rPr lang="en-US" smtClean="0"/>
              <a:t>34</a:t>
            </a:fld>
            <a:endParaRPr lang="en-US"/>
          </a:p>
        </p:txBody>
      </p:sp>
    </p:spTree>
    <p:extLst>
      <p:ext uri="{BB962C8B-B14F-4D97-AF65-F5344CB8AC3E}">
        <p14:creationId xmlns:p14="http://schemas.microsoft.com/office/powerpoint/2010/main" val="1310194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67AFB-64AE-D5FD-0593-D76F1386DF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D92C7-AEA7-F708-4F85-3E86805B29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97924-88B3-B550-2D6C-15A6C418AF0B}"/>
              </a:ext>
            </a:extLst>
          </p:cNvPr>
          <p:cNvSpPr>
            <a:spLocks noGrp="1"/>
          </p:cNvSpPr>
          <p:nvPr>
            <p:ph type="body" idx="1"/>
          </p:nvPr>
        </p:nvSpPr>
        <p:spPr/>
        <p:txBody>
          <a:bodyPr/>
          <a:lstStyle/>
          <a:p>
            <a:pPr>
              <a:defRPr/>
            </a:pPr>
            <a:r>
              <a:rPr lang="en-US" b="0"/>
              <a:t>Explore the different ways that bears and other animals may cool down. </a:t>
            </a:r>
          </a:p>
          <a:p>
            <a:endParaRPr lang="en-US" b="0"/>
          </a:p>
          <a:p>
            <a:r>
              <a:rPr lang="en-US"/>
              <a:t>Animal: White-tailed deer fawn</a:t>
            </a:r>
          </a:p>
          <a:p>
            <a:endParaRPr lang="en-US"/>
          </a:p>
        </p:txBody>
      </p:sp>
      <p:sp>
        <p:nvSpPr>
          <p:cNvPr id="4" name="Slide Number Placeholder 3">
            <a:extLst>
              <a:ext uri="{FF2B5EF4-FFF2-40B4-BE49-F238E27FC236}">
                <a16:creationId xmlns:a16="http://schemas.microsoft.com/office/drawing/2014/main" id="{FBEB1E22-B45B-392A-789B-2B17F4431D9B}"/>
              </a:ext>
            </a:extLst>
          </p:cNvPr>
          <p:cNvSpPr>
            <a:spLocks noGrp="1"/>
          </p:cNvSpPr>
          <p:nvPr>
            <p:ph type="sldNum" sz="quarter" idx="5"/>
          </p:nvPr>
        </p:nvSpPr>
        <p:spPr/>
        <p:txBody>
          <a:bodyPr/>
          <a:lstStyle/>
          <a:p>
            <a:fld id="{F7C19E1B-9841-4947-956E-4E7489943B16}" type="slidenum">
              <a:rPr lang="en-US" smtClean="0"/>
              <a:t>35</a:t>
            </a:fld>
            <a:endParaRPr lang="en-US"/>
          </a:p>
        </p:txBody>
      </p:sp>
    </p:spTree>
    <p:extLst>
      <p:ext uri="{BB962C8B-B14F-4D97-AF65-F5344CB8AC3E}">
        <p14:creationId xmlns:p14="http://schemas.microsoft.com/office/powerpoint/2010/main" val="971256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D40AF-A4CC-2FD4-4936-0803FAA28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E4F5FD-CEB8-C28A-41EB-048FC9874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6F010E-171F-5F38-8961-6B88DD164899}"/>
              </a:ext>
            </a:extLst>
          </p:cNvPr>
          <p:cNvSpPr>
            <a:spLocks noGrp="1"/>
          </p:cNvSpPr>
          <p:nvPr>
            <p:ph type="body" idx="1"/>
          </p:nvPr>
        </p:nvSpPr>
        <p:spPr/>
        <p:txBody>
          <a:bodyPr/>
          <a:lstStyle/>
          <a:p>
            <a:r>
              <a:rPr lang="en-US" b="0"/>
              <a:t>After viewing the different photos, ask the question: How do bears and other animals cool down?</a:t>
            </a:r>
          </a:p>
        </p:txBody>
      </p:sp>
      <p:sp>
        <p:nvSpPr>
          <p:cNvPr id="4" name="Slide Number Placeholder 3">
            <a:extLst>
              <a:ext uri="{FF2B5EF4-FFF2-40B4-BE49-F238E27FC236}">
                <a16:creationId xmlns:a16="http://schemas.microsoft.com/office/drawing/2014/main" id="{B32356F1-E180-34BC-082B-E7F14D994ACF}"/>
              </a:ext>
            </a:extLst>
          </p:cNvPr>
          <p:cNvSpPr>
            <a:spLocks noGrp="1"/>
          </p:cNvSpPr>
          <p:nvPr>
            <p:ph type="sldNum" sz="quarter" idx="5"/>
          </p:nvPr>
        </p:nvSpPr>
        <p:spPr/>
        <p:txBody>
          <a:bodyPr/>
          <a:lstStyle/>
          <a:p>
            <a:fld id="{F7C19E1B-9841-4947-956E-4E7489943B16}" type="slidenum">
              <a:rPr lang="en-US" smtClean="0"/>
              <a:t>36</a:t>
            </a:fld>
            <a:endParaRPr lang="en-US"/>
          </a:p>
        </p:txBody>
      </p:sp>
    </p:spTree>
    <p:extLst>
      <p:ext uri="{BB962C8B-B14F-4D97-AF65-F5344CB8AC3E}">
        <p14:creationId xmlns:p14="http://schemas.microsoft.com/office/powerpoint/2010/main" val="1700062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0C1FA-C9A4-A48B-1CD8-65D727CF8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8C150-D7FE-35F9-9250-4E7C0500F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B81A0D-39E2-CF50-C38D-2EAB89F79FB7}"/>
              </a:ext>
            </a:extLst>
          </p:cNvPr>
          <p:cNvSpPr>
            <a:spLocks noGrp="1"/>
          </p:cNvSpPr>
          <p:nvPr>
            <p:ph type="body" idx="1"/>
          </p:nvPr>
        </p:nvSpPr>
        <p:spPr/>
        <p:txBody>
          <a:bodyPr/>
          <a:lstStyle/>
          <a:p>
            <a:r>
              <a:rPr lang="en-US" b="0"/>
              <a:t>- Instruct students they are to make a model of something bears or another Missouri animal may find in nature to cool down, using natural or craft materials. They should use what was learned about animal behavior and temperature. Teacher discretion can be used as to the type of model students will make. It can be a diagram or a physical model. The materials for a physical model can vary – craft materials and/or natural materials (craft sticks, twigs, rocks, etc.). </a:t>
            </a:r>
          </a:p>
          <a:p>
            <a:endParaRPr lang="en-US" b="0"/>
          </a:p>
          <a:p>
            <a:r>
              <a:rPr lang="en-US" b="1"/>
              <a:t>- Note: </a:t>
            </a:r>
            <a:r>
              <a:rPr lang="en-US" b="0"/>
              <a:t>The decision to do a paper diagram model or a physical model may be made based on the amount of time available.</a:t>
            </a:r>
          </a:p>
          <a:p>
            <a:endParaRPr lang="en-US" b="0"/>
          </a:p>
          <a:p>
            <a:r>
              <a:rPr lang="en-US" b="0"/>
              <a:t>- Add student observations and/or questions to the </a:t>
            </a:r>
            <a:r>
              <a:rPr lang="en-US" b="1" err="1"/>
              <a:t>Noticings</a:t>
            </a:r>
            <a:r>
              <a:rPr lang="en-US" b="1"/>
              <a:t> and Wonderings Chart </a:t>
            </a:r>
            <a:r>
              <a:rPr lang="en-US" b="0"/>
              <a:t>as the lesson concludes in reference to the phenomenon studied</a:t>
            </a:r>
          </a:p>
        </p:txBody>
      </p:sp>
      <p:sp>
        <p:nvSpPr>
          <p:cNvPr id="4" name="Slide Number Placeholder 3">
            <a:extLst>
              <a:ext uri="{FF2B5EF4-FFF2-40B4-BE49-F238E27FC236}">
                <a16:creationId xmlns:a16="http://schemas.microsoft.com/office/drawing/2014/main" id="{72CE427B-F698-47A5-2369-EAFC10745D3F}"/>
              </a:ext>
            </a:extLst>
          </p:cNvPr>
          <p:cNvSpPr>
            <a:spLocks noGrp="1"/>
          </p:cNvSpPr>
          <p:nvPr>
            <p:ph type="sldNum" sz="quarter" idx="5"/>
          </p:nvPr>
        </p:nvSpPr>
        <p:spPr/>
        <p:txBody>
          <a:bodyPr/>
          <a:lstStyle/>
          <a:p>
            <a:fld id="{F7C19E1B-9841-4947-956E-4E7489943B16}" type="slidenum">
              <a:rPr lang="en-US" smtClean="0"/>
              <a:t>37</a:t>
            </a:fld>
            <a:endParaRPr lang="en-US"/>
          </a:p>
        </p:txBody>
      </p:sp>
    </p:spTree>
    <p:extLst>
      <p:ext uri="{BB962C8B-B14F-4D97-AF65-F5344CB8AC3E}">
        <p14:creationId xmlns:p14="http://schemas.microsoft.com/office/powerpoint/2010/main" val="23906301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497CE-FC7A-F2E9-9832-A8A9AC13D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74110-149F-EC2E-6681-D3B7DEE33E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D657E-FC4C-4447-1E61-0180627F3218}"/>
              </a:ext>
            </a:extLst>
          </p:cNvPr>
          <p:cNvSpPr>
            <a:spLocks noGrp="1"/>
          </p:cNvSpPr>
          <p:nvPr>
            <p:ph type="body" idx="1"/>
          </p:nvPr>
        </p:nvSpPr>
        <p:spPr/>
        <p:txBody>
          <a:bodyPr/>
          <a:lstStyle/>
          <a:p>
            <a:r>
              <a:rPr lang="en-US" b="0"/>
              <a:t>Share designs with the class. Instruct student to tell how and why their design will be effective and how the design mimics what was seen earlier in the </a:t>
            </a:r>
            <a:r>
              <a:rPr lang="en-US" b="1"/>
              <a:t>Keep It Cool, Bear! Presentation</a:t>
            </a:r>
          </a:p>
        </p:txBody>
      </p:sp>
      <p:sp>
        <p:nvSpPr>
          <p:cNvPr id="4" name="Slide Number Placeholder 3">
            <a:extLst>
              <a:ext uri="{FF2B5EF4-FFF2-40B4-BE49-F238E27FC236}">
                <a16:creationId xmlns:a16="http://schemas.microsoft.com/office/drawing/2014/main" id="{65D1FD0F-6028-0978-F6DB-027BF098F41D}"/>
              </a:ext>
            </a:extLst>
          </p:cNvPr>
          <p:cNvSpPr>
            <a:spLocks noGrp="1"/>
          </p:cNvSpPr>
          <p:nvPr>
            <p:ph type="sldNum" sz="quarter" idx="5"/>
          </p:nvPr>
        </p:nvSpPr>
        <p:spPr/>
        <p:txBody>
          <a:bodyPr/>
          <a:lstStyle/>
          <a:p>
            <a:fld id="{F7C19E1B-9841-4947-956E-4E7489943B16}" type="slidenum">
              <a:rPr lang="en-US" smtClean="0"/>
              <a:t>38</a:t>
            </a:fld>
            <a:endParaRPr lang="en-US"/>
          </a:p>
        </p:txBody>
      </p:sp>
    </p:spTree>
    <p:extLst>
      <p:ext uri="{BB962C8B-B14F-4D97-AF65-F5344CB8AC3E}">
        <p14:creationId xmlns:p14="http://schemas.microsoft.com/office/powerpoint/2010/main" val="2343066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1BD65-92FB-E5CF-4243-B2379DFCC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3DD4E-C835-3934-F2B4-77F930070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547EB-4F58-C616-4262-FCA62B211D22}"/>
              </a:ext>
            </a:extLst>
          </p:cNvPr>
          <p:cNvSpPr>
            <a:spLocks noGrp="1"/>
          </p:cNvSpPr>
          <p:nvPr>
            <p:ph type="body" idx="1"/>
          </p:nvPr>
        </p:nvSpPr>
        <p:spPr/>
        <p:txBody>
          <a:bodyPr/>
          <a:lstStyle/>
          <a:p>
            <a:r>
              <a:rPr lang="en-US"/>
              <a:t>Reference the </a:t>
            </a:r>
            <a:r>
              <a:rPr lang="en-US" b="1" err="1"/>
              <a:t>Noticings</a:t>
            </a:r>
            <a:r>
              <a:rPr lang="en-US" b="1"/>
              <a:t> and Wonderings Chart</a:t>
            </a:r>
            <a:r>
              <a:rPr lang="en-US"/>
              <a:t>: Ask students:</a:t>
            </a:r>
          </a:p>
          <a:p>
            <a:endParaRPr lang="en-US"/>
          </a:p>
          <a:p>
            <a:r>
              <a:rPr lang="en-US"/>
              <a:t>What else needs to be added to the chart?</a:t>
            </a:r>
          </a:p>
          <a:p>
            <a:endParaRPr lang="en-US"/>
          </a:p>
          <a:p>
            <a:r>
              <a:rPr lang="en-US"/>
              <a:t>Ask students what should be added to represent what was learned about bear behavior and bear dens.</a:t>
            </a:r>
          </a:p>
        </p:txBody>
      </p:sp>
      <p:sp>
        <p:nvSpPr>
          <p:cNvPr id="4" name="Slide Number Placeholder 3">
            <a:extLst>
              <a:ext uri="{FF2B5EF4-FFF2-40B4-BE49-F238E27FC236}">
                <a16:creationId xmlns:a16="http://schemas.microsoft.com/office/drawing/2014/main" id="{8D1573D4-FEFB-B2D0-E0A7-8589BBE8F990}"/>
              </a:ext>
            </a:extLst>
          </p:cNvPr>
          <p:cNvSpPr>
            <a:spLocks noGrp="1"/>
          </p:cNvSpPr>
          <p:nvPr>
            <p:ph type="sldNum" sz="quarter" idx="5"/>
          </p:nvPr>
        </p:nvSpPr>
        <p:spPr/>
        <p:txBody>
          <a:bodyPr/>
          <a:lstStyle/>
          <a:p>
            <a:fld id="{F7C19E1B-9841-4947-956E-4E7489943B16}" type="slidenum">
              <a:rPr lang="en-US" smtClean="0"/>
              <a:t>39</a:t>
            </a:fld>
            <a:endParaRPr lang="en-US"/>
          </a:p>
        </p:txBody>
      </p:sp>
    </p:spTree>
    <p:extLst>
      <p:ext uri="{BB962C8B-B14F-4D97-AF65-F5344CB8AC3E}">
        <p14:creationId xmlns:p14="http://schemas.microsoft.com/office/powerpoint/2010/main" val="2447079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F6B83-E329-64E2-89CE-EDD0749DC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B6CF5E-30D3-32C3-FE32-70A5CEBA5C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72B638-1B57-DD7E-B132-758AC5659040}"/>
              </a:ext>
            </a:extLst>
          </p:cNvPr>
          <p:cNvSpPr>
            <a:spLocks noGrp="1"/>
          </p:cNvSpPr>
          <p:nvPr>
            <p:ph type="body" idx="1"/>
          </p:nvPr>
        </p:nvSpPr>
        <p:spPr/>
        <p:txBody>
          <a:bodyPr/>
          <a:lstStyle/>
          <a:p>
            <a:r>
              <a:rPr lang="en-US"/>
              <a:t>Young back bear.</a:t>
            </a:r>
          </a:p>
        </p:txBody>
      </p:sp>
      <p:sp>
        <p:nvSpPr>
          <p:cNvPr id="4" name="Slide Number Placeholder 3">
            <a:extLst>
              <a:ext uri="{FF2B5EF4-FFF2-40B4-BE49-F238E27FC236}">
                <a16:creationId xmlns:a16="http://schemas.microsoft.com/office/drawing/2014/main" id="{43899B9F-D975-83C0-C6B7-99685B63A541}"/>
              </a:ext>
            </a:extLst>
          </p:cNvPr>
          <p:cNvSpPr>
            <a:spLocks noGrp="1"/>
          </p:cNvSpPr>
          <p:nvPr>
            <p:ph type="sldNum" sz="quarter" idx="5"/>
          </p:nvPr>
        </p:nvSpPr>
        <p:spPr/>
        <p:txBody>
          <a:bodyPr/>
          <a:lstStyle/>
          <a:p>
            <a:fld id="{F7C19E1B-9841-4947-956E-4E7489943B16}" type="slidenum">
              <a:rPr lang="en-US" smtClean="0"/>
              <a:t>40</a:t>
            </a:fld>
            <a:endParaRPr lang="en-US"/>
          </a:p>
        </p:txBody>
      </p:sp>
    </p:spTree>
    <p:extLst>
      <p:ext uri="{BB962C8B-B14F-4D97-AF65-F5344CB8AC3E}">
        <p14:creationId xmlns:p14="http://schemas.microsoft.com/office/powerpoint/2010/main" val="2357013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EDB5-69F1-6BCF-D4C3-C3CB02A19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C934E0-A210-9204-C227-4F318B9388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DC383-0F08-0408-2D9B-1BCB9A88A03C}"/>
              </a:ext>
            </a:extLst>
          </p:cNvPr>
          <p:cNvSpPr>
            <a:spLocks noGrp="1"/>
          </p:cNvSpPr>
          <p:nvPr>
            <p:ph type="body" idx="1"/>
          </p:nvPr>
        </p:nvSpPr>
        <p:spPr/>
        <p:txBody>
          <a:bodyPr/>
          <a:lstStyle/>
          <a:p>
            <a:r>
              <a:rPr lang="en-US"/>
              <a:t>Animal: Oucahita Map Turtle</a:t>
            </a:r>
          </a:p>
        </p:txBody>
      </p:sp>
      <p:sp>
        <p:nvSpPr>
          <p:cNvPr id="4" name="Slide Number Placeholder 3">
            <a:extLst>
              <a:ext uri="{FF2B5EF4-FFF2-40B4-BE49-F238E27FC236}">
                <a16:creationId xmlns:a16="http://schemas.microsoft.com/office/drawing/2014/main" id="{EE05CA57-A37C-EC3D-545A-4BC4AD5F8BE2}"/>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3917144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AA501-959F-A27C-B976-3223E6F62B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84D5A-C4FE-574C-D534-52DD21B0B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3659CB-F439-8578-D224-C096A94E8445}"/>
              </a:ext>
            </a:extLst>
          </p:cNvPr>
          <p:cNvSpPr>
            <a:spLocks noGrp="1"/>
          </p:cNvSpPr>
          <p:nvPr>
            <p:ph type="body" idx="1"/>
          </p:nvPr>
        </p:nvSpPr>
        <p:spPr/>
        <p:txBody>
          <a:bodyPr/>
          <a:lstStyle/>
          <a:p>
            <a:r>
              <a:rPr lang="en-US"/>
              <a:t>Animal: House Finch</a:t>
            </a:r>
          </a:p>
        </p:txBody>
      </p:sp>
      <p:sp>
        <p:nvSpPr>
          <p:cNvPr id="4" name="Slide Number Placeholder 3">
            <a:extLst>
              <a:ext uri="{FF2B5EF4-FFF2-40B4-BE49-F238E27FC236}">
                <a16:creationId xmlns:a16="http://schemas.microsoft.com/office/drawing/2014/main" id="{F4E53F28-3012-6236-A154-F09B9329B8F7}"/>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1935114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724CE-225E-F793-D629-F14713124A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DC131-77E2-EABF-DA39-4891FD9A3B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720DA7-DCB8-51F3-3C48-B4D1B5E7EF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Animals in the book: turkey vulture, woodchuck, earthworm, spittlebug, black swallowtail, caterpillar, osprey, frogs, crayfish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Animal in Picture: Grey Treefrog</a:t>
            </a:r>
          </a:p>
          <a:p>
            <a:endParaRPr lang="en-US"/>
          </a:p>
        </p:txBody>
      </p:sp>
      <p:sp>
        <p:nvSpPr>
          <p:cNvPr id="4" name="Slide Number Placeholder 3">
            <a:extLst>
              <a:ext uri="{FF2B5EF4-FFF2-40B4-BE49-F238E27FC236}">
                <a16:creationId xmlns:a16="http://schemas.microsoft.com/office/drawing/2014/main" id="{5E91E4A7-31F9-13EF-1365-2E7C7F4AA4AF}"/>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2506847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7A777-87C2-4A4A-E733-185544AF6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07AC8-568D-5EDD-3272-BCCAC290C9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6CEED7-FE56-EA18-5067-19356376D94E}"/>
              </a:ext>
            </a:extLst>
          </p:cNvPr>
          <p:cNvSpPr>
            <a:spLocks noGrp="1"/>
          </p:cNvSpPr>
          <p:nvPr>
            <p:ph type="body" idx="1"/>
          </p:nvPr>
        </p:nvSpPr>
        <p:spPr/>
        <p:txBody>
          <a:bodyPr/>
          <a:lstStyle/>
          <a:p>
            <a:pPr>
              <a:defRPr/>
            </a:pPr>
            <a:r>
              <a:rPr lang="en-US"/>
              <a:t>Let’s go outside for a hike in our schoolyard. As we are hiking, where do you think these critters would go to stay cool? White-tailed deer</a:t>
            </a:r>
          </a:p>
          <a:p>
            <a:endParaRPr lang="en-US"/>
          </a:p>
        </p:txBody>
      </p:sp>
      <p:sp>
        <p:nvSpPr>
          <p:cNvPr id="4" name="Slide Number Placeholder 3">
            <a:extLst>
              <a:ext uri="{FF2B5EF4-FFF2-40B4-BE49-F238E27FC236}">
                <a16:creationId xmlns:a16="http://schemas.microsoft.com/office/drawing/2014/main" id="{FE0E8872-8022-AE85-8093-D22800FBC2CA}"/>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2513381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737F1-E360-CD9C-928A-34B60E69F5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4961C0-ED47-33F3-7766-2B2B634DA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2EF128-7461-24AF-4B04-DA7612E2E2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333772-336C-94E0-177E-2FD4966C5A01}"/>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4254763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CB72A-E7E3-4899-65F6-13C2B6DE7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13399-1ACF-A193-1FA3-21F932F02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8FACA-A318-B56A-91F2-636BCB0708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E08716-6793-0DF9-F975-A2D870924EA4}"/>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2469708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0BDF6-C725-E69E-A2C4-5EDE7642D6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3B104E-8901-8844-2371-0F524EB8F0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2F802C-C5A9-B11B-A296-EB526447C562}"/>
              </a:ext>
            </a:extLst>
          </p:cNvPr>
          <p:cNvSpPr>
            <a:spLocks noGrp="1"/>
          </p:cNvSpPr>
          <p:nvPr>
            <p:ph type="dt" sz="half" idx="10"/>
          </p:nvPr>
        </p:nvSpPr>
        <p:spPr/>
        <p:txBody>
          <a:bodyPr/>
          <a:lstStyle/>
          <a:p>
            <a:fld id="{487CEC81-73B2-4C4E-A962-A84AE6BE2C55}" type="datetimeFigureOut">
              <a:rPr lang="en-US" smtClean="0"/>
              <a:t>6/25/2025</a:t>
            </a:fld>
            <a:endParaRPr lang="en-US"/>
          </a:p>
        </p:txBody>
      </p:sp>
      <p:sp>
        <p:nvSpPr>
          <p:cNvPr id="5" name="Footer Placeholder 4">
            <a:extLst>
              <a:ext uri="{FF2B5EF4-FFF2-40B4-BE49-F238E27FC236}">
                <a16:creationId xmlns:a16="http://schemas.microsoft.com/office/drawing/2014/main" id="{CE6809B5-482C-340E-C895-76399D845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662150-23CC-4231-6A97-DAC6DF687049}"/>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442755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CD73F-2974-8B38-D021-AD2DABE745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CECC5B-87C9-E24D-A4A8-2C8E77BB28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553E9B-00A3-A90F-6EDB-F1C9140A8B87}"/>
              </a:ext>
            </a:extLst>
          </p:cNvPr>
          <p:cNvSpPr>
            <a:spLocks noGrp="1"/>
          </p:cNvSpPr>
          <p:nvPr>
            <p:ph type="dt" sz="half" idx="10"/>
          </p:nvPr>
        </p:nvSpPr>
        <p:spPr/>
        <p:txBody>
          <a:bodyPr/>
          <a:lstStyle/>
          <a:p>
            <a:fld id="{487CEC81-73B2-4C4E-A962-A84AE6BE2C55}" type="datetimeFigureOut">
              <a:rPr lang="en-US" smtClean="0"/>
              <a:t>6/25/2025</a:t>
            </a:fld>
            <a:endParaRPr lang="en-US"/>
          </a:p>
        </p:txBody>
      </p:sp>
      <p:sp>
        <p:nvSpPr>
          <p:cNvPr id="5" name="Footer Placeholder 4">
            <a:extLst>
              <a:ext uri="{FF2B5EF4-FFF2-40B4-BE49-F238E27FC236}">
                <a16:creationId xmlns:a16="http://schemas.microsoft.com/office/drawing/2014/main" id="{83603A8E-EA1B-6DE2-3A2D-8D5B8018F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EDB8B-FAEA-2BB8-886A-B6AB791EF36C}"/>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4237761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1A7CA2-91EF-BF4C-A920-0962D41F9D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3D3EEF-C391-A381-9EC6-FBDDBD0BF9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277A9-D48A-E6AC-A785-63FDFE114429}"/>
              </a:ext>
            </a:extLst>
          </p:cNvPr>
          <p:cNvSpPr>
            <a:spLocks noGrp="1"/>
          </p:cNvSpPr>
          <p:nvPr>
            <p:ph type="dt" sz="half" idx="10"/>
          </p:nvPr>
        </p:nvSpPr>
        <p:spPr/>
        <p:txBody>
          <a:bodyPr/>
          <a:lstStyle/>
          <a:p>
            <a:fld id="{487CEC81-73B2-4C4E-A962-A84AE6BE2C55}" type="datetimeFigureOut">
              <a:rPr lang="en-US" smtClean="0"/>
              <a:t>6/25/2025</a:t>
            </a:fld>
            <a:endParaRPr lang="en-US"/>
          </a:p>
        </p:txBody>
      </p:sp>
      <p:sp>
        <p:nvSpPr>
          <p:cNvPr id="5" name="Footer Placeholder 4">
            <a:extLst>
              <a:ext uri="{FF2B5EF4-FFF2-40B4-BE49-F238E27FC236}">
                <a16:creationId xmlns:a16="http://schemas.microsoft.com/office/drawing/2014/main" id="{477F39ED-2FFD-C1B5-7ADF-71C4571D9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46F0A2-72B2-3B8B-33B8-A10EA99E4879}"/>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973553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3DF4F-B97A-2364-117A-FFE1448AA8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8CF9AA-75FC-9706-39CC-47732154D3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2C81A-33C0-B069-E070-B3D6E99BF214}"/>
              </a:ext>
            </a:extLst>
          </p:cNvPr>
          <p:cNvSpPr>
            <a:spLocks noGrp="1"/>
          </p:cNvSpPr>
          <p:nvPr>
            <p:ph type="dt" sz="half" idx="10"/>
          </p:nvPr>
        </p:nvSpPr>
        <p:spPr/>
        <p:txBody>
          <a:bodyPr/>
          <a:lstStyle/>
          <a:p>
            <a:fld id="{487CEC81-73B2-4C4E-A962-A84AE6BE2C55}" type="datetimeFigureOut">
              <a:rPr lang="en-US" smtClean="0"/>
              <a:t>6/25/2025</a:t>
            </a:fld>
            <a:endParaRPr lang="en-US"/>
          </a:p>
        </p:txBody>
      </p:sp>
      <p:sp>
        <p:nvSpPr>
          <p:cNvPr id="5" name="Footer Placeholder 4">
            <a:extLst>
              <a:ext uri="{FF2B5EF4-FFF2-40B4-BE49-F238E27FC236}">
                <a16:creationId xmlns:a16="http://schemas.microsoft.com/office/drawing/2014/main" id="{FF80A509-1B03-4BA0-DC5C-CE79DD93B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CBCACE-2584-549B-95A5-78FB4D1C934D}"/>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2516008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BA91F-2F6C-AF6D-6EED-E514F2F170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3F1E6E-C16A-5D82-0567-E4C793B464A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F097D4-D78F-64C3-D589-9056A394C159}"/>
              </a:ext>
            </a:extLst>
          </p:cNvPr>
          <p:cNvSpPr>
            <a:spLocks noGrp="1"/>
          </p:cNvSpPr>
          <p:nvPr>
            <p:ph type="dt" sz="half" idx="10"/>
          </p:nvPr>
        </p:nvSpPr>
        <p:spPr/>
        <p:txBody>
          <a:bodyPr/>
          <a:lstStyle/>
          <a:p>
            <a:fld id="{487CEC81-73B2-4C4E-A962-A84AE6BE2C55}" type="datetimeFigureOut">
              <a:rPr lang="en-US" smtClean="0"/>
              <a:t>6/25/2025</a:t>
            </a:fld>
            <a:endParaRPr lang="en-US"/>
          </a:p>
        </p:txBody>
      </p:sp>
      <p:sp>
        <p:nvSpPr>
          <p:cNvPr id="5" name="Footer Placeholder 4">
            <a:extLst>
              <a:ext uri="{FF2B5EF4-FFF2-40B4-BE49-F238E27FC236}">
                <a16:creationId xmlns:a16="http://schemas.microsoft.com/office/drawing/2014/main" id="{9092DB4C-628E-76BA-DE2C-1C32982F9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8B91A-19D7-D915-E271-4C5F4735B757}"/>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3887144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EBB72-93A7-E385-4028-415B6B4D5A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B9D863-3C2D-A167-F14B-81CD17FD01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752BFE-1DDF-EA9F-18D4-2F758F0A44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82B54C-3DA6-1FC9-6E04-90B37724754F}"/>
              </a:ext>
            </a:extLst>
          </p:cNvPr>
          <p:cNvSpPr>
            <a:spLocks noGrp="1"/>
          </p:cNvSpPr>
          <p:nvPr>
            <p:ph type="dt" sz="half" idx="10"/>
          </p:nvPr>
        </p:nvSpPr>
        <p:spPr/>
        <p:txBody>
          <a:bodyPr/>
          <a:lstStyle/>
          <a:p>
            <a:fld id="{487CEC81-73B2-4C4E-A962-A84AE6BE2C55}" type="datetimeFigureOut">
              <a:rPr lang="en-US" smtClean="0"/>
              <a:t>6/25/2025</a:t>
            </a:fld>
            <a:endParaRPr lang="en-US"/>
          </a:p>
        </p:txBody>
      </p:sp>
      <p:sp>
        <p:nvSpPr>
          <p:cNvPr id="6" name="Footer Placeholder 5">
            <a:extLst>
              <a:ext uri="{FF2B5EF4-FFF2-40B4-BE49-F238E27FC236}">
                <a16:creationId xmlns:a16="http://schemas.microsoft.com/office/drawing/2014/main" id="{784338CF-E0E9-AB1D-40BA-21E53367E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2823AA-57D4-4D4D-1844-CC27F9DB22ED}"/>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4202262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77DC1-0066-C4FF-C74D-39F1CDEC23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BBA8AD-9493-6B5C-1F22-9F099A3DB9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DAB43D-5BD0-0A15-6F65-1FBCF91D3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40C104-A641-B28A-0B1A-8A7874BFFE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01512B-7983-293A-B0EC-4AA87F0435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4ACB7F-3D06-6FA9-BAFF-CD38724EB4F0}"/>
              </a:ext>
            </a:extLst>
          </p:cNvPr>
          <p:cNvSpPr>
            <a:spLocks noGrp="1"/>
          </p:cNvSpPr>
          <p:nvPr>
            <p:ph type="dt" sz="half" idx="10"/>
          </p:nvPr>
        </p:nvSpPr>
        <p:spPr/>
        <p:txBody>
          <a:bodyPr/>
          <a:lstStyle/>
          <a:p>
            <a:fld id="{487CEC81-73B2-4C4E-A962-A84AE6BE2C55}" type="datetimeFigureOut">
              <a:rPr lang="en-US" smtClean="0"/>
              <a:t>6/25/2025</a:t>
            </a:fld>
            <a:endParaRPr lang="en-US"/>
          </a:p>
        </p:txBody>
      </p:sp>
      <p:sp>
        <p:nvSpPr>
          <p:cNvPr id="8" name="Footer Placeholder 7">
            <a:extLst>
              <a:ext uri="{FF2B5EF4-FFF2-40B4-BE49-F238E27FC236}">
                <a16:creationId xmlns:a16="http://schemas.microsoft.com/office/drawing/2014/main" id="{B9E15484-699F-F91B-7B30-D5929455F3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8EA6C7-F8C9-B113-9A9D-7518772E2E8D}"/>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3526064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7D8C-7259-11E5-2BB2-9D27B907C1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E13B6D-78AF-B879-1F59-41372F1965F8}"/>
              </a:ext>
            </a:extLst>
          </p:cNvPr>
          <p:cNvSpPr>
            <a:spLocks noGrp="1"/>
          </p:cNvSpPr>
          <p:nvPr>
            <p:ph type="dt" sz="half" idx="10"/>
          </p:nvPr>
        </p:nvSpPr>
        <p:spPr/>
        <p:txBody>
          <a:bodyPr/>
          <a:lstStyle/>
          <a:p>
            <a:fld id="{487CEC81-73B2-4C4E-A962-A84AE6BE2C55}" type="datetimeFigureOut">
              <a:rPr lang="en-US" smtClean="0"/>
              <a:t>6/25/2025</a:t>
            </a:fld>
            <a:endParaRPr lang="en-US"/>
          </a:p>
        </p:txBody>
      </p:sp>
      <p:sp>
        <p:nvSpPr>
          <p:cNvPr id="4" name="Footer Placeholder 3">
            <a:extLst>
              <a:ext uri="{FF2B5EF4-FFF2-40B4-BE49-F238E27FC236}">
                <a16:creationId xmlns:a16="http://schemas.microsoft.com/office/drawing/2014/main" id="{B26373A4-D959-F943-5CFC-5AB64FC353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B2BA86-8D7F-3E51-A006-ACFEF1A9BA74}"/>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3833767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D7609B-6108-A714-E476-75405B2BD66A}"/>
              </a:ext>
            </a:extLst>
          </p:cNvPr>
          <p:cNvSpPr>
            <a:spLocks noGrp="1"/>
          </p:cNvSpPr>
          <p:nvPr>
            <p:ph type="dt" sz="half" idx="10"/>
          </p:nvPr>
        </p:nvSpPr>
        <p:spPr/>
        <p:txBody>
          <a:bodyPr/>
          <a:lstStyle/>
          <a:p>
            <a:fld id="{487CEC81-73B2-4C4E-A962-A84AE6BE2C55}" type="datetimeFigureOut">
              <a:rPr lang="en-US" smtClean="0"/>
              <a:t>6/25/2025</a:t>
            </a:fld>
            <a:endParaRPr lang="en-US"/>
          </a:p>
        </p:txBody>
      </p:sp>
      <p:sp>
        <p:nvSpPr>
          <p:cNvPr id="3" name="Footer Placeholder 2">
            <a:extLst>
              <a:ext uri="{FF2B5EF4-FFF2-40B4-BE49-F238E27FC236}">
                <a16:creationId xmlns:a16="http://schemas.microsoft.com/office/drawing/2014/main" id="{F3027EAC-391B-45B9-157D-01F98E44DE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BFA6A1-E47E-B2F2-DC2F-CBA84BA3CDD1}"/>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3077243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9F402-4786-441D-A84D-1530F55686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DCC715-C670-9AB0-E3E3-4AB8D47C0F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15757C-A012-841E-C244-6807CC4ED1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38440E-465F-4D9F-EFCD-C3122ABE6624}"/>
              </a:ext>
            </a:extLst>
          </p:cNvPr>
          <p:cNvSpPr>
            <a:spLocks noGrp="1"/>
          </p:cNvSpPr>
          <p:nvPr>
            <p:ph type="dt" sz="half" idx="10"/>
          </p:nvPr>
        </p:nvSpPr>
        <p:spPr/>
        <p:txBody>
          <a:bodyPr/>
          <a:lstStyle/>
          <a:p>
            <a:fld id="{487CEC81-73B2-4C4E-A962-A84AE6BE2C55}" type="datetimeFigureOut">
              <a:rPr lang="en-US" smtClean="0"/>
              <a:t>6/25/2025</a:t>
            </a:fld>
            <a:endParaRPr lang="en-US"/>
          </a:p>
        </p:txBody>
      </p:sp>
      <p:sp>
        <p:nvSpPr>
          <p:cNvPr id="6" name="Footer Placeholder 5">
            <a:extLst>
              <a:ext uri="{FF2B5EF4-FFF2-40B4-BE49-F238E27FC236}">
                <a16:creationId xmlns:a16="http://schemas.microsoft.com/office/drawing/2014/main" id="{D3E67F9E-EC4B-F31F-09F0-C18CB9CB8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8D9032-D4BB-5569-085B-D24B7B99CA3B}"/>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3715712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4E44-6D16-5ADD-6AE9-87D85189DF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28169-583D-E6F3-FA90-04D727AAB2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4308BF-CAE9-E559-44F7-B0841DDE4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C34FF7-C78D-1103-7D13-E5C522C2F452}"/>
              </a:ext>
            </a:extLst>
          </p:cNvPr>
          <p:cNvSpPr>
            <a:spLocks noGrp="1"/>
          </p:cNvSpPr>
          <p:nvPr>
            <p:ph type="dt" sz="half" idx="10"/>
          </p:nvPr>
        </p:nvSpPr>
        <p:spPr/>
        <p:txBody>
          <a:bodyPr/>
          <a:lstStyle/>
          <a:p>
            <a:fld id="{487CEC81-73B2-4C4E-A962-A84AE6BE2C55}" type="datetimeFigureOut">
              <a:rPr lang="en-US" smtClean="0"/>
              <a:t>6/25/2025</a:t>
            </a:fld>
            <a:endParaRPr lang="en-US"/>
          </a:p>
        </p:txBody>
      </p:sp>
      <p:sp>
        <p:nvSpPr>
          <p:cNvPr id="6" name="Footer Placeholder 5">
            <a:extLst>
              <a:ext uri="{FF2B5EF4-FFF2-40B4-BE49-F238E27FC236}">
                <a16:creationId xmlns:a16="http://schemas.microsoft.com/office/drawing/2014/main" id="{722BFAB0-15DE-2F88-ECE6-57DDE4D11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DA012B-47C6-EB71-17E8-3421A4DADD47}"/>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3155343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831B6E-96D4-7017-DE51-2284C3F84F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8AEFB6-3026-259F-2123-9DDFF93059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4038D-72CA-A129-3F33-7A23E935C7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7CEC81-73B2-4C4E-A962-A84AE6BE2C55}" type="datetimeFigureOut">
              <a:rPr lang="en-US" smtClean="0"/>
              <a:t>6/25/2025</a:t>
            </a:fld>
            <a:endParaRPr lang="en-US"/>
          </a:p>
        </p:txBody>
      </p:sp>
      <p:sp>
        <p:nvSpPr>
          <p:cNvPr id="5" name="Footer Placeholder 4">
            <a:extLst>
              <a:ext uri="{FF2B5EF4-FFF2-40B4-BE49-F238E27FC236}">
                <a16:creationId xmlns:a16="http://schemas.microsoft.com/office/drawing/2014/main" id="{73E2CCE2-931B-BEB6-ED83-F230B7BAC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CC6ECE1-F03C-6744-AA87-0BCE311D6C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973E79A-2A09-4255-972C-1199B3AE58DA}" type="slidenum">
              <a:rPr lang="en-US" smtClean="0"/>
              <a:t>‹#›</a:t>
            </a:fld>
            <a:endParaRPr lang="en-US"/>
          </a:p>
        </p:txBody>
      </p:sp>
    </p:spTree>
    <p:extLst>
      <p:ext uri="{BB962C8B-B14F-4D97-AF65-F5344CB8AC3E}">
        <p14:creationId xmlns:p14="http://schemas.microsoft.com/office/powerpoint/2010/main" val="3519352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7.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youtu.be/AYqDoop1Ik0?si=qIpK5IRt2Vck8Is0"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getepic.com/educators" TargetMode="External"/><Relationship Id="rId5" Type="http://schemas.openxmlformats.org/officeDocument/2006/relationships/hyperlink" Target="https://www.getepic.com/app/read/41422" TargetMode="Externa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2">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grpSp>
        <p:nvGrpSpPr>
          <p:cNvPr id="10" name="Group 9">
            <a:extLst>
              <a:ext uri="{FF2B5EF4-FFF2-40B4-BE49-F238E27FC236}">
                <a16:creationId xmlns:a16="http://schemas.microsoft.com/office/drawing/2014/main" id="{4D2BCACF-8681-4464-0A46-7F0C1CC8CA1B}"/>
              </a:ext>
            </a:extLst>
          </p:cNvPr>
          <p:cNvGrpSpPr/>
          <p:nvPr/>
        </p:nvGrpSpPr>
        <p:grpSpPr>
          <a:xfrm>
            <a:off x="-49134" y="5013382"/>
            <a:ext cx="12278442" cy="2064074"/>
            <a:chOff x="-49134" y="5013382"/>
            <a:chExt cx="12278442" cy="1853762"/>
          </a:xfrm>
        </p:grpSpPr>
        <p:sp>
          <p:nvSpPr>
            <p:cNvPr id="7" name="Freeform: Shape 6">
              <a:extLst>
                <a:ext uri="{FF2B5EF4-FFF2-40B4-BE49-F238E27FC236}">
                  <a16:creationId xmlns:a16="http://schemas.microsoft.com/office/drawing/2014/main" id="{FC17D903-3FAE-0388-4F47-883814A00F4C}"/>
                </a:ext>
              </a:extLst>
            </p:cNvPr>
            <p:cNvSpPr/>
            <p:nvPr/>
          </p:nvSpPr>
          <p:spPr>
            <a:xfrm>
              <a:off x="-18288" y="5038344"/>
              <a:ext cx="12247596" cy="182880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36576" y="5013383"/>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FCD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49134" y="5013382"/>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F690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315023" y="2626146"/>
            <a:ext cx="753762" cy="5049698"/>
          </a:xfrm>
          <a:prstGeom prst="snip2SameRect">
            <a:avLst/>
          </a:prstGeom>
          <a:solidFill>
            <a:srgbClr val="FFCD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7167052" y="4889384"/>
            <a:ext cx="5049699" cy="523220"/>
          </a:xfrm>
          <a:prstGeom prst="rect">
            <a:avLst/>
          </a:prstGeom>
          <a:noFill/>
        </p:spPr>
        <p:txBody>
          <a:bodyPr wrap="square">
            <a:spAutoFit/>
          </a:bodyPr>
          <a:lstStyle/>
          <a:p>
            <a:pPr algn="ctr"/>
            <a:r>
              <a:rPr lang="en-US" sz="2800" b="1">
                <a:latin typeface="Bitter" pitchFamily="2" charset="0"/>
              </a:rPr>
              <a:t>Lesson  1E: Keep It Cool, Bear!</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77256-4A33-9315-C4E8-5335D2C7E7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A19C171-F600-8850-72C4-969632C593E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1E4DADA-BFF3-61A6-0132-2432C861B68A}"/>
              </a:ext>
            </a:extLst>
          </p:cNvPr>
          <p:cNvSpPr txBox="1"/>
          <p:nvPr/>
        </p:nvSpPr>
        <p:spPr>
          <a:xfrm>
            <a:off x="11581431" y="6366393"/>
            <a:ext cx="52522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BAEF141E-0E92-3EB3-5143-94D98B01DFEC}"/>
              </a:ext>
            </a:extLst>
          </p:cNvPr>
          <p:cNvSpPr txBox="1"/>
          <p:nvPr/>
        </p:nvSpPr>
        <p:spPr>
          <a:xfrm>
            <a:off x="597409" y="6366393"/>
            <a:ext cx="656103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B55468A4-DAEA-6A1E-8799-38BA870CFFB7}"/>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6" name="TextBox 5">
            <a:extLst>
              <a:ext uri="{FF2B5EF4-FFF2-40B4-BE49-F238E27FC236}">
                <a16:creationId xmlns:a16="http://schemas.microsoft.com/office/drawing/2014/main" id="{CCEDF347-1A72-D7B2-9708-171758F1788F}"/>
              </a:ext>
            </a:extLst>
          </p:cNvPr>
          <p:cNvSpPr txBox="1"/>
          <p:nvPr/>
        </p:nvSpPr>
        <p:spPr>
          <a:xfrm>
            <a:off x="361790" y="2331135"/>
            <a:ext cx="7330672" cy="1569660"/>
          </a:xfrm>
          <a:prstGeom prst="rect">
            <a:avLst/>
          </a:prstGeom>
          <a:noFill/>
        </p:spPr>
        <p:txBody>
          <a:bodyPr wrap="square">
            <a:spAutoFit/>
          </a:bodyPr>
          <a:lstStyle/>
          <a:p>
            <a:pPr algn="ctr"/>
            <a:r>
              <a:rPr lang="en-US" sz="4800">
                <a:latin typeface="Avenir Next LT Pro" panose="020B0504020202020204" pitchFamily="34" charset="0"/>
              </a:rPr>
              <a:t>What ways do we, as humans, cool off?</a:t>
            </a:r>
          </a:p>
        </p:txBody>
      </p:sp>
      <p:pic>
        <p:nvPicPr>
          <p:cNvPr id="3" name="Picture 2" descr="A picture containing graphical user interface&#10;&#10;AI-generated content may be incorrect.">
            <a:extLst>
              <a:ext uri="{FF2B5EF4-FFF2-40B4-BE49-F238E27FC236}">
                <a16:creationId xmlns:a16="http://schemas.microsoft.com/office/drawing/2014/main" id="{26586E07-816C-03FC-ADDF-ABF33C0E3718}"/>
              </a:ext>
            </a:extLst>
          </p:cNvPr>
          <p:cNvPicPr>
            <a:picLocks noChangeAspect="1"/>
          </p:cNvPicPr>
          <p:nvPr/>
        </p:nvPicPr>
        <p:blipFill>
          <a:blip r:embed="rId4">
            <a:extLst>
              <a:ext uri="{28A0092B-C50C-407E-A947-70E740481C1C}">
                <a14:useLocalDpi xmlns:a14="http://schemas.microsoft.com/office/drawing/2010/main" val="0"/>
              </a:ext>
            </a:extLst>
          </a:blip>
          <a:srcRect l="2292" t="6950" r="1109" b="2914"/>
          <a:stretch/>
        </p:blipFill>
        <p:spPr>
          <a:xfrm>
            <a:off x="99177" y="122275"/>
            <a:ext cx="3744368" cy="890817"/>
          </a:xfrm>
          <a:prstGeom prst="rect">
            <a:avLst/>
          </a:prstGeom>
        </p:spPr>
      </p:pic>
      <p:pic>
        <p:nvPicPr>
          <p:cNvPr id="4098" name="Picture 2" descr="kids&amp;#32;at&amp;#32;fair033">
            <a:extLst>
              <a:ext uri="{FF2B5EF4-FFF2-40B4-BE49-F238E27FC236}">
                <a16:creationId xmlns:a16="http://schemas.microsoft.com/office/drawing/2014/main" id="{67D052E8-BEE6-3C27-B760-79D591B23C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57" r="44800"/>
          <a:stretch/>
        </p:blipFill>
        <p:spPr bwMode="auto">
          <a:xfrm>
            <a:off x="7889966" y="0"/>
            <a:ext cx="4302034" cy="623868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752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212D2-C567-3E3B-DFAB-FD7D5979868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641C939-BED6-15AE-720F-D2701BD7392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8B26159-59F4-0A51-157F-78460085011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EF6E03D4-5882-D7EF-3DF1-CDAC42A4C8DC}"/>
              </a:ext>
            </a:extLst>
          </p:cNvPr>
          <p:cNvSpPr txBox="1"/>
          <p:nvPr/>
        </p:nvSpPr>
        <p:spPr>
          <a:xfrm>
            <a:off x="597409" y="6366393"/>
            <a:ext cx="678310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8AD82685-9BBC-C50B-92C6-92B3E508CAA9}"/>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6" name="TextBox 5">
            <a:extLst>
              <a:ext uri="{FF2B5EF4-FFF2-40B4-BE49-F238E27FC236}">
                <a16:creationId xmlns:a16="http://schemas.microsoft.com/office/drawing/2014/main" id="{033BB066-A3EF-74D8-D62D-368C67545E85}"/>
              </a:ext>
            </a:extLst>
          </p:cNvPr>
          <p:cNvSpPr txBox="1"/>
          <p:nvPr/>
        </p:nvSpPr>
        <p:spPr>
          <a:xfrm>
            <a:off x="6204857" y="1594215"/>
            <a:ext cx="5499463" cy="3046988"/>
          </a:xfrm>
          <a:prstGeom prst="rect">
            <a:avLst/>
          </a:prstGeom>
          <a:noFill/>
        </p:spPr>
        <p:txBody>
          <a:bodyPr wrap="square" lIns="91440" tIns="45720" rIns="91440" bIns="45720" anchor="t">
            <a:spAutoFit/>
          </a:bodyPr>
          <a:lstStyle/>
          <a:p>
            <a:pPr algn="ctr"/>
            <a:r>
              <a:rPr lang="en-US" sz="4800">
                <a:latin typeface="Avenir Next LT Pro" panose="020B0504020202020204" pitchFamily="34" charset="0"/>
              </a:rPr>
              <a:t>How are our ways as human the same or different than wild animals?</a:t>
            </a:r>
          </a:p>
        </p:txBody>
      </p:sp>
      <p:pic>
        <p:nvPicPr>
          <p:cNvPr id="2050" name="Picture 2">
            <a:extLst>
              <a:ext uri="{FF2B5EF4-FFF2-40B4-BE49-F238E27FC236}">
                <a16:creationId xmlns:a16="http://schemas.microsoft.com/office/drawing/2014/main" id="{7C4150A1-9BA0-EE93-D4DE-F9987399A1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179" r="10728"/>
          <a:stretch/>
        </p:blipFill>
        <p:spPr bwMode="auto">
          <a:xfrm>
            <a:off x="0" y="0"/>
            <a:ext cx="6204857" cy="6230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601FF433-6819-0B7E-6076-9B7F24C09E0E}"/>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362288" y="39740"/>
            <a:ext cx="3744368" cy="890817"/>
          </a:xfrm>
          <a:prstGeom prst="rect">
            <a:avLst/>
          </a:prstGeom>
        </p:spPr>
      </p:pic>
    </p:spTree>
    <p:extLst>
      <p:ext uri="{BB962C8B-B14F-4D97-AF65-F5344CB8AC3E}">
        <p14:creationId xmlns:p14="http://schemas.microsoft.com/office/powerpoint/2010/main" val="952916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98B47-1FFB-AA6D-A74F-D66C3C6DB6A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92FB91-7778-F0DE-24B7-D023C1C6B30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D37212E-7BB5-761B-6988-FA357EE1A3F9}"/>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1CCEAB12-DE7E-221C-A1F1-CB21DE5C8FA7}"/>
              </a:ext>
            </a:extLst>
          </p:cNvPr>
          <p:cNvSpPr txBox="1"/>
          <p:nvPr/>
        </p:nvSpPr>
        <p:spPr>
          <a:xfrm>
            <a:off x="597409" y="6366393"/>
            <a:ext cx="663941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CB7E63ED-3C72-8278-EAA8-C5FA44EFF2A1}"/>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6" name="TextBox 5">
            <a:extLst>
              <a:ext uri="{FF2B5EF4-FFF2-40B4-BE49-F238E27FC236}">
                <a16:creationId xmlns:a16="http://schemas.microsoft.com/office/drawing/2014/main" id="{76BC7ACE-3A55-8DFD-346A-CD78E0BC5130}"/>
              </a:ext>
            </a:extLst>
          </p:cNvPr>
          <p:cNvSpPr txBox="1"/>
          <p:nvPr/>
        </p:nvSpPr>
        <p:spPr>
          <a:xfrm>
            <a:off x="118986" y="1905506"/>
            <a:ext cx="4837227" cy="3046988"/>
          </a:xfrm>
          <a:prstGeom prst="rect">
            <a:avLst/>
          </a:prstGeom>
          <a:noFill/>
        </p:spPr>
        <p:txBody>
          <a:bodyPr wrap="square">
            <a:spAutoFit/>
          </a:bodyPr>
          <a:lstStyle/>
          <a:p>
            <a:pPr algn="ctr"/>
            <a:r>
              <a:rPr lang="en-US" sz="4800">
                <a:latin typeface="Avenir Next LT Pro" panose="020B0504020202020204" pitchFamily="34" charset="0"/>
              </a:rPr>
              <a:t>How do bears cool off? What do they do to warm up?</a:t>
            </a:r>
          </a:p>
        </p:txBody>
      </p:sp>
      <p:pic>
        <p:nvPicPr>
          <p:cNvPr id="4098" name="Picture 2" descr="Black&amp;#95;Bear&amp;#95;Survey&amp;#95;1114.dng">
            <a:extLst>
              <a:ext uri="{FF2B5EF4-FFF2-40B4-BE49-F238E27FC236}">
                <a16:creationId xmlns:a16="http://schemas.microsoft.com/office/drawing/2014/main" id="{94CA2479-D2FE-018C-F662-DF0BEE14D4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85" r="10857"/>
          <a:stretch/>
        </p:blipFill>
        <p:spPr bwMode="auto">
          <a:xfrm>
            <a:off x="4956213" y="0"/>
            <a:ext cx="7235787"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040137C1-1095-2F00-4363-ED5AD399618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99177" y="54513"/>
            <a:ext cx="3744368" cy="890817"/>
          </a:xfrm>
          <a:prstGeom prst="rect">
            <a:avLst/>
          </a:prstGeom>
        </p:spPr>
      </p:pic>
    </p:spTree>
    <p:extLst>
      <p:ext uri="{BB962C8B-B14F-4D97-AF65-F5344CB8AC3E}">
        <p14:creationId xmlns:p14="http://schemas.microsoft.com/office/powerpoint/2010/main" val="2925359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F966E-D070-F1CE-3244-565D6BFA19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AF7170F-AA71-6C69-FF45-B2D8E8F6682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9B6892B-00B9-23AF-EE1C-A122CFACBFD8}"/>
              </a:ext>
            </a:extLst>
          </p:cNvPr>
          <p:cNvSpPr txBox="1"/>
          <p:nvPr/>
        </p:nvSpPr>
        <p:spPr>
          <a:xfrm>
            <a:off x="11581431" y="6366393"/>
            <a:ext cx="52522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14C36E44-DF67-B276-DC25-ABF613D5FCEB}"/>
              </a:ext>
            </a:extLst>
          </p:cNvPr>
          <p:cNvSpPr txBox="1"/>
          <p:nvPr/>
        </p:nvSpPr>
        <p:spPr>
          <a:xfrm>
            <a:off x="597409" y="6366393"/>
            <a:ext cx="640428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61FFA21A-04BE-60E5-8184-70B70E0BA5F7}"/>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8" name="Picture 7" descr="A picture containing map&#10;&#10;AI-generated content may be incorrect.">
            <a:extLst>
              <a:ext uri="{FF2B5EF4-FFF2-40B4-BE49-F238E27FC236}">
                <a16:creationId xmlns:a16="http://schemas.microsoft.com/office/drawing/2014/main" id="{7DB7F66B-9CB4-979E-1A4A-1D7C9A0E0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7" y="122275"/>
            <a:ext cx="4668734" cy="6041890"/>
          </a:xfrm>
          <a:prstGeom prst="rect">
            <a:avLst/>
          </a:prstGeom>
          <a:ln>
            <a:solidFill>
              <a:schemeClr val="tx1"/>
            </a:solidFill>
          </a:ln>
        </p:spPr>
      </p:pic>
      <p:sp>
        <p:nvSpPr>
          <p:cNvPr id="10" name="TextBox 9">
            <a:extLst>
              <a:ext uri="{FF2B5EF4-FFF2-40B4-BE49-F238E27FC236}">
                <a16:creationId xmlns:a16="http://schemas.microsoft.com/office/drawing/2014/main" id="{0FCD7AAB-9F4F-A61E-7C6D-430D515A985A}"/>
              </a:ext>
            </a:extLst>
          </p:cNvPr>
          <p:cNvSpPr txBox="1"/>
          <p:nvPr/>
        </p:nvSpPr>
        <p:spPr>
          <a:xfrm>
            <a:off x="5406390" y="1225593"/>
            <a:ext cx="6094476" cy="3785652"/>
          </a:xfrm>
          <a:prstGeom prst="rect">
            <a:avLst/>
          </a:prstGeom>
          <a:noFill/>
        </p:spPr>
        <p:txBody>
          <a:bodyPr wrap="square">
            <a:spAutoFit/>
          </a:bodyPr>
          <a:lstStyle/>
          <a:p>
            <a:r>
              <a:rPr lang="en-US" sz="4000">
                <a:latin typeface="Avenir Next LT Pro" panose="020B0504020202020204" pitchFamily="34" charset="0"/>
              </a:rPr>
              <a:t>Many animals like bears have thick hide or fur</a:t>
            </a:r>
          </a:p>
          <a:p>
            <a:endParaRPr lang="en-US" sz="4000">
              <a:latin typeface="Avenir Next LT Pro" panose="020B0504020202020204" pitchFamily="34" charset="0"/>
            </a:endParaRPr>
          </a:p>
          <a:p>
            <a:r>
              <a:rPr lang="en-US" sz="4000">
                <a:latin typeface="Avenir Next LT Pro" panose="020B0504020202020204" pitchFamily="34" charset="0"/>
              </a:rPr>
              <a:t>If the temperature gets warm, animals must find ways to cool down</a:t>
            </a:r>
          </a:p>
        </p:txBody>
      </p:sp>
      <p:pic>
        <p:nvPicPr>
          <p:cNvPr id="3" name="Picture 2"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0898007" y="122275"/>
            <a:ext cx="1194816" cy="1205896"/>
          </a:xfrm>
          <a:prstGeom prst="rect">
            <a:avLst/>
          </a:prstGeom>
        </p:spPr>
      </p:pic>
    </p:spTree>
    <p:extLst>
      <p:ext uri="{BB962C8B-B14F-4D97-AF65-F5344CB8AC3E}">
        <p14:creationId xmlns:p14="http://schemas.microsoft.com/office/powerpoint/2010/main" val="1345411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191AA-EDDC-521F-0FF6-881BC9E84BA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C3268E8-C6A5-4168-6809-781370C6B6E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982E5E5-DC66-3590-7468-58314EFC7650}"/>
              </a:ext>
            </a:extLst>
          </p:cNvPr>
          <p:cNvSpPr txBox="1"/>
          <p:nvPr/>
        </p:nvSpPr>
        <p:spPr>
          <a:xfrm>
            <a:off x="11594591" y="6366393"/>
            <a:ext cx="51206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1E30CB2D-CEC3-82D4-F1C5-F3FCDC5A69E0}"/>
              </a:ext>
            </a:extLst>
          </p:cNvPr>
          <p:cNvSpPr txBox="1"/>
          <p:nvPr/>
        </p:nvSpPr>
        <p:spPr>
          <a:xfrm>
            <a:off x="597409" y="6366393"/>
            <a:ext cx="64565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44072E81-E5C3-C425-35FE-C999CDF16C3C}"/>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10" name="TextBox 9">
            <a:extLst>
              <a:ext uri="{FF2B5EF4-FFF2-40B4-BE49-F238E27FC236}">
                <a16:creationId xmlns:a16="http://schemas.microsoft.com/office/drawing/2014/main" id="{3F385474-0688-9B5B-A209-A9BCA32EFEBB}"/>
              </a:ext>
            </a:extLst>
          </p:cNvPr>
          <p:cNvSpPr txBox="1"/>
          <p:nvPr/>
        </p:nvSpPr>
        <p:spPr>
          <a:xfrm>
            <a:off x="236801" y="1376258"/>
            <a:ext cx="5706703" cy="3785652"/>
          </a:xfrm>
          <a:prstGeom prst="rect">
            <a:avLst/>
          </a:prstGeom>
          <a:noFill/>
        </p:spPr>
        <p:txBody>
          <a:bodyPr wrap="square">
            <a:spAutoFit/>
          </a:bodyPr>
          <a:lstStyle/>
          <a:p>
            <a:pPr algn="ctr"/>
            <a:r>
              <a:rPr lang="en-US" sz="4800">
                <a:latin typeface="Avenir Next LT Pro" panose="020B0504020202020204" pitchFamily="34" charset="0"/>
              </a:rPr>
              <a:t>How might an animal cool down?</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Are the ways similar?</a:t>
            </a:r>
          </a:p>
        </p:txBody>
      </p:sp>
      <p:pic>
        <p:nvPicPr>
          <p:cNvPr id="1026" name="Picture 2">
            <a:extLst>
              <a:ext uri="{FF2B5EF4-FFF2-40B4-BE49-F238E27FC236}">
                <a16:creationId xmlns:a16="http://schemas.microsoft.com/office/drawing/2014/main" id="{7A6AE035-D76B-A0E1-EB18-FFB22A6622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34" t="388" r="22492" b="-388"/>
          <a:stretch/>
        </p:blipFill>
        <p:spPr bwMode="auto">
          <a:xfrm>
            <a:off x="9159052" y="275057"/>
            <a:ext cx="2755589" cy="27555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F35FC61-176B-F526-5C6F-85E91C4926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973" r="6027"/>
          <a:stretch/>
        </p:blipFill>
        <p:spPr bwMode="auto">
          <a:xfrm>
            <a:off x="9159053" y="3269084"/>
            <a:ext cx="2755589" cy="27555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ucahita&amp;#95;Map&amp;#95;Turtle&amp;#95;0006">
            <a:extLst>
              <a:ext uri="{FF2B5EF4-FFF2-40B4-BE49-F238E27FC236}">
                <a16:creationId xmlns:a16="http://schemas.microsoft.com/office/drawing/2014/main" id="{75A33254-5E2B-4170-B3B7-C4CD09328A6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062" r="25314"/>
          <a:stretch/>
        </p:blipFill>
        <p:spPr bwMode="auto">
          <a:xfrm>
            <a:off x="6173484" y="3269084"/>
            <a:ext cx="2755589" cy="27555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83679D8-64CD-B21F-4D52-33DF5C424E8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732" t="358" r="20768" b="-358"/>
          <a:stretch/>
        </p:blipFill>
        <p:spPr bwMode="auto">
          <a:xfrm>
            <a:off x="6173484" y="275057"/>
            <a:ext cx="2755589" cy="2755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133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767EE-E075-C6EB-C3CC-74D91AA8661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0FB43F5-2529-BAAD-7B10-ABBC3569C4F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9E2AD29-D1F6-4A46-276A-7CA19635943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97A61328-293B-C40E-0C4E-ABF1E3C0E8A0}"/>
              </a:ext>
            </a:extLst>
          </p:cNvPr>
          <p:cNvSpPr txBox="1"/>
          <p:nvPr/>
        </p:nvSpPr>
        <p:spPr>
          <a:xfrm>
            <a:off x="597409" y="6366393"/>
            <a:ext cx="658716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E52903DB-DCE5-B683-CDF4-4A18764F0850}"/>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10" name="TextBox 9">
            <a:extLst>
              <a:ext uri="{FF2B5EF4-FFF2-40B4-BE49-F238E27FC236}">
                <a16:creationId xmlns:a16="http://schemas.microsoft.com/office/drawing/2014/main" id="{44E842A2-BA80-0934-28D0-A109DF223B03}"/>
              </a:ext>
            </a:extLst>
          </p:cNvPr>
          <p:cNvSpPr txBox="1"/>
          <p:nvPr/>
        </p:nvSpPr>
        <p:spPr>
          <a:xfrm>
            <a:off x="1112175" y="761853"/>
            <a:ext cx="6072396" cy="5016758"/>
          </a:xfrm>
          <a:prstGeom prst="rect">
            <a:avLst/>
          </a:prstGeom>
          <a:noFill/>
        </p:spPr>
        <p:txBody>
          <a:bodyPr wrap="square">
            <a:spAutoFit/>
          </a:bodyPr>
          <a:lstStyle/>
          <a:p>
            <a:r>
              <a:rPr lang="en-US" sz="4000">
                <a:latin typeface="Avenir Next LT Pro" panose="020B0504020202020204" pitchFamily="34" charset="0"/>
              </a:rPr>
              <a:t>Some animals have warm blood, and some have cold blood.</a:t>
            </a:r>
          </a:p>
          <a:p>
            <a:endParaRPr lang="en-US" sz="4000">
              <a:latin typeface="Avenir Next LT Pro" panose="020B0504020202020204" pitchFamily="34" charset="0"/>
            </a:endParaRPr>
          </a:p>
          <a:p>
            <a:r>
              <a:rPr lang="en-US" sz="4000">
                <a:latin typeface="Avenir Next LT Pro" panose="020B0504020202020204" pitchFamily="34" charset="0"/>
              </a:rPr>
              <a:t>You have warm blood.</a:t>
            </a:r>
          </a:p>
          <a:p>
            <a:endParaRPr lang="en-US" sz="4000" i="1">
              <a:latin typeface="Avenir Next LT Pro" panose="020B0504020202020204" pitchFamily="34" charset="0"/>
            </a:endParaRPr>
          </a:p>
          <a:p>
            <a:r>
              <a:rPr lang="en-US" sz="4000" i="1">
                <a:latin typeface="Avenir Next LT Pro" panose="020B0504020202020204" pitchFamily="34" charset="0"/>
              </a:rPr>
              <a:t>Why would animals with cold blood need the sun?</a:t>
            </a:r>
          </a:p>
        </p:txBody>
      </p:sp>
      <p:pic>
        <p:nvPicPr>
          <p:cNvPr id="11" name="Picture 10" descr="A picture containing text&#10;&#10;AI-generated content may be incorrect.">
            <a:extLst>
              <a:ext uri="{FF2B5EF4-FFF2-40B4-BE49-F238E27FC236}">
                <a16:creationId xmlns:a16="http://schemas.microsoft.com/office/drawing/2014/main" id="{6AB3D6DE-CEDF-ADBA-2C31-3F6BBB841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3216" y="122275"/>
            <a:ext cx="4616174" cy="5973872"/>
          </a:xfrm>
          <a:prstGeom prst="rect">
            <a:avLst/>
          </a:prstGeom>
          <a:ln>
            <a:solidFill>
              <a:schemeClr val="tx1"/>
            </a:solidFill>
          </a:ln>
        </p:spPr>
      </p:pic>
      <p:pic>
        <p:nvPicPr>
          <p:cNvPr id="3" name="Picture 2" descr="A picture containing silhouette, night sky&#10;&#10;AI-generated content may be incorrect.">
            <a:extLst>
              <a:ext uri="{FF2B5EF4-FFF2-40B4-BE49-F238E27FC236}">
                <a16:creationId xmlns:a16="http://schemas.microsoft.com/office/drawing/2014/main" id="{AC79B27C-5A86-5CDF-4EC4-361BEF30FE7C}"/>
              </a:ext>
            </a:extLst>
          </p:cNvPr>
          <p:cNvPicPr>
            <a:picLocks noChangeAspect="1"/>
          </p:cNvPicPr>
          <p:nvPr/>
        </p:nvPicPr>
        <p:blipFill>
          <a:blip r:embed="rId5">
            <a:extLst>
              <a:ext uri="{28A0092B-C50C-407E-A947-70E740481C1C}">
                <a14:useLocalDpi xmlns:a14="http://schemas.microsoft.com/office/drawing/2010/main" val="0"/>
              </a:ext>
            </a:extLst>
          </a:blip>
          <a:srcRect t="18950"/>
          <a:stretch/>
        </p:blipFill>
        <p:spPr>
          <a:xfrm>
            <a:off x="82643" y="122275"/>
            <a:ext cx="1029532" cy="1447145"/>
          </a:xfrm>
          <a:prstGeom prst="rect">
            <a:avLst/>
          </a:prstGeom>
        </p:spPr>
      </p:pic>
    </p:spTree>
    <p:extLst>
      <p:ext uri="{BB962C8B-B14F-4D97-AF65-F5344CB8AC3E}">
        <p14:creationId xmlns:p14="http://schemas.microsoft.com/office/powerpoint/2010/main" val="1956106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6CCA1-DCBE-B818-969F-20941428C6C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635C382-8F4E-8B75-C5FF-6BB9793DDCE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3557100-CAE6-36A3-670D-75D75F43924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68511BBC-FAE0-FBE9-2303-E0452EC7910C}"/>
              </a:ext>
            </a:extLst>
          </p:cNvPr>
          <p:cNvSpPr txBox="1"/>
          <p:nvPr/>
        </p:nvSpPr>
        <p:spPr>
          <a:xfrm>
            <a:off x="597409" y="6366393"/>
            <a:ext cx="658716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A3FD972B-EAF3-9228-D45B-564D9C41D0C9}"/>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11" name="Picture 10" descr="A picture containing text&#10;&#10;AI-generated content may be incorrect.">
            <a:extLst>
              <a:ext uri="{FF2B5EF4-FFF2-40B4-BE49-F238E27FC236}">
                <a16:creationId xmlns:a16="http://schemas.microsoft.com/office/drawing/2014/main" id="{718358C5-7ABD-486A-7323-A6956C391569}"/>
              </a:ext>
            </a:extLst>
          </p:cNvPr>
          <p:cNvPicPr>
            <a:picLocks noChangeAspect="1"/>
          </p:cNvPicPr>
          <p:nvPr/>
        </p:nvPicPr>
        <p:blipFill>
          <a:blip r:embed="rId4">
            <a:extLst>
              <a:ext uri="{28A0092B-C50C-407E-A947-70E740481C1C}">
                <a14:useLocalDpi xmlns:a14="http://schemas.microsoft.com/office/drawing/2010/main" val="0"/>
              </a:ext>
            </a:extLst>
          </a:blip>
          <a:srcRect l="5433" t="75798" r="5428" b="5396"/>
          <a:stretch/>
        </p:blipFill>
        <p:spPr>
          <a:xfrm>
            <a:off x="4244520" y="2168348"/>
            <a:ext cx="7607909" cy="2077080"/>
          </a:xfrm>
          <a:prstGeom prst="rect">
            <a:avLst/>
          </a:prstGeom>
          <a:ln>
            <a:noFill/>
          </a:ln>
        </p:spPr>
      </p:pic>
      <p:pic>
        <p:nvPicPr>
          <p:cNvPr id="3074" name="Picture 2">
            <a:extLst>
              <a:ext uri="{FF2B5EF4-FFF2-40B4-BE49-F238E27FC236}">
                <a16:creationId xmlns:a16="http://schemas.microsoft.com/office/drawing/2014/main" id="{F54F739F-12B2-B936-7CB1-8FE2BA9F71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43527" cy="6230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128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DC0A7-1923-708B-DBFD-77A480A7D8D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750AB9E-9408-73B5-F968-FE15CADB1E1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2968CE4-E238-B28A-67E6-2F904D883E93}"/>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5C366E2B-F57A-7809-E45E-65ED81F8F656}"/>
              </a:ext>
            </a:extLst>
          </p:cNvPr>
          <p:cNvSpPr txBox="1"/>
          <p:nvPr/>
        </p:nvSpPr>
        <p:spPr>
          <a:xfrm>
            <a:off x="597408" y="6366393"/>
            <a:ext cx="637815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9F91D804-39A8-53AF-1E5A-EA51C0121064}"/>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10" name="TextBox 9">
            <a:extLst>
              <a:ext uri="{FF2B5EF4-FFF2-40B4-BE49-F238E27FC236}">
                <a16:creationId xmlns:a16="http://schemas.microsoft.com/office/drawing/2014/main" id="{5C339896-725B-B2D3-4CBA-B97B915407D5}"/>
              </a:ext>
            </a:extLst>
          </p:cNvPr>
          <p:cNvSpPr txBox="1">
            <a:spLocks/>
          </p:cNvSpPr>
          <p:nvPr/>
        </p:nvSpPr>
        <p:spPr>
          <a:xfrm>
            <a:off x="5006223" y="1029906"/>
            <a:ext cx="7086600" cy="6247864"/>
          </a:xfrm>
          <a:prstGeom prst="rect">
            <a:avLst/>
          </a:prstGeom>
          <a:noFill/>
        </p:spPr>
        <p:txBody>
          <a:bodyPr wrap="square">
            <a:spAutoFit/>
          </a:bodyPr>
          <a:lstStyle/>
          <a:p>
            <a:endParaRPr lang="en-US" sz="3600">
              <a:solidFill>
                <a:schemeClr val="accent2"/>
              </a:solidFill>
              <a:latin typeface="Shadows Into Light Two" panose="02000506000000020004" pitchFamily="2" charset="0"/>
            </a:endParaRPr>
          </a:p>
          <a:p>
            <a:r>
              <a:rPr lang="en-US" sz="3600">
                <a:latin typeface="Avenir Next LT Pro" panose="020B0504020202020204" pitchFamily="34" charset="0"/>
              </a:rPr>
              <a:t>Sing to the tune of </a:t>
            </a:r>
            <a:r>
              <a:rPr lang="en-US" sz="3600" i="1">
                <a:latin typeface="Avenir Next LT Pro" panose="020B0504020202020204" pitchFamily="34" charset="0"/>
              </a:rPr>
              <a:t>Three Blind Mice</a:t>
            </a:r>
          </a:p>
          <a:p>
            <a:endParaRPr lang="en-US" sz="3600">
              <a:latin typeface="Avenir Next LT Pro" panose="020B0504020202020204" pitchFamily="34" charset="0"/>
            </a:endParaRPr>
          </a:p>
          <a:p>
            <a:r>
              <a:rPr lang="en-US" sz="3600">
                <a:latin typeface="Avenir Next LT Pro" panose="020B0504020202020204" pitchFamily="34" charset="0"/>
              </a:rPr>
              <a:t>It is hot. It is hot.</a:t>
            </a:r>
          </a:p>
          <a:p>
            <a:r>
              <a:rPr lang="en-US" sz="3600">
                <a:latin typeface="Avenir Next LT Pro" panose="020B0504020202020204" pitchFamily="34" charset="0"/>
              </a:rPr>
              <a:t>Where can I go? Where can I go?</a:t>
            </a:r>
          </a:p>
          <a:p>
            <a:r>
              <a:rPr lang="en-US" sz="3600">
                <a:latin typeface="Avenir Next LT Pro" panose="020B0504020202020204" pitchFamily="34" charset="0"/>
              </a:rPr>
              <a:t>I can jump in a swimming pool,</a:t>
            </a:r>
          </a:p>
          <a:p>
            <a:r>
              <a:rPr lang="en-US" sz="3600">
                <a:latin typeface="Avenir Next LT Pro" panose="020B0504020202020204" pitchFamily="34" charset="0"/>
              </a:rPr>
              <a:t>When it is hot, to make me cool.</a:t>
            </a:r>
          </a:p>
          <a:p>
            <a:r>
              <a:rPr lang="en-US" sz="3600">
                <a:latin typeface="Avenir Next LT Pro" panose="020B0504020202020204" pitchFamily="34" charset="0"/>
              </a:rPr>
              <a:t>It is hot. It is hot.</a:t>
            </a:r>
          </a:p>
          <a:p>
            <a:endParaRPr lang="en-US" sz="3600" i="1">
              <a:latin typeface="Avenir Next LT Pro" panose="020B0504020202020204" pitchFamily="34" charset="0"/>
            </a:endParaRPr>
          </a:p>
          <a:p>
            <a:endParaRPr lang="en-US" sz="4000" i="1">
              <a:latin typeface="Avenir Next LT Pro" panose="020B0504020202020204" pitchFamily="34" charset="0"/>
            </a:endParaRPr>
          </a:p>
        </p:txBody>
      </p:sp>
      <p:sp>
        <p:nvSpPr>
          <p:cNvPr id="6" name="TextBox 5">
            <a:extLst>
              <a:ext uri="{FF2B5EF4-FFF2-40B4-BE49-F238E27FC236}">
                <a16:creationId xmlns:a16="http://schemas.microsoft.com/office/drawing/2014/main" id="{AE1800CA-2883-DE0D-B37C-076A23BF934C}"/>
              </a:ext>
            </a:extLst>
          </p:cNvPr>
          <p:cNvSpPr txBox="1"/>
          <p:nvPr/>
        </p:nvSpPr>
        <p:spPr>
          <a:xfrm>
            <a:off x="5006223" y="324785"/>
            <a:ext cx="5532725" cy="1200329"/>
          </a:xfrm>
          <a:prstGeom prst="rect">
            <a:avLst/>
          </a:prstGeom>
          <a:noFill/>
        </p:spPr>
        <p:txBody>
          <a:bodyPr wrap="square">
            <a:spAutoFit/>
          </a:bodyPr>
          <a:lstStyle/>
          <a:p>
            <a:r>
              <a:rPr lang="en-US" sz="3600">
                <a:solidFill>
                  <a:schemeClr val="accent2"/>
                </a:solidFill>
                <a:latin typeface="Shadows Into Light Two" panose="02000506000000020004" pitchFamily="2" charset="0"/>
              </a:rPr>
              <a:t>How Do I Compare to a Bear?</a:t>
            </a:r>
          </a:p>
        </p:txBody>
      </p:sp>
      <p:pic>
        <p:nvPicPr>
          <p:cNvPr id="11" name="Picture 10" descr="Text&#10;&#10;AI-generated content may be incorrect.">
            <a:extLst>
              <a:ext uri="{FF2B5EF4-FFF2-40B4-BE49-F238E27FC236}">
                <a16:creationId xmlns:a16="http://schemas.microsoft.com/office/drawing/2014/main" id="{8F41D5A7-8D60-515C-5F79-BC314BC6E2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810" y="165929"/>
            <a:ext cx="4583459" cy="5931535"/>
          </a:xfrm>
          <a:prstGeom prst="rect">
            <a:avLst/>
          </a:prstGeom>
          <a:ln>
            <a:solidFill>
              <a:schemeClr val="tx1"/>
            </a:solidFill>
          </a:ln>
        </p:spPr>
      </p:pic>
      <p:pic>
        <p:nvPicPr>
          <p:cNvPr id="3" name="Picture 2"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0898007" y="74398"/>
            <a:ext cx="1194816" cy="1205896"/>
          </a:xfrm>
          <a:prstGeom prst="rect">
            <a:avLst/>
          </a:prstGeom>
        </p:spPr>
      </p:pic>
    </p:spTree>
    <p:extLst>
      <p:ext uri="{BB962C8B-B14F-4D97-AF65-F5344CB8AC3E}">
        <p14:creationId xmlns:p14="http://schemas.microsoft.com/office/powerpoint/2010/main" val="287293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2D2BC-CFD9-A1F2-3AB3-DF2BC24E6B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505863-5010-9CA3-4CD6-9436A74972C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7FDA60A-5ABE-BCFF-3834-FC0B2AC509CA}"/>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1BEC23E0-7875-35DA-C1AA-1B9C3E677A3A}"/>
              </a:ext>
            </a:extLst>
          </p:cNvPr>
          <p:cNvSpPr txBox="1"/>
          <p:nvPr/>
        </p:nvSpPr>
        <p:spPr>
          <a:xfrm>
            <a:off x="597409" y="6366393"/>
            <a:ext cx="663090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B58CB1CB-90F7-69FE-636D-7E812F393559}"/>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10" name="TextBox 9">
            <a:extLst>
              <a:ext uri="{FF2B5EF4-FFF2-40B4-BE49-F238E27FC236}">
                <a16:creationId xmlns:a16="http://schemas.microsoft.com/office/drawing/2014/main" id="{B1875447-C3A9-8F06-4C36-2334321BDD0E}"/>
              </a:ext>
            </a:extLst>
          </p:cNvPr>
          <p:cNvSpPr txBox="1"/>
          <p:nvPr/>
        </p:nvSpPr>
        <p:spPr>
          <a:xfrm>
            <a:off x="1435167" y="370137"/>
            <a:ext cx="3594077" cy="646331"/>
          </a:xfrm>
          <a:prstGeom prst="rect">
            <a:avLst/>
          </a:prstGeom>
          <a:noFill/>
        </p:spPr>
        <p:txBody>
          <a:bodyPr wrap="square">
            <a:spAutoFit/>
          </a:bodyPr>
          <a:lstStyle/>
          <a:p>
            <a:r>
              <a:rPr lang="en-US" sz="3600">
                <a:solidFill>
                  <a:schemeClr val="accent2"/>
                </a:solidFill>
                <a:latin typeface="Shadows Into Light Two" panose="02000506000000020004" pitchFamily="2" charset="0"/>
              </a:rPr>
              <a:t>Grin and “Bear” It!</a:t>
            </a:r>
            <a:endParaRPr lang="en-US" sz="3600" i="1">
              <a:latin typeface="Avenir Next LT Pro" panose="020B0504020202020204" pitchFamily="34" charset="0"/>
            </a:endParaRPr>
          </a:p>
        </p:txBody>
      </p:sp>
      <p:sp>
        <p:nvSpPr>
          <p:cNvPr id="12" name="TextBox 11">
            <a:extLst>
              <a:ext uri="{FF2B5EF4-FFF2-40B4-BE49-F238E27FC236}">
                <a16:creationId xmlns:a16="http://schemas.microsoft.com/office/drawing/2014/main" id="{0E795411-B803-C512-1067-D1472FED9248}"/>
              </a:ext>
            </a:extLst>
          </p:cNvPr>
          <p:cNvSpPr txBox="1"/>
          <p:nvPr/>
        </p:nvSpPr>
        <p:spPr>
          <a:xfrm>
            <a:off x="223475" y="1430715"/>
            <a:ext cx="7004836" cy="4401205"/>
          </a:xfrm>
          <a:prstGeom prst="rect">
            <a:avLst/>
          </a:prstGeom>
          <a:noFill/>
        </p:spPr>
        <p:txBody>
          <a:bodyPr wrap="square">
            <a:spAutoFit/>
          </a:bodyPr>
          <a:lstStyle/>
          <a:p>
            <a:r>
              <a:rPr lang="en-US" sz="2800">
                <a:latin typeface="Avenir Next LT Pro" panose="020B0504020202020204" pitchFamily="34" charset="0"/>
              </a:rPr>
              <a:t>Sing to the tune of </a:t>
            </a:r>
            <a:r>
              <a:rPr lang="en-US" sz="2800" i="1">
                <a:latin typeface="Avenir Next LT Pro" panose="020B0504020202020204" pitchFamily="34" charset="0"/>
              </a:rPr>
              <a:t>Three Blind Mice</a:t>
            </a:r>
          </a:p>
          <a:p>
            <a:endParaRPr lang="en-US" sz="2800" i="1">
              <a:latin typeface="Avenir Next LT Pro" panose="020B0504020202020204" pitchFamily="34" charset="0"/>
            </a:endParaRPr>
          </a:p>
          <a:p>
            <a:r>
              <a:rPr lang="en-US" sz="2800">
                <a:latin typeface="Avenir Next LT Pro" panose="020B0504020202020204" pitchFamily="34" charset="0"/>
              </a:rPr>
              <a:t>Bears get hot,</a:t>
            </a:r>
          </a:p>
          <a:p>
            <a:r>
              <a:rPr lang="en-US" sz="2800">
                <a:latin typeface="Avenir Next LT Pro" panose="020B0504020202020204" pitchFamily="34" charset="0"/>
              </a:rPr>
              <a:t>Just like me.</a:t>
            </a:r>
            <a:endParaRPr lang="en-US" sz="2800" i="1">
              <a:latin typeface="Avenir Next LT Pro" panose="020B0504020202020204" pitchFamily="34" charset="0"/>
            </a:endParaRPr>
          </a:p>
          <a:p>
            <a:r>
              <a:rPr lang="en-US" sz="2800" i="1">
                <a:latin typeface="Avenir Next LT Pro" panose="020B0504020202020204" pitchFamily="34" charset="0"/>
              </a:rPr>
              <a:t>Where can they go?</a:t>
            </a:r>
          </a:p>
          <a:p>
            <a:r>
              <a:rPr lang="en-US" sz="2800" i="1">
                <a:latin typeface="Avenir Next LT Pro" panose="020B0504020202020204" pitchFamily="34" charset="0"/>
              </a:rPr>
              <a:t>Where can they go?</a:t>
            </a:r>
          </a:p>
          <a:p>
            <a:r>
              <a:rPr lang="en-US" sz="2800">
                <a:latin typeface="Avenir Next LT Pro" panose="020B0504020202020204" pitchFamily="34" charset="0"/>
              </a:rPr>
              <a:t>They can hide to get cooled down,</a:t>
            </a:r>
          </a:p>
          <a:p>
            <a:r>
              <a:rPr lang="en-US" sz="2800">
                <a:latin typeface="Avenir Next LT Pro" panose="020B0504020202020204" pitchFamily="34" charset="0"/>
              </a:rPr>
              <a:t>Under shade trees and on the ground.</a:t>
            </a:r>
          </a:p>
          <a:p>
            <a:r>
              <a:rPr lang="en-US" sz="2800">
                <a:latin typeface="Avenir Next LT Pro" panose="020B0504020202020204" pitchFamily="34" charset="0"/>
              </a:rPr>
              <a:t>Bears get hot.</a:t>
            </a:r>
          </a:p>
          <a:p>
            <a:r>
              <a:rPr lang="en-US" sz="2800">
                <a:latin typeface="Avenir Next LT Pro" panose="020B0504020202020204" pitchFamily="34" charset="0"/>
              </a:rPr>
              <a:t>Just like me.</a:t>
            </a:r>
          </a:p>
        </p:txBody>
      </p:sp>
      <p:pic>
        <p:nvPicPr>
          <p:cNvPr id="11" name="Picture 10" descr="Text&#10;&#10;AI-generated content may be incorrect.">
            <a:extLst>
              <a:ext uri="{FF2B5EF4-FFF2-40B4-BE49-F238E27FC236}">
                <a16:creationId xmlns:a16="http://schemas.microsoft.com/office/drawing/2014/main" id="{9D92BF51-BA40-7CFB-5D52-6AECB5D748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3941" y="122275"/>
            <a:ext cx="4617192" cy="5975189"/>
          </a:xfrm>
          <a:prstGeom prst="rect">
            <a:avLst/>
          </a:prstGeom>
          <a:ln>
            <a:solidFill>
              <a:schemeClr val="tx1"/>
            </a:solidFill>
          </a:ln>
        </p:spPr>
      </p:pic>
      <p:pic>
        <p:nvPicPr>
          <p:cNvPr id="6" name="Picture 5"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99177" y="90355"/>
            <a:ext cx="1194816" cy="1205896"/>
          </a:xfrm>
          <a:prstGeom prst="rect">
            <a:avLst/>
          </a:prstGeom>
        </p:spPr>
      </p:pic>
    </p:spTree>
    <p:extLst>
      <p:ext uri="{BB962C8B-B14F-4D97-AF65-F5344CB8AC3E}">
        <p14:creationId xmlns:p14="http://schemas.microsoft.com/office/powerpoint/2010/main" val="1367441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D41FF-81CF-9A6A-8992-B16003751CF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6EC64F9-18E1-D883-3BEC-341628C9EF5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ADB482C-ECFF-6C18-F05A-FDFC100053AF}"/>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69DC23B1-CFAB-4638-DECE-2752D93F2C95}"/>
              </a:ext>
            </a:extLst>
          </p:cNvPr>
          <p:cNvSpPr txBox="1"/>
          <p:nvPr/>
        </p:nvSpPr>
        <p:spPr>
          <a:xfrm>
            <a:off x="597409" y="6366393"/>
            <a:ext cx="633896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A3E0B02E-DF89-5EC8-8AB4-0C8024801E3A}"/>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6" name="Picture 5" descr="Text, letter&#10;&#10;AI-generated content may be incorrect.">
            <a:extLst>
              <a:ext uri="{FF2B5EF4-FFF2-40B4-BE49-F238E27FC236}">
                <a16:creationId xmlns:a16="http://schemas.microsoft.com/office/drawing/2014/main" id="{D6F01280-2BF5-ACAA-883D-42FDC2A7A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7" y="122275"/>
            <a:ext cx="4617192" cy="5975189"/>
          </a:xfrm>
          <a:prstGeom prst="rect">
            <a:avLst/>
          </a:prstGeom>
          <a:ln>
            <a:solidFill>
              <a:schemeClr val="tx1"/>
            </a:solidFill>
          </a:ln>
        </p:spPr>
      </p:pic>
      <p:sp>
        <p:nvSpPr>
          <p:cNvPr id="11" name="TextBox 10">
            <a:extLst>
              <a:ext uri="{FF2B5EF4-FFF2-40B4-BE49-F238E27FC236}">
                <a16:creationId xmlns:a16="http://schemas.microsoft.com/office/drawing/2014/main" id="{D460D3A4-EEC4-ADFC-8B6F-2B493B082988}"/>
              </a:ext>
            </a:extLst>
          </p:cNvPr>
          <p:cNvSpPr txBox="1"/>
          <p:nvPr/>
        </p:nvSpPr>
        <p:spPr>
          <a:xfrm>
            <a:off x="5500114" y="2325039"/>
            <a:ext cx="6094476" cy="1569660"/>
          </a:xfrm>
          <a:prstGeom prst="rect">
            <a:avLst/>
          </a:prstGeom>
          <a:noFill/>
        </p:spPr>
        <p:txBody>
          <a:bodyPr wrap="square">
            <a:spAutoFit/>
          </a:bodyPr>
          <a:lstStyle/>
          <a:p>
            <a:pPr algn="ctr"/>
            <a:r>
              <a:rPr lang="en-US" sz="4800" b="1">
                <a:latin typeface="Avenir Next LT Pro" panose="020B0504020202020204" pitchFamily="34" charset="0"/>
              </a:rPr>
              <a:t>Draw </a:t>
            </a:r>
            <a:r>
              <a:rPr lang="en-US" sz="4800">
                <a:latin typeface="Avenir Next LT Pro" panose="020B0504020202020204" pitchFamily="34" charset="0"/>
              </a:rPr>
              <a:t>how you and a bear get cool.</a:t>
            </a:r>
          </a:p>
        </p:txBody>
      </p:sp>
      <p:pic>
        <p:nvPicPr>
          <p:cNvPr id="3" name="Picture 2" descr="A picture containing text, silhouette&#10;&#10;AI-generated content may be incorrect.">
            <a:extLst>
              <a:ext uri="{FF2B5EF4-FFF2-40B4-BE49-F238E27FC236}">
                <a16:creationId xmlns:a16="http://schemas.microsoft.com/office/drawing/2014/main" id="{FC6FE23F-FD5E-FCE3-AD76-0B3DD345A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9386" y="122275"/>
            <a:ext cx="950409" cy="1293930"/>
          </a:xfrm>
          <a:prstGeom prst="rect">
            <a:avLst/>
          </a:prstGeom>
        </p:spPr>
      </p:pic>
    </p:spTree>
    <p:extLst>
      <p:ext uri="{BB962C8B-B14F-4D97-AF65-F5344CB8AC3E}">
        <p14:creationId xmlns:p14="http://schemas.microsoft.com/office/powerpoint/2010/main" val="1516845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393CA-990B-A852-0D12-1C4A1AA4124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3BCA43-D9AB-96B3-BC09-15777CD276E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453B537-DCB6-B8D0-D69C-052704838943}"/>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58A0BFEC-8B11-335C-824A-46426F266C60}"/>
              </a:ext>
            </a:extLst>
          </p:cNvPr>
          <p:cNvSpPr txBox="1"/>
          <p:nvPr/>
        </p:nvSpPr>
        <p:spPr>
          <a:xfrm>
            <a:off x="597409" y="6366393"/>
            <a:ext cx="662635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Engage</a:t>
            </a:r>
          </a:p>
        </p:txBody>
      </p:sp>
      <p:sp>
        <p:nvSpPr>
          <p:cNvPr id="12" name="TextBox 11">
            <a:extLst>
              <a:ext uri="{FF2B5EF4-FFF2-40B4-BE49-F238E27FC236}">
                <a16:creationId xmlns:a16="http://schemas.microsoft.com/office/drawing/2014/main" id="{C4343308-0BF1-CA37-8AD6-93FF24C020E6}"/>
              </a:ext>
            </a:extLst>
          </p:cNvPr>
          <p:cNvSpPr txBox="1"/>
          <p:nvPr/>
        </p:nvSpPr>
        <p:spPr>
          <a:xfrm>
            <a:off x="4949950" y="1489841"/>
            <a:ext cx="7001257" cy="4154984"/>
          </a:xfrm>
          <a:prstGeom prst="rect">
            <a:avLst/>
          </a:prstGeom>
          <a:noFill/>
        </p:spPr>
        <p:txBody>
          <a:bodyPr wrap="square">
            <a:spAutoFit/>
          </a:bodyPr>
          <a:lstStyle/>
          <a:p>
            <a:pPr algn="ctr"/>
            <a:r>
              <a:rPr lang="en-US" sz="4400">
                <a:latin typeface="Avenir Next LT Pro" panose="020B0504020202020204" pitchFamily="34" charset="0"/>
              </a:rPr>
              <a:t>It is a hot day and you are outside playing.</a:t>
            </a:r>
          </a:p>
          <a:p>
            <a:pPr algn="ctr"/>
            <a:endParaRPr lang="en-US" sz="4400" b="1">
              <a:latin typeface="Bitter" pitchFamily="2" charset="0"/>
            </a:endParaRPr>
          </a:p>
          <a:p>
            <a:pPr algn="ctr"/>
            <a:r>
              <a:rPr lang="en-US" sz="4400" i="1">
                <a:latin typeface="Avenir Next LT Pro" panose="020B0504020202020204" pitchFamily="34" charset="0"/>
              </a:rPr>
              <a:t>How might you cool off?</a:t>
            </a:r>
          </a:p>
          <a:p>
            <a:pPr algn="ctr"/>
            <a:endParaRPr lang="en-US" sz="4400" i="1">
              <a:latin typeface="Avenir Next LT Pro" panose="020B0504020202020204" pitchFamily="34" charset="0"/>
            </a:endParaRPr>
          </a:p>
          <a:p>
            <a:pPr algn="ctr"/>
            <a:r>
              <a:rPr lang="en-US" sz="4400" i="1">
                <a:latin typeface="Avenir Next LT Pro" panose="020B0504020202020204" pitchFamily="34" charset="0"/>
              </a:rPr>
              <a:t>How do animals cool off?</a:t>
            </a:r>
          </a:p>
        </p:txBody>
      </p:sp>
      <p:pic>
        <p:nvPicPr>
          <p:cNvPr id="7" name="Picture 6" descr="Icon&#10;&#10;AI-generated content may be incorrect.">
            <a:extLst>
              <a:ext uri="{FF2B5EF4-FFF2-40B4-BE49-F238E27FC236}">
                <a16:creationId xmlns:a16="http://schemas.microsoft.com/office/drawing/2014/main" id="{760BE63D-5B4D-D779-77A2-ED193B594D7F}"/>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8" name="TextBox 7">
            <a:extLst>
              <a:ext uri="{FF2B5EF4-FFF2-40B4-BE49-F238E27FC236}">
                <a16:creationId xmlns:a16="http://schemas.microsoft.com/office/drawing/2014/main" id="{BFE3E30A-E183-4E58-F599-410D51CE3D2C}"/>
              </a:ext>
            </a:extLst>
          </p:cNvPr>
          <p:cNvSpPr txBox="1"/>
          <p:nvPr/>
        </p:nvSpPr>
        <p:spPr>
          <a:xfrm>
            <a:off x="5403667" y="518016"/>
            <a:ext cx="6093822" cy="769441"/>
          </a:xfrm>
          <a:prstGeom prst="rect">
            <a:avLst/>
          </a:prstGeom>
          <a:noFill/>
        </p:spPr>
        <p:txBody>
          <a:bodyPr wrap="square">
            <a:spAutoFit/>
          </a:bodyPr>
          <a:lstStyle/>
          <a:p>
            <a:pPr algn="ctr"/>
            <a:r>
              <a:rPr lang="en-US" sz="4400">
                <a:latin typeface="Bitter SemiBold" pitchFamily="2" charset="0"/>
              </a:rPr>
              <a:t>Guiding Question: </a:t>
            </a:r>
          </a:p>
        </p:txBody>
      </p:sp>
      <p:pic>
        <p:nvPicPr>
          <p:cNvPr id="1026" name="Picture 2" descr="030112&amp;#32;Duck&amp;#32;Creek&amp;#32;turtles-3">
            <a:extLst>
              <a:ext uri="{FF2B5EF4-FFF2-40B4-BE49-F238E27FC236}">
                <a16:creationId xmlns:a16="http://schemas.microsoft.com/office/drawing/2014/main" id="{F57EFB17-9E43-6610-4F88-FE14280F26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428" r="22857"/>
          <a:stretch/>
        </p:blipFill>
        <p:spPr bwMode="auto">
          <a:xfrm>
            <a:off x="0" y="0"/>
            <a:ext cx="4663440" cy="624974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690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3B223-B87A-6042-B5D7-B2F2DBAA980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7B94356-1FCA-1E3F-0107-B9E5DF8E93B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E525951-0F60-C821-84ED-DFB9BFA4EABA}"/>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82E8236A-46BC-2BFB-03A0-566928D45829}"/>
              </a:ext>
            </a:extLst>
          </p:cNvPr>
          <p:cNvSpPr txBox="1"/>
          <p:nvPr/>
        </p:nvSpPr>
        <p:spPr>
          <a:xfrm>
            <a:off x="597409" y="6366393"/>
            <a:ext cx="670472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2C51986F-FDB2-18FA-E83E-1C1E48C7C603}"/>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11" name="TextBox 10">
            <a:extLst>
              <a:ext uri="{FF2B5EF4-FFF2-40B4-BE49-F238E27FC236}">
                <a16:creationId xmlns:a16="http://schemas.microsoft.com/office/drawing/2014/main" id="{F0887BB4-B742-7351-F19C-B3D3A3A6C225}"/>
              </a:ext>
            </a:extLst>
          </p:cNvPr>
          <p:cNvSpPr txBox="1"/>
          <p:nvPr/>
        </p:nvSpPr>
        <p:spPr>
          <a:xfrm>
            <a:off x="1206272" y="1502592"/>
            <a:ext cx="9779456" cy="3600986"/>
          </a:xfrm>
          <a:prstGeom prst="rect">
            <a:avLst/>
          </a:prstGeom>
          <a:noFill/>
        </p:spPr>
        <p:txBody>
          <a:bodyPr wrap="square" lIns="91440" tIns="45720" rIns="91440" bIns="45720" anchor="t">
            <a:spAutoFit/>
          </a:bodyPr>
          <a:lstStyle/>
          <a:p>
            <a:pPr algn="ctr"/>
            <a:r>
              <a:rPr lang="en-US" sz="4800" b="1">
                <a:latin typeface="Avenir Next LT Pro" panose="020B0504020202020204" pitchFamily="34" charset="0"/>
              </a:rPr>
              <a:t>How do bears and other animals cool down? </a:t>
            </a:r>
            <a:r>
              <a:rPr lang="en-US" sz="4400">
                <a:latin typeface="Avenir Next LT Pro" panose="020B0504020202020204" pitchFamily="34" charset="0"/>
              </a:rPr>
              <a:t>Based on our observations and what we know, let's explore the different ways that bears and other animals may cool down.</a:t>
            </a:r>
            <a:endParaRPr lang="en-US" sz="4400" b="1">
              <a:latin typeface="Avenir Next LT Pro" panose="020B0504020202020204" pitchFamily="34" charset="0"/>
            </a:endParaRPr>
          </a:p>
        </p:txBody>
      </p:sp>
      <p:pic>
        <p:nvPicPr>
          <p:cNvPr id="3" name="Picture 2" descr="A picture containing graphical user interface&#10;&#10;AI-generated content may be incorrect.">
            <a:extLst>
              <a:ext uri="{FF2B5EF4-FFF2-40B4-BE49-F238E27FC236}">
                <a16:creationId xmlns:a16="http://schemas.microsoft.com/office/drawing/2014/main" id="{FF3BA9BE-A0BE-496B-41EB-AF737429DF0B}"/>
              </a:ext>
            </a:extLst>
          </p:cNvPr>
          <p:cNvPicPr>
            <a:picLocks noChangeAspect="1"/>
          </p:cNvPicPr>
          <p:nvPr/>
        </p:nvPicPr>
        <p:blipFill>
          <a:blip r:embed="rId4">
            <a:extLst>
              <a:ext uri="{28A0092B-C50C-407E-A947-70E740481C1C}">
                <a14:useLocalDpi xmlns:a14="http://schemas.microsoft.com/office/drawing/2010/main" val="0"/>
              </a:ext>
            </a:extLst>
          </a:blip>
          <a:srcRect l="2292" t="6950" r="1109" b="2914"/>
          <a:stretch/>
        </p:blipFill>
        <p:spPr>
          <a:xfrm>
            <a:off x="8362288" y="39740"/>
            <a:ext cx="3744368" cy="890817"/>
          </a:xfrm>
          <a:prstGeom prst="rect">
            <a:avLst/>
          </a:prstGeom>
        </p:spPr>
      </p:pic>
    </p:spTree>
    <p:extLst>
      <p:ext uri="{BB962C8B-B14F-4D97-AF65-F5344CB8AC3E}">
        <p14:creationId xmlns:p14="http://schemas.microsoft.com/office/powerpoint/2010/main" val="971735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B6995-F3F5-3A77-C026-4A2836EC4B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230818E-E6D8-AA10-213F-A3BFA25DB39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DAA0919-0C99-93CD-5856-9F73CAE3980D}"/>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C5753BC5-889C-53E6-303F-5129BC71E8AE}"/>
              </a:ext>
            </a:extLst>
          </p:cNvPr>
          <p:cNvSpPr txBox="1"/>
          <p:nvPr/>
        </p:nvSpPr>
        <p:spPr>
          <a:xfrm>
            <a:off x="597409" y="6366393"/>
            <a:ext cx="644347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5BEA4C8E-C12A-F04E-176F-2C94F104FA99}"/>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50" name="Picture 2" descr="Adult and baby raccoon.">
            <a:extLst>
              <a:ext uri="{FF2B5EF4-FFF2-40B4-BE49-F238E27FC236}">
                <a16:creationId xmlns:a16="http://schemas.microsoft.com/office/drawing/2014/main" id="{350DF2C9-CC02-8D3D-3872-CB3E475A5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3246" y="277889"/>
            <a:ext cx="8745508" cy="564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528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6D7D3-B4F2-10DD-EC0E-FC53B3F11A0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3C224EF-89FF-46B0-CBF6-05B8CCD6242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89101C3-0731-4453-ED85-03BAFB33FF6E}"/>
              </a:ext>
            </a:extLst>
          </p:cNvPr>
          <p:cNvSpPr txBox="1"/>
          <p:nvPr/>
        </p:nvSpPr>
        <p:spPr>
          <a:xfrm>
            <a:off x="11581431" y="6366393"/>
            <a:ext cx="5252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7A3B73B5-29F6-FBBB-65A5-78D7CA9728B0}"/>
              </a:ext>
            </a:extLst>
          </p:cNvPr>
          <p:cNvSpPr txBox="1"/>
          <p:nvPr/>
        </p:nvSpPr>
        <p:spPr>
          <a:xfrm>
            <a:off x="597409" y="6366393"/>
            <a:ext cx="628671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41C05BD1-9163-D4EE-DDBF-E22FCD249E6A}"/>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52" name="Picture 4" descr="Bear in shade.">
            <a:extLst>
              <a:ext uri="{FF2B5EF4-FFF2-40B4-BE49-F238E27FC236}">
                <a16:creationId xmlns:a16="http://schemas.microsoft.com/office/drawing/2014/main" id="{BFD18980-5C45-10EB-4577-815CE2234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765" y="310165"/>
            <a:ext cx="8374469" cy="5582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775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A4D2E-5298-5DC4-EDD0-C7F854E338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187C447-A0E6-C1CC-2DE2-270E0250361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B11E069-F1B1-64F9-ABFD-49B4C23FD5A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D6B938C9-F842-E382-D0F4-2DDCED6E6476}"/>
              </a:ext>
            </a:extLst>
          </p:cNvPr>
          <p:cNvSpPr txBox="1"/>
          <p:nvPr/>
        </p:nvSpPr>
        <p:spPr>
          <a:xfrm>
            <a:off x="597409" y="6366393"/>
            <a:ext cx="641734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6171B932-39E7-68EB-5492-2C581F10A60D}"/>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54" name="Picture 6" descr="Beaver by lodge.">
            <a:extLst>
              <a:ext uri="{FF2B5EF4-FFF2-40B4-BE49-F238E27FC236}">
                <a16:creationId xmlns:a16="http://schemas.microsoft.com/office/drawing/2014/main" id="{39AC0F53-E900-ECDB-5D7C-991D5C7F29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989" y="323328"/>
            <a:ext cx="8412021" cy="560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440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81C02-A6F5-DA06-302C-E509664585D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5AF255A-953F-E6F8-0395-CFF739C901C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6A07FE5-5AA5-3C4F-35A8-B2929AF8DB80}"/>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83B485CF-5039-B81C-368A-0CBEE75411DB}"/>
              </a:ext>
            </a:extLst>
          </p:cNvPr>
          <p:cNvSpPr txBox="1"/>
          <p:nvPr/>
        </p:nvSpPr>
        <p:spPr>
          <a:xfrm>
            <a:off x="597409" y="6366393"/>
            <a:ext cx="6574100"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FE4EAA30-0549-F523-A879-4581BEF9F7BA}"/>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56" name="Picture 8" descr="Box turtle buried in mud.">
            <a:extLst>
              <a:ext uri="{FF2B5EF4-FFF2-40B4-BE49-F238E27FC236}">
                <a16:creationId xmlns:a16="http://schemas.microsoft.com/office/drawing/2014/main" id="{168DF14E-9803-EA71-F768-EED99CE541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313506" y="-1070327"/>
            <a:ext cx="5564987" cy="8347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451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A3F02-6C82-627C-A37C-EBEFE5DA5E2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EFA8BE5-71C8-D007-855F-9C90B755D1C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44EBB11-A4E1-7391-AFA4-2EA681BACB8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0B37BA5F-8DD5-66E7-8A1E-58E803D6923A}"/>
              </a:ext>
            </a:extLst>
          </p:cNvPr>
          <p:cNvSpPr txBox="1"/>
          <p:nvPr/>
        </p:nvSpPr>
        <p:spPr>
          <a:xfrm>
            <a:off x="597409" y="6366393"/>
            <a:ext cx="632590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C98857E9-F3BB-F8C5-FA11-A9235487B793}"/>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58" name="Picture 10" descr="Bull frog in mud.">
            <a:extLst>
              <a:ext uri="{FF2B5EF4-FFF2-40B4-BE49-F238E27FC236}">
                <a16:creationId xmlns:a16="http://schemas.microsoft.com/office/drawing/2014/main" id="{11AB5E64-BD98-F09D-4B57-4B8F80D95F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979" y="396224"/>
            <a:ext cx="8200041" cy="5466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729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A6D15-A148-8431-1C9E-C278C76EF35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8CF8820-74BE-7B68-A278-CE776FC99EE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371F1D9-5A2A-DABD-B6F9-A9ED2D5DC99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D8FC09CF-543D-A175-6E1B-111EDD6DE158}"/>
              </a:ext>
            </a:extLst>
          </p:cNvPr>
          <p:cNvSpPr txBox="1"/>
          <p:nvPr/>
        </p:nvSpPr>
        <p:spPr>
          <a:xfrm>
            <a:off x="597409" y="6366393"/>
            <a:ext cx="643040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F0F6C314-6D9D-9424-2B9A-492E69B82645}"/>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60" name="Picture 12" descr="Fox squirrel sipping from a bird bath.">
            <a:extLst>
              <a:ext uri="{FF2B5EF4-FFF2-40B4-BE49-F238E27FC236}">
                <a16:creationId xmlns:a16="http://schemas.microsoft.com/office/drawing/2014/main" id="{4E609F31-0591-8E5D-8EE0-DD0C784F19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290"/>
          <a:stretch/>
        </p:blipFill>
        <p:spPr bwMode="auto">
          <a:xfrm>
            <a:off x="1784017" y="332620"/>
            <a:ext cx="8623966" cy="553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190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6D8D6-6CF5-D072-442F-54CA8DC27D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E4AD0DC-902B-66A5-8118-22C6DEECAC9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5A68B6C-042A-A1AF-3EDE-3AB6132E47F6}"/>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BE91A574-5C53-E9AF-6389-89FAFF38DB52}"/>
              </a:ext>
            </a:extLst>
          </p:cNvPr>
          <p:cNvSpPr txBox="1"/>
          <p:nvPr/>
        </p:nvSpPr>
        <p:spPr>
          <a:xfrm>
            <a:off x="597408" y="6366393"/>
            <a:ext cx="687454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B2E289BE-2EBD-07D4-31DC-30E0AF5A04EB}"/>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64" name="Picture 16" descr="Mother bear with cubs in brushpile.">
            <a:extLst>
              <a:ext uri="{FF2B5EF4-FFF2-40B4-BE49-F238E27FC236}">
                <a16:creationId xmlns:a16="http://schemas.microsoft.com/office/drawing/2014/main" id="{CD58EB38-CAFA-E76A-1204-2F234CDC5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4827" y="373928"/>
            <a:ext cx="8202346" cy="546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775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B7726-BDAB-3856-940A-32B4DA3C143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A0AEA81-A7A3-5BCA-014A-BA619B7EC1F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F9D1CF1-3F3A-5256-83F6-D2507DC3A3BF}"/>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302C3B8F-43E2-F775-F750-762F1C5CC54B}"/>
              </a:ext>
            </a:extLst>
          </p:cNvPr>
          <p:cNvSpPr txBox="1"/>
          <p:nvPr/>
        </p:nvSpPr>
        <p:spPr>
          <a:xfrm>
            <a:off x="597409" y="6366393"/>
            <a:ext cx="66916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200A2A34-7E70-7487-4053-A8E709D9564D}"/>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62" name="Picture 14" descr="Mother bear in hollow tree den.">
            <a:extLst>
              <a:ext uri="{FF2B5EF4-FFF2-40B4-BE49-F238E27FC236}">
                <a16:creationId xmlns:a16="http://schemas.microsoft.com/office/drawing/2014/main" id="{DFA90801-EA10-A241-7000-C004558E60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96"/>
          <a:stretch/>
        </p:blipFill>
        <p:spPr bwMode="auto">
          <a:xfrm>
            <a:off x="1980547" y="375650"/>
            <a:ext cx="8230906" cy="5487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82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B6FDD-71D0-CC78-364F-EDC0317B780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F43E52F-169F-7D24-2B1E-A92B0BE887C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017F213-E5D4-6664-40FD-1F3F16D09593}"/>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29</a:t>
            </a:r>
          </a:p>
        </p:txBody>
      </p:sp>
      <p:sp>
        <p:nvSpPr>
          <p:cNvPr id="5" name="TextBox 4">
            <a:extLst>
              <a:ext uri="{FF2B5EF4-FFF2-40B4-BE49-F238E27FC236}">
                <a16:creationId xmlns:a16="http://schemas.microsoft.com/office/drawing/2014/main" id="{569395C2-F1BA-440F-208C-65DF8E26BF6E}"/>
              </a:ext>
            </a:extLst>
          </p:cNvPr>
          <p:cNvSpPr txBox="1"/>
          <p:nvPr/>
        </p:nvSpPr>
        <p:spPr>
          <a:xfrm>
            <a:off x="597409" y="6366393"/>
            <a:ext cx="641734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CB33299A-C62D-1299-D600-6130938A0FEA}"/>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66" name="Picture 18" descr="Mouse in nest.">
            <a:extLst>
              <a:ext uri="{FF2B5EF4-FFF2-40B4-BE49-F238E27FC236}">
                <a16:creationId xmlns:a16="http://schemas.microsoft.com/office/drawing/2014/main" id="{811C26EA-F4FA-A586-5542-D308F9F9CE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354"/>
          <a:stretch/>
        </p:blipFill>
        <p:spPr bwMode="auto">
          <a:xfrm>
            <a:off x="1969393" y="330897"/>
            <a:ext cx="8253213" cy="5564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161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70153-6CB9-BD9C-41B5-2D2EF057BA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56787D-1E72-9E90-0AC6-BEBFF4CDEBD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8A8550E-B182-6104-3B64-19E9729A0200}"/>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4C42E065-5F4A-4F69-816E-D57799B33780}"/>
              </a:ext>
            </a:extLst>
          </p:cNvPr>
          <p:cNvSpPr txBox="1"/>
          <p:nvPr/>
        </p:nvSpPr>
        <p:spPr>
          <a:xfrm>
            <a:off x="597409" y="6366393"/>
            <a:ext cx="64565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Engage</a:t>
            </a:r>
          </a:p>
        </p:txBody>
      </p:sp>
      <p:pic>
        <p:nvPicPr>
          <p:cNvPr id="3" name="Picture 2">
            <a:extLst>
              <a:ext uri="{FF2B5EF4-FFF2-40B4-BE49-F238E27FC236}">
                <a16:creationId xmlns:a16="http://schemas.microsoft.com/office/drawing/2014/main" id="{094AB537-4714-4A18-D415-4DE6C58AB23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43798" y="122275"/>
            <a:ext cx="8656805" cy="6109653"/>
          </a:xfrm>
          <a:prstGeom prst="rect">
            <a:avLst/>
          </a:prstGeom>
        </p:spPr>
      </p:pic>
      <p:pic>
        <p:nvPicPr>
          <p:cNvPr id="7" name="Picture 6" descr="Icon&#10;&#10;AI-generated content may be incorrect.">
            <a:extLst>
              <a:ext uri="{FF2B5EF4-FFF2-40B4-BE49-F238E27FC236}">
                <a16:creationId xmlns:a16="http://schemas.microsoft.com/office/drawing/2014/main" id="{DA706492-B166-F75E-BE19-0CCD2295E41C}"/>
              </a:ext>
            </a:extLst>
          </p:cNvPr>
          <p:cNvPicPr>
            <a:picLocks noChangeAspect="1"/>
          </p:cNvPicPr>
          <p:nvPr/>
        </p:nvPicPr>
        <p:blipFill>
          <a:blip r:embed="rId5">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Tree>
    <p:extLst>
      <p:ext uri="{BB962C8B-B14F-4D97-AF65-F5344CB8AC3E}">
        <p14:creationId xmlns:p14="http://schemas.microsoft.com/office/powerpoint/2010/main" val="2852666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76E46-76E0-7E55-EE78-62D212AF237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B85C985-EBAC-714B-96E3-4B21592E340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C633280-6C27-CAE2-0B3E-F250DCE4AF0E}"/>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30</a:t>
            </a:r>
          </a:p>
        </p:txBody>
      </p:sp>
      <p:sp>
        <p:nvSpPr>
          <p:cNvPr id="5" name="TextBox 4">
            <a:extLst>
              <a:ext uri="{FF2B5EF4-FFF2-40B4-BE49-F238E27FC236}">
                <a16:creationId xmlns:a16="http://schemas.microsoft.com/office/drawing/2014/main" id="{9E6FB888-C0E7-8496-50DC-0D23A627F086}"/>
              </a:ext>
            </a:extLst>
          </p:cNvPr>
          <p:cNvSpPr txBox="1"/>
          <p:nvPr/>
        </p:nvSpPr>
        <p:spPr>
          <a:xfrm>
            <a:off x="597409" y="6366393"/>
            <a:ext cx="746237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49B9D888-2590-F0B2-171A-DCA76F48C2A1}"/>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68" name="Picture 20" descr="Otter dens.">
            <a:extLst>
              <a:ext uri="{FF2B5EF4-FFF2-40B4-BE49-F238E27FC236}">
                <a16:creationId xmlns:a16="http://schemas.microsoft.com/office/drawing/2014/main" id="{56D5004E-E475-CD09-1640-B3B2531D4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6223" y="308823"/>
            <a:ext cx="8379554" cy="5586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984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0AB9F-3F10-9751-68A2-1CCF8195EE5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E233465-D0C2-5F48-D09C-7FC25886FE8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3A8249A-749D-37A3-044B-CC4E9C8A05A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31</a:t>
            </a:r>
          </a:p>
        </p:txBody>
      </p:sp>
      <p:sp>
        <p:nvSpPr>
          <p:cNvPr id="5" name="TextBox 4">
            <a:extLst>
              <a:ext uri="{FF2B5EF4-FFF2-40B4-BE49-F238E27FC236}">
                <a16:creationId xmlns:a16="http://schemas.microsoft.com/office/drawing/2014/main" id="{C651CB3F-1386-EBED-8A44-7B121524D630}"/>
              </a:ext>
            </a:extLst>
          </p:cNvPr>
          <p:cNvSpPr txBox="1"/>
          <p:nvPr/>
        </p:nvSpPr>
        <p:spPr>
          <a:xfrm>
            <a:off x="597409" y="6366393"/>
            <a:ext cx="71488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632CD203-AA8E-D65B-3EA4-3F1A3DBCB69A}"/>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74" name="Picture 26" descr="Robin in bird bath.">
            <a:extLst>
              <a:ext uri="{FF2B5EF4-FFF2-40B4-BE49-F238E27FC236}">
                <a16:creationId xmlns:a16="http://schemas.microsoft.com/office/drawing/2014/main" id="{BE7D96C3-B07D-8D09-7906-83EC37DF4E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776"/>
          <a:stretch/>
        </p:blipFill>
        <p:spPr bwMode="auto">
          <a:xfrm>
            <a:off x="1742454" y="320375"/>
            <a:ext cx="8707091" cy="558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454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BDCC5-1346-7C47-005B-794240294F8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31000A2-4532-910D-4A46-CB0B58A80F8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520A813-FA31-94BD-FE21-2D448B92E43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32</a:t>
            </a:r>
          </a:p>
        </p:txBody>
      </p:sp>
      <p:sp>
        <p:nvSpPr>
          <p:cNvPr id="5" name="TextBox 4">
            <a:extLst>
              <a:ext uri="{FF2B5EF4-FFF2-40B4-BE49-F238E27FC236}">
                <a16:creationId xmlns:a16="http://schemas.microsoft.com/office/drawing/2014/main" id="{F1751D40-4480-F8B5-5984-8B8C23DC4355}"/>
              </a:ext>
            </a:extLst>
          </p:cNvPr>
          <p:cNvSpPr txBox="1"/>
          <p:nvPr/>
        </p:nvSpPr>
        <p:spPr>
          <a:xfrm>
            <a:off x="597409" y="6366393"/>
            <a:ext cx="690067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85D6B7DC-054F-3D24-2C19-79FF15C7FB5D}"/>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70" name="Picture 22" descr="Red fox in den.">
            <a:extLst>
              <a:ext uri="{FF2B5EF4-FFF2-40B4-BE49-F238E27FC236}">
                <a16:creationId xmlns:a16="http://schemas.microsoft.com/office/drawing/2014/main" id="{8F2F16F4-22EE-8F51-FD99-1338B6382F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911" y="336180"/>
            <a:ext cx="8384177" cy="558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349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AE8D8-2258-0EED-D990-67EC39009FD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E3C47AD-DAFE-339C-1034-4A6CE56446B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F444C31-5767-564F-A228-BB9238C0A1E9}"/>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33</a:t>
            </a:r>
          </a:p>
        </p:txBody>
      </p:sp>
      <p:sp>
        <p:nvSpPr>
          <p:cNvPr id="5" name="TextBox 4">
            <a:extLst>
              <a:ext uri="{FF2B5EF4-FFF2-40B4-BE49-F238E27FC236}">
                <a16:creationId xmlns:a16="http://schemas.microsoft.com/office/drawing/2014/main" id="{99B587EC-C791-A89E-9810-0DAD0E711F6C}"/>
              </a:ext>
            </a:extLst>
          </p:cNvPr>
          <p:cNvSpPr txBox="1"/>
          <p:nvPr/>
        </p:nvSpPr>
        <p:spPr>
          <a:xfrm>
            <a:off x="597409" y="6366393"/>
            <a:ext cx="661328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185EB622-0AC5-BCD7-C167-FDC93E915864}"/>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72" name="Picture 24" descr="River otter.">
            <a:extLst>
              <a:ext uri="{FF2B5EF4-FFF2-40B4-BE49-F238E27FC236}">
                <a16:creationId xmlns:a16="http://schemas.microsoft.com/office/drawing/2014/main" id="{49E3E860-9C33-26B9-E029-CC83E40B14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8532" y="309618"/>
            <a:ext cx="8394935" cy="5596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759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98B59-B7BF-F3B6-480E-591F7DED23C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248B6BB-409B-8C95-D064-AF45178AC52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060C80B-0792-97E3-926C-DFF3D6B4561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34</a:t>
            </a:r>
          </a:p>
        </p:txBody>
      </p:sp>
      <p:sp>
        <p:nvSpPr>
          <p:cNvPr id="5" name="TextBox 4">
            <a:extLst>
              <a:ext uri="{FF2B5EF4-FFF2-40B4-BE49-F238E27FC236}">
                <a16:creationId xmlns:a16="http://schemas.microsoft.com/office/drawing/2014/main" id="{80B176CD-534D-79A4-BC82-2940A4530E30}"/>
              </a:ext>
            </a:extLst>
          </p:cNvPr>
          <p:cNvSpPr txBox="1"/>
          <p:nvPr/>
        </p:nvSpPr>
        <p:spPr>
          <a:xfrm>
            <a:off x="597409" y="6366393"/>
            <a:ext cx="654797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B65741F2-62FC-23FD-0C98-01B53CEF4165}"/>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76" name="Picture 28" descr="Tufted titmouse.">
            <a:extLst>
              <a:ext uri="{FF2B5EF4-FFF2-40B4-BE49-F238E27FC236}">
                <a16:creationId xmlns:a16="http://schemas.microsoft.com/office/drawing/2014/main" id="{C2A02768-DA52-66A8-0DBC-A01ABC78D2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535" y="293148"/>
            <a:ext cx="8386929" cy="5591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815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2DD6B-FF1D-EFE9-2167-A4B41930451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4870FE-AD04-62DF-A6F8-E2DBB44E3CB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95FFC38-31AA-FD41-D5C4-AF2D751D8498}"/>
              </a:ext>
            </a:extLst>
          </p:cNvPr>
          <p:cNvSpPr txBox="1"/>
          <p:nvPr/>
        </p:nvSpPr>
        <p:spPr>
          <a:xfrm>
            <a:off x="11580758" y="6366392"/>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35</a:t>
            </a:r>
          </a:p>
        </p:txBody>
      </p:sp>
      <p:sp>
        <p:nvSpPr>
          <p:cNvPr id="5" name="TextBox 4">
            <a:extLst>
              <a:ext uri="{FF2B5EF4-FFF2-40B4-BE49-F238E27FC236}">
                <a16:creationId xmlns:a16="http://schemas.microsoft.com/office/drawing/2014/main" id="{6EC6513B-D8C9-4A4C-31BB-E8A20FD1DF4E}"/>
              </a:ext>
            </a:extLst>
          </p:cNvPr>
          <p:cNvSpPr txBox="1"/>
          <p:nvPr/>
        </p:nvSpPr>
        <p:spPr>
          <a:xfrm>
            <a:off x="597409" y="6366393"/>
            <a:ext cx="632590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ADF49816-DC41-148E-9CF8-1A759FFF31C6}"/>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78" name="Picture 30" descr="White-tailed fawn resting.">
            <a:extLst>
              <a:ext uri="{FF2B5EF4-FFF2-40B4-BE49-F238E27FC236}">
                <a16:creationId xmlns:a16="http://schemas.microsoft.com/office/drawing/2014/main" id="{7D50DDF2-2471-20EC-3116-3D659CEEC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3153" y="307335"/>
            <a:ext cx="8405693" cy="560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8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09DF2-291A-6B60-9801-594F05C56D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018582F-9DFD-C152-3B27-B03AB7F53A5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bg1"/>
                </a:solidFill>
                <a:latin typeface="Avenir Next LT Pro" panose="020B0504020202020204" pitchFamily="34" charset="0"/>
              </a:rPr>
              <a:t>30</a:t>
            </a:r>
          </a:p>
        </p:txBody>
      </p:sp>
      <p:sp>
        <p:nvSpPr>
          <p:cNvPr id="5" name="TextBox 4">
            <a:extLst>
              <a:ext uri="{FF2B5EF4-FFF2-40B4-BE49-F238E27FC236}">
                <a16:creationId xmlns:a16="http://schemas.microsoft.com/office/drawing/2014/main" id="{250912BF-0DAE-0617-4DB2-6B9E93A2EFA4}"/>
              </a:ext>
            </a:extLst>
          </p:cNvPr>
          <p:cNvSpPr txBox="1"/>
          <p:nvPr/>
        </p:nvSpPr>
        <p:spPr>
          <a:xfrm>
            <a:off x="597409" y="6366393"/>
            <a:ext cx="701823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4E8C44FB-F78D-A036-CEFD-0D4AEF1413E0}"/>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11" name="TextBox 10">
            <a:extLst>
              <a:ext uri="{FF2B5EF4-FFF2-40B4-BE49-F238E27FC236}">
                <a16:creationId xmlns:a16="http://schemas.microsoft.com/office/drawing/2014/main" id="{CA0A5CE1-5EC6-5A9F-8C13-FDA33B2C175D}"/>
              </a:ext>
            </a:extLst>
          </p:cNvPr>
          <p:cNvSpPr txBox="1"/>
          <p:nvPr/>
        </p:nvSpPr>
        <p:spPr>
          <a:xfrm>
            <a:off x="6470977" y="2084157"/>
            <a:ext cx="5799328" cy="2308324"/>
          </a:xfrm>
          <a:prstGeom prst="rect">
            <a:avLst/>
          </a:prstGeom>
          <a:noFill/>
        </p:spPr>
        <p:txBody>
          <a:bodyPr wrap="square">
            <a:spAutoFit/>
          </a:bodyPr>
          <a:lstStyle/>
          <a:p>
            <a:pPr algn="ctr"/>
            <a:r>
              <a:rPr lang="en-US" sz="4800">
                <a:latin typeface="Avenir Next LT Pro" panose="020B0504020202020204" pitchFamily="34" charset="0"/>
              </a:rPr>
              <a:t>How do bears and other animals cool down?</a:t>
            </a:r>
          </a:p>
        </p:txBody>
      </p:sp>
      <p:sp>
        <p:nvSpPr>
          <p:cNvPr id="4" name="TextBox 3">
            <a:extLst>
              <a:ext uri="{FF2B5EF4-FFF2-40B4-BE49-F238E27FC236}">
                <a16:creationId xmlns:a16="http://schemas.microsoft.com/office/drawing/2014/main" id="{6B81EBC4-EE1B-39F8-3293-4592010DCC5E}"/>
              </a:ext>
            </a:extLst>
          </p:cNvPr>
          <p:cNvSpPr txBox="1"/>
          <p:nvPr/>
        </p:nvSpPr>
        <p:spPr>
          <a:xfrm>
            <a:off x="11594591" y="6366392"/>
            <a:ext cx="498232" cy="369332"/>
          </a:xfrm>
          <a:prstGeom prst="rect">
            <a:avLst/>
          </a:prstGeom>
          <a:noFill/>
        </p:spPr>
        <p:txBody>
          <a:bodyPr wrap="square">
            <a:spAutoFit/>
          </a:bodyPr>
          <a:lstStyle/>
          <a:p>
            <a:r>
              <a:rPr lang="en-US">
                <a:solidFill>
                  <a:schemeClr val="bg1"/>
                </a:solidFill>
                <a:latin typeface="Avenir Next LT Pro" panose="020B0504020202020204" pitchFamily="34" charset="0"/>
              </a:rPr>
              <a:t>36</a:t>
            </a:r>
          </a:p>
        </p:txBody>
      </p:sp>
      <p:pic>
        <p:nvPicPr>
          <p:cNvPr id="3" name="Picture 28" descr="Tufted titmouse.">
            <a:extLst>
              <a:ext uri="{FF2B5EF4-FFF2-40B4-BE49-F238E27FC236}">
                <a16:creationId xmlns:a16="http://schemas.microsoft.com/office/drawing/2014/main" id="{091F6543-C049-1968-637A-3309ACF32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0" y="1137974"/>
            <a:ext cx="2948823" cy="19658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Mouse in nest.">
            <a:extLst>
              <a:ext uri="{FF2B5EF4-FFF2-40B4-BE49-F238E27FC236}">
                <a16:creationId xmlns:a16="http://schemas.microsoft.com/office/drawing/2014/main" id="{EC4BA830-A7D3-D292-E70A-9D7FCFB800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354"/>
          <a:stretch/>
        </p:blipFill>
        <p:spPr bwMode="auto">
          <a:xfrm>
            <a:off x="394727" y="3264050"/>
            <a:ext cx="2915886" cy="19658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Bull frog in mud.">
            <a:extLst>
              <a:ext uri="{FF2B5EF4-FFF2-40B4-BE49-F238E27FC236}">
                <a16:creationId xmlns:a16="http://schemas.microsoft.com/office/drawing/2014/main" id="{1938661D-DFFF-129B-6C02-4DEC691004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2154" y="1137975"/>
            <a:ext cx="2948823" cy="1965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Red fox in den.">
            <a:extLst>
              <a:ext uri="{FF2B5EF4-FFF2-40B4-BE49-F238E27FC236}">
                <a16:creationId xmlns:a16="http://schemas.microsoft.com/office/drawing/2014/main" id="{7D869365-39E9-4103-83AD-82914A2580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2155" y="3249920"/>
            <a:ext cx="2948822" cy="196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128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683A7-53D4-1A0B-6E3F-1A065FC1886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84D73A2-79BD-8E59-D976-97E65B163ED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5" name="TextBox 4">
            <a:extLst>
              <a:ext uri="{FF2B5EF4-FFF2-40B4-BE49-F238E27FC236}">
                <a16:creationId xmlns:a16="http://schemas.microsoft.com/office/drawing/2014/main" id="{4228CC54-25C2-1B85-7556-6DA3F39AAC93}"/>
              </a:ext>
            </a:extLst>
          </p:cNvPr>
          <p:cNvSpPr txBox="1"/>
          <p:nvPr/>
        </p:nvSpPr>
        <p:spPr>
          <a:xfrm>
            <a:off x="597409" y="6366393"/>
            <a:ext cx="667860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Elaborate</a:t>
            </a:r>
          </a:p>
        </p:txBody>
      </p:sp>
      <p:pic>
        <p:nvPicPr>
          <p:cNvPr id="7" name="Picture 6" descr="Icon&#10;&#10;AI-generated content may be incorrect.">
            <a:extLst>
              <a:ext uri="{FF2B5EF4-FFF2-40B4-BE49-F238E27FC236}">
                <a16:creationId xmlns:a16="http://schemas.microsoft.com/office/drawing/2014/main" id="{3128481C-BF9C-2091-FE88-97F3DC255347}"/>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11" name="TextBox 10">
            <a:extLst>
              <a:ext uri="{FF2B5EF4-FFF2-40B4-BE49-F238E27FC236}">
                <a16:creationId xmlns:a16="http://schemas.microsoft.com/office/drawing/2014/main" id="{9ED509C8-7E16-A1DA-F66F-27099CB2F878}"/>
              </a:ext>
            </a:extLst>
          </p:cNvPr>
          <p:cNvSpPr txBox="1"/>
          <p:nvPr/>
        </p:nvSpPr>
        <p:spPr>
          <a:xfrm>
            <a:off x="5107577" y="1258945"/>
            <a:ext cx="6487014" cy="3785652"/>
          </a:xfrm>
          <a:prstGeom prst="rect">
            <a:avLst/>
          </a:prstGeom>
          <a:noFill/>
        </p:spPr>
        <p:txBody>
          <a:bodyPr wrap="square">
            <a:spAutoFit/>
          </a:bodyPr>
          <a:lstStyle/>
          <a:p>
            <a:pPr algn="ctr"/>
            <a:r>
              <a:rPr lang="en-US" sz="4800">
                <a:latin typeface="Avenir Next LT Pro" panose="020B0504020202020204" pitchFamily="34" charset="0"/>
              </a:rPr>
              <a:t>Make  a model of something bears or  another Missouri animal may find in nature to cool down</a:t>
            </a:r>
          </a:p>
        </p:txBody>
      </p:sp>
      <p:sp>
        <p:nvSpPr>
          <p:cNvPr id="3" name="TextBox 2">
            <a:extLst>
              <a:ext uri="{FF2B5EF4-FFF2-40B4-BE49-F238E27FC236}">
                <a16:creationId xmlns:a16="http://schemas.microsoft.com/office/drawing/2014/main" id="{3B409998-9C22-6A62-8942-2517D79C335A}"/>
              </a:ext>
            </a:extLst>
          </p:cNvPr>
          <p:cNvSpPr txBox="1"/>
          <p:nvPr/>
        </p:nvSpPr>
        <p:spPr>
          <a:xfrm>
            <a:off x="11594591" y="6366392"/>
            <a:ext cx="498232" cy="369332"/>
          </a:xfrm>
          <a:prstGeom prst="rect">
            <a:avLst/>
          </a:prstGeom>
          <a:noFill/>
        </p:spPr>
        <p:txBody>
          <a:bodyPr wrap="square">
            <a:spAutoFit/>
          </a:bodyPr>
          <a:lstStyle/>
          <a:p>
            <a:r>
              <a:rPr lang="en-US">
                <a:solidFill>
                  <a:schemeClr val="bg1"/>
                </a:solidFill>
                <a:latin typeface="Avenir Next LT Pro" panose="020B0504020202020204" pitchFamily="34" charset="0"/>
              </a:rPr>
              <a:t>37</a:t>
            </a:r>
          </a:p>
        </p:txBody>
      </p:sp>
      <p:pic>
        <p:nvPicPr>
          <p:cNvPr id="8" name="Picture 7" descr="Map&#10;&#10;AI-generated content may be incorrect.">
            <a:extLst>
              <a:ext uri="{FF2B5EF4-FFF2-40B4-BE49-F238E27FC236}">
                <a16:creationId xmlns:a16="http://schemas.microsoft.com/office/drawing/2014/main" id="{2430A7F1-127C-E985-9149-9399E7B10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7" y="122275"/>
            <a:ext cx="4747143" cy="6030259"/>
          </a:xfrm>
          <a:prstGeom prst="rect">
            <a:avLst/>
          </a:prstGeom>
        </p:spPr>
      </p:pic>
    </p:spTree>
    <p:extLst>
      <p:ext uri="{BB962C8B-B14F-4D97-AF65-F5344CB8AC3E}">
        <p14:creationId xmlns:p14="http://schemas.microsoft.com/office/powerpoint/2010/main" val="3963075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3B9A6-FEBB-6964-3F1C-723F7D697CB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575E6D-380C-DFFB-FDBE-31735AA85BF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5" name="TextBox 4">
            <a:extLst>
              <a:ext uri="{FF2B5EF4-FFF2-40B4-BE49-F238E27FC236}">
                <a16:creationId xmlns:a16="http://schemas.microsoft.com/office/drawing/2014/main" id="{EB4AD71E-546F-D1C4-ED7F-7404F0363E00}"/>
              </a:ext>
            </a:extLst>
          </p:cNvPr>
          <p:cNvSpPr txBox="1"/>
          <p:nvPr/>
        </p:nvSpPr>
        <p:spPr>
          <a:xfrm>
            <a:off x="597409" y="6366393"/>
            <a:ext cx="6848420"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Evaluate</a:t>
            </a:r>
          </a:p>
        </p:txBody>
      </p:sp>
      <p:pic>
        <p:nvPicPr>
          <p:cNvPr id="7" name="Picture 6" descr="Icon&#10;&#10;AI-generated content may be incorrect.">
            <a:extLst>
              <a:ext uri="{FF2B5EF4-FFF2-40B4-BE49-F238E27FC236}">
                <a16:creationId xmlns:a16="http://schemas.microsoft.com/office/drawing/2014/main" id="{1BC15616-9DF3-D855-3F64-778E458347E7}"/>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11" name="TextBox 10">
            <a:extLst>
              <a:ext uri="{FF2B5EF4-FFF2-40B4-BE49-F238E27FC236}">
                <a16:creationId xmlns:a16="http://schemas.microsoft.com/office/drawing/2014/main" id="{6243102D-DED5-C3B2-0483-B1A07CE182E3}"/>
              </a:ext>
            </a:extLst>
          </p:cNvPr>
          <p:cNvSpPr txBox="1"/>
          <p:nvPr/>
        </p:nvSpPr>
        <p:spPr>
          <a:xfrm>
            <a:off x="486084" y="1762029"/>
            <a:ext cx="11219831" cy="3046988"/>
          </a:xfrm>
          <a:prstGeom prst="rect">
            <a:avLst/>
          </a:prstGeom>
          <a:noFill/>
        </p:spPr>
        <p:txBody>
          <a:bodyPr wrap="square" lIns="91440" tIns="45720" rIns="91440" bIns="45720" anchor="t">
            <a:spAutoFit/>
          </a:bodyPr>
          <a:lstStyle/>
          <a:p>
            <a:pPr algn="ctr"/>
            <a:r>
              <a:rPr lang="en-US" sz="4800" b="1">
                <a:latin typeface="Avenir Next LT Pro" panose="020B0504020202020204" pitchFamily="34" charset="0"/>
              </a:rPr>
              <a:t>How does the shape of your model help to cool off the bears? </a:t>
            </a:r>
            <a:r>
              <a:rPr lang="en-US" sz="4800">
                <a:latin typeface="Avenir Next LT Pro" panose="020B0504020202020204" pitchFamily="34" charset="0"/>
              </a:rPr>
              <a:t>What else needs to be added to our Noticing and Wonderings Chart?</a:t>
            </a:r>
          </a:p>
        </p:txBody>
      </p:sp>
      <p:sp>
        <p:nvSpPr>
          <p:cNvPr id="3" name="TextBox 2">
            <a:extLst>
              <a:ext uri="{FF2B5EF4-FFF2-40B4-BE49-F238E27FC236}">
                <a16:creationId xmlns:a16="http://schemas.microsoft.com/office/drawing/2014/main" id="{8C8656DF-F725-2B45-2BE6-8228FA745FD9}"/>
              </a:ext>
            </a:extLst>
          </p:cNvPr>
          <p:cNvSpPr txBox="1"/>
          <p:nvPr/>
        </p:nvSpPr>
        <p:spPr>
          <a:xfrm>
            <a:off x="11594591" y="6366392"/>
            <a:ext cx="498232" cy="369332"/>
          </a:xfrm>
          <a:prstGeom prst="rect">
            <a:avLst/>
          </a:prstGeom>
          <a:noFill/>
        </p:spPr>
        <p:txBody>
          <a:bodyPr wrap="square">
            <a:spAutoFit/>
          </a:bodyPr>
          <a:lstStyle/>
          <a:p>
            <a:r>
              <a:rPr lang="en-US">
                <a:solidFill>
                  <a:schemeClr val="bg1"/>
                </a:solidFill>
                <a:latin typeface="Avenir Next LT Pro" panose="020B0504020202020204" pitchFamily="34" charset="0"/>
              </a:rPr>
              <a:t>38</a:t>
            </a:r>
          </a:p>
        </p:txBody>
      </p:sp>
      <p:pic>
        <p:nvPicPr>
          <p:cNvPr id="4" name="Picture 3" descr="A picture containing graphical user interface&#10;&#10;AI-generated content may be incorrect.">
            <a:extLst>
              <a:ext uri="{FF2B5EF4-FFF2-40B4-BE49-F238E27FC236}">
                <a16:creationId xmlns:a16="http://schemas.microsoft.com/office/drawing/2014/main" id="{CCF5A13D-A203-9DCF-37C8-F1717E13A7D1}"/>
              </a:ext>
            </a:extLst>
          </p:cNvPr>
          <p:cNvPicPr>
            <a:picLocks noChangeAspect="1"/>
          </p:cNvPicPr>
          <p:nvPr/>
        </p:nvPicPr>
        <p:blipFill>
          <a:blip r:embed="rId4"/>
          <a:stretch>
            <a:fillRect/>
          </a:stretch>
        </p:blipFill>
        <p:spPr>
          <a:xfrm>
            <a:off x="8422616" y="-4313"/>
            <a:ext cx="3771900" cy="914400"/>
          </a:xfrm>
          <a:prstGeom prst="rect">
            <a:avLst/>
          </a:prstGeom>
        </p:spPr>
      </p:pic>
    </p:spTree>
    <p:extLst>
      <p:ext uri="{BB962C8B-B14F-4D97-AF65-F5344CB8AC3E}">
        <p14:creationId xmlns:p14="http://schemas.microsoft.com/office/powerpoint/2010/main" val="1704302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E96F6-4FA5-902C-1CBE-2D69805BB7A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9E9345B-6E1C-445D-1BBA-A56C6212F79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54D4B84-766E-6132-67FD-23619D6FF0D2}"/>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39</a:t>
            </a:r>
          </a:p>
        </p:txBody>
      </p:sp>
      <p:sp>
        <p:nvSpPr>
          <p:cNvPr id="5" name="TextBox 4">
            <a:extLst>
              <a:ext uri="{FF2B5EF4-FFF2-40B4-BE49-F238E27FC236}">
                <a16:creationId xmlns:a16="http://schemas.microsoft.com/office/drawing/2014/main" id="{43CED1BC-58CB-58E5-66A6-6B4DF142B04C}"/>
              </a:ext>
            </a:extLst>
          </p:cNvPr>
          <p:cNvSpPr txBox="1"/>
          <p:nvPr/>
        </p:nvSpPr>
        <p:spPr>
          <a:xfrm>
            <a:off x="597409" y="6366393"/>
            <a:ext cx="6391220"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Evaluate</a:t>
            </a:r>
          </a:p>
        </p:txBody>
      </p:sp>
      <p:pic>
        <p:nvPicPr>
          <p:cNvPr id="3" name="Picture 2">
            <a:extLst>
              <a:ext uri="{FF2B5EF4-FFF2-40B4-BE49-F238E27FC236}">
                <a16:creationId xmlns:a16="http://schemas.microsoft.com/office/drawing/2014/main" id="{A3F35D38-1792-3A3E-8405-BFFB3BE6C6B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43798" y="122275"/>
            <a:ext cx="8656805" cy="6109653"/>
          </a:xfrm>
          <a:prstGeom prst="rect">
            <a:avLst/>
          </a:prstGeom>
        </p:spPr>
      </p:pic>
      <p:pic>
        <p:nvPicPr>
          <p:cNvPr id="7" name="Picture 6" descr="Icon&#10;&#10;AI-generated content may be incorrect.">
            <a:extLst>
              <a:ext uri="{FF2B5EF4-FFF2-40B4-BE49-F238E27FC236}">
                <a16:creationId xmlns:a16="http://schemas.microsoft.com/office/drawing/2014/main" id="{18E59BB3-DB6F-849A-0ED4-AEE9346A6092}"/>
              </a:ext>
            </a:extLst>
          </p:cNvPr>
          <p:cNvPicPr>
            <a:picLocks noChangeAspect="1"/>
          </p:cNvPicPr>
          <p:nvPr/>
        </p:nvPicPr>
        <p:blipFill>
          <a:blip r:embed="rId5">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Tree>
    <p:extLst>
      <p:ext uri="{BB962C8B-B14F-4D97-AF65-F5344CB8AC3E}">
        <p14:creationId xmlns:p14="http://schemas.microsoft.com/office/powerpoint/2010/main" val="3043362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87442-978B-1DD3-43A1-E0751323F2B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5339444-BA89-0F52-2820-F626B13C2D7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5643E38-1B75-C819-2B46-BC1891C2ED3A}"/>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D4C8C5C1-E068-DE84-A168-7DF5F7868F39}"/>
              </a:ext>
            </a:extLst>
          </p:cNvPr>
          <p:cNvSpPr txBox="1"/>
          <p:nvPr/>
        </p:nvSpPr>
        <p:spPr>
          <a:xfrm>
            <a:off x="597409" y="6366393"/>
            <a:ext cx="656103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Engage</a:t>
            </a:r>
          </a:p>
        </p:txBody>
      </p:sp>
      <p:pic>
        <p:nvPicPr>
          <p:cNvPr id="6" name="Picture 5" descr="Icon&#10;&#10;AI-generated content may be incorrect.">
            <a:extLst>
              <a:ext uri="{FF2B5EF4-FFF2-40B4-BE49-F238E27FC236}">
                <a16:creationId xmlns:a16="http://schemas.microsoft.com/office/drawing/2014/main" id="{CD3C2619-951D-CE14-FC19-BE45BCEA1771}"/>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9" name="Picture 2" descr="Beneath the Sun: Stewart, Melissa, Bergum, Constance R.: 9781561457335 ...">
            <a:extLst>
              <a:ext uri="{FF2B5EF4-FFF2-40B4-BE49-F238E27FC236}">
                <a16:creationId xmlns:a16="http://schemas.microsoft.com/office/drawing/2014/main" id="{781C45F2-48EA-8DC4-93D8-D2EA82EF94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0" y="425875"/>
            <a:ext cx="4622164" cy="536190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4B64610-8CE2-CA52-CF21-B07FFEA60CDA}"/>
              </a:ext>
            </a:extLst>
          </p:cNvPr>
          <p:cNvGrpSpPr/>
          <p:nvPr/>
        </p:nvGrpSpPr>
        <p:grpSpPr>
          <a:xfrm>
            <a:off x="6100916" y="521110"/>
            <a:ext cx="5275006" cy="4509745"/>
            <a:chOff x="6100916" y="521110"/>
            <a:chExt cx="5275006" cy="4509745"/>
          </a:xfrm>
        </p:grpSpPr>
        <p:sp>
          <p:nvSpPr>
            <p:cNvPr id="7" name="TextBox 6">
              <a:extLst>
                <a:ext uri="{FF2B5EF4-FFF2-40B4-BE49-F238E27FC236}">
                  <a16:creationId xmlns:a16="http://schemas.microsoft.com/office/drawing/2014/main" id="{2CA09B84-BAA0-367B-C574-E8A5401DD72C}"/>
                </a:ext>
              </a:extLst>
            </p:cNvPr>
            <p:cNvSpPr txBox="1"/>
            <p:nvPr/>
          </p:nvSpPr>
          <p:spPr>
            <a:xfrm>
              <a:off x="6100916" y="521110"/>
              <a:ext cx="527500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Avenir Next LT Pro"/>
                </a:rPr>
                <a:t>Read the book </a:t>
              </a:r>
              <a:r>
                <a:rPr lang="en-US" sz="3200" b="1">
                  <a:latin typeface="Avenir Next LT Pro"/>
                </a:rPr>
                <a:t>Beneath the Sun </a:t>
              </a:r>
              <a:r>
                <a:rPr lang="en-US" sz="3200">
                  <a:latin typeface="Avenir Next LT Pro"/>
                </a:rPr>
                <a:t>by Melissa Stewart</a:t>
              </a:r>
              <a:endParaRPr lang="en-US" sz="2400"/>
            </a:p>
          </p:txBody>
        </p:sp>
        <p:sp>
          <p:nvSpPr>
            <p:cNvPr id="8" name="TextBox 7">
              <a:extLst>
                <a:ext uri="{FF2B5EF4-FFF2-40B4-BE49-F238E27FC236}">
                  <a16:creationId xmlns:a16="http://schemas.microsoft.com/office/drawing/2014/main" id="{24F4E988-3C05-197D-5C6C-447E19C473A4}"/>
                </a:ext>
              </a:extLst>
            </p:cNvPr>
            <p:cNvSpPr txBox="1"/>
            <p:nvPr/>
          </p:nvSpPr>
          <p:spPr>
            <a:xfrm>
              <a:off x="6100916" y="1860756"/>
              <a:ext cx="5152103"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Avenir Next LT Pro"/>
              </a:endParaRPr>
            </a:p>
            <a:p>
              <a:r>
                <a:rPr lang="en-US" sz="2800">
                  <a:latin typeface="Avenir Next LT Pro"/>
                </a:rPr>
                <a:t>Link to book on Epic!: </a:t>
              </a:r>
              <a:r>
                <a:rPr lang="en-US" sz="2800">
                  <a:latin typeface="Segoe UI"/>
                  <a:cs typeface="Segoe UI"/>
                  <a:hlinkClick r:id="rId5"/>
                </a:rPr>
                <a:t>Beneath the Sun by Melissa Stewart</a:t>
              </a:r>
              <a:r>
                <a:rPr lang="en-US" sz="2800">
                  <a:effectLst/>
                  <a:latin typeface="Segoe UI"/>
                  <a:cs typeface="Segoe UI"/>
                </a:rPr>
                <a:t> </a:t>
              </a:r>
            </a:p>
            <a:p>
              <a:r>
                <a:rPr lang="en-US" sz="1200" i="1">
                  <a:latin typeface="Avenir Next LT Pro"/>
                </a:rPr>
                <a:t>Available for free to classroom teachers on Epic! (</a:t>
              </a:r>
              <a:r>
                <a:rPr lang="en-US" sz="1200" i="1">
                  <a:latin typeface="Avenir Next LT Pro"/>
                  <a:hlinkClick r:id="rId6"/>
                </a:rPr>
                <a:t>login required</a:t>
              </a:r>
              <a:r>
                <a:rPr lang="en-US" sz="1200" i="1">
                  <a:latin typeface="Avenir Next LT Pro"/>
                </a:rPr>
                <a:t>)</a:t>
              </a:r>
              <a:endParaRPr lang="en-US" i="1"/>
            </a:p>
            <a:p>
              <a:pPr algn="ctr"/>
              <a:endParaRPr lang="en-US" sz="1200" i="1">
                <a:latin typeface="Avenir Next LT Pro"/>
              </a:endParaRPr>
            </a:p>
            <a:p>
              <a:pPr algn="ctr"/>
              <a:endParaRPr lang="en-US" sz="1200" i="1">
                <a:latin typeface="Avenir Next LT Pro"/>
              </a:endParaRPr>
            </a:p>
            <a:p>
              <a:r>
                <a:rPr lang="en-US" sz="2800">
                  <a:latin typeface="Avenir Next LT Pro"/>
                </a:rPr>
                <a:t>Link to Read-Aloud: </a:t>
              </a:r>
              <a:r>
                <a:rPr lang="en-US" sz="2800">
                  <a:latin typeface="Avenir Next LT Pro"/>
                  <a:hlinkClick r:id="rId7"/>
                </a:rPr>
                <a:t>https://youtu.be/AYqDoop1Ik0?si=qIpK5IRt2Vck8Is0 </a:t>
              </a:r>
              <a:endParaRPr lang="en-US">
                <a:latin typeface="Avenir Next LT Pro"/>
              </a:endParaRPr>
            </a:p>
          </p:txBody>
        </p:sp>
      </p:grpSp>
    </p:spTree>
    <p:extLst>
      <p:ext uri="{BB962C8B-B14F-4D97-AF65-F5344CB8AC3E}">
        <p14:creationId xmlns:p14="http://schemas.microsoft.com/office/powerpoint/2010/main" val="4189724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011EA-B5CD-C570-4194-E6E83096F9B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EAF7985-1221-BEF7-9703-6A36A0E36DA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5" name="TextBox 4">
            <a:extLst>
              <a:ext uri="{FF2B5EF4-FFF2-40B4-BE49-F238E27FC236}">
                <a16:creationId xmlns:a16="http://schemas.microsoft.com/office/drawing/2014/main" id="{475E92C0-0AC4-655D-CED8-B4A7048B3EF7}"/>
              </a:ext>
            </a:extLst>
          </p:cNvPr>
          <p:cNvSpPr txBox="1"/>
          <p:nvPr/>
        </p:nvSpPr>
        <p:spPr>
          <a:xfrm>
            <a:off x="597409" y="6366393"/>
            <a:ext cx="6848420"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Evaluate</a:t>
            </a:r>
          </a:p>
        </p:txBody>
      </p:sp>
      <p:pic>
        <p:nvPicPr>
          <p:cNvPr id="7" name="Picture 6" descr="Icon&#10;&#10;AI-generated content may be incorrect.">
            <a:extLst>
              <a:ext uri="{FF2B5EF4-FFF2-40B4-BE49-F238E27FC236}">
                <a16:creationId xmlns:a16="http://schemas.microsoft.com/office/drawing/2014/main" id="{6C9C9B98-F21E-F781-AB58-C3B17DD7F188}"/>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11" name="TextBox 10">
            <a:extLst>
              <a:ext uri="{FF2B5EF4-FFF2-40B4-BE49-F238E27FC236}">
                <a16:creationId xmlns:a16="http://schemas.microsoft.com/office/drawing/2014/main" id="{A36CEA42-9FD9-E231-93CA-958CE1BBDE3D}"/>
              </a:ext>
            </a:extLst>
          </p:cNvPr>
          <p:cNvSpPr txBox="1"/>
          <p:nvPr/>
        </p:nvSpPr>
        <p:spPr>
          <a:xfrm>
            <a:off x="5055326" y="1356851"/>
            <a:ext cx="6539265" cy="3785652"/>
          </a:xfrm>
          <a:prstGeom prst="rect">
            <a:avLst/>
          </a:prstGeom>
          <a:noFill/>
        </p:spPr>
        <p:txBody>
          <a:bodyPr wrap="square" lIns="91440" tIns="45720" rIns="91440" bIns="45720" anchor="t">
            <a:spAutoFit/>
          </a:bodyPr>
          <a:lstStyle/>
          <a:p>
            <a:pPr algn="ctr"/>
            <a:r>
              <a:rPr lang="en-US" sz="4800">
                <a:latin typeface="Avenir Next LT Pro" panose="020B0504020202020204" pitchFamily="34" charset="0"/>
              </a:rPr>
              <a:t>What should be added to represent what was learned about bear behavior and bear dens?</a:t>
            </a:r>
          </a:p>
        </p:txBody>
      </p:sp>
      <p:sp>
        <p:nvSpPr>
          <p:cNvPr id="3" name="TextBox 2">
            <a:extLst>
              <a:ext uri="{FF2B5EF4-FFF2-40B4-BE49-F238E27FC236}">
                <a16:creationId xmlns:a16="http://schemas.microsoft.com/office/drawing/2014/main" id="{AF7F7982-2337-AD08-A42B-BB533FC6C36A}"/>
              </a:ext>
            </a:extLst>
          </p:cNvPr>
          <p:cNvSpPr txBox="1"/>
          <p:nvPr/>
        </p:nvSpPr>
        <p:spPr>
          <a:xfrm>
            <a:off x="11594591" y="6366392"/>
            <a:ext cx="498232" cy="369332"/>
          </a:xfrm>
          <a:prstGeom prst="rect">
            <a:avLst/>
          </a:prstGeom>
          <a:noFill/>
        </p:spPr>
        <p:txBody>
          <a:bodyPr wrap="square">
            <a:spAutoFit/>
          </a:bodyPr>
          <a:lstStyle/>
          <a:p>
            <a:r>
              <a:rPr lang="en-US">
                <a:solidFill>
                  <a:schemeClr val="bg1"/>
                </a:solidFill>
                <a:latin typeface="Avenir Next LT Pro" panose="020B0504020202020204" pitchFamily="34" charset="0"/>
              </a:rPr>
              <a:t>40</a:t>
            </a:r>
          </a:p>
        </p:txBody>
      </p:sp>
      <p:pic>
        <p:nvPicPr>
          <p:cNvPr id="1026" name="Picture 2" descr="Black&amp;#95;Bear&amp;#95;0348-byn082323.dng">
            <a:extLst>
              <a:ext uri="{FF2B5EF4-FFF2-40B4-BE49-F238E27FC236}">
                <a16:creationId xmlns:a16="http://schemas.microsoft.com/office/drawing/2014/main" id="{F63741D3-F71E-FC94-975C-041CDCAB79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14" r="21828"/>
          <a:stretch/>
        </p:blipFill>
        <p:spPr bwMode="auto">
          <a:xfrm>
            <a:off x="0" y="0"/>
            <a:ext cx="4793644" cy="6230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02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38516-83E5-AAF5-DD60-C3A066DE68D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5AFDB80-9168-901E-3F57-51B56922546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AAFFC97-97A0-4365-721F-E0BA29F9C41B}"/>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935ED52D-0AD7-4002-A230-189BEFEF71A6}"/>
              </a:ext>
            </a:extLst>
          </p:cNvPr>
          <p:cNvSpPr txBox="1"/>
          <p:nvPr/>
        </p:nvSpPr>
        <p:spPr>
          <a:xfrm>
            <a:off x="597409" y="6366393"/>
            <a:ext cx="653336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Engage</a:t>
            </a:r>
          </a:p>
        </p:txBody>
      </p:sp>
      <p:sp>
        <p:nvSpPr>
          <p:cNvPr id="12" name="TextBox 11">
            <a:extLst>
              <a:ext uri="{FF2B5EF4-FFF2-40B4-BE49-F238E27FC236}">
                <a16:creationId xmlns:a16="http://schemas.microsoft.com/office/drawing/2014/main" id="{01668B0D-C9C9-5B3E-6C50-A689B645EEC0}"/>
              </a:ext>
            </a:extLst>
          </p:cNvPr>
          <p:cNvSpPr txBox="1"/>
          <p:nvPr/>
        </p:nvSpPr>
        <p:spPr>
          <a:xfrm>
            <a:off x="517388" y="1961802"/>
            <a:ext cx="6096000" cy="2308324"/>
          </a:xfrm>
          <a:prstGeom prst="rect">
            <a:avLst/>
          </a:prstGeom>
          <a:noFill/>
        </p:spPr>
        <p:txBody>
          <a:bodyPr wrap="square">
            <a:spAutoFit/>
          </a:bodyPr>
          <a:lstStyle/>
          <a:p>
            <a:pPr algn="ctr"/>
            <a:r>
              <a:rPr lang="en-US" sz="4800">
                <a:latin typeface="Avenir Next LT Pro" panose="020B0504020202020204" pitchFamily="34" charset="0"/>
              </a:rPr>
              <a:t>How do animals survive and get cool on very hot days?</a:t>
            </a:r>
          </a:p>
        </p:txBody>
      </p:sp>
      <p:pic>
        <p:nvPicPr>
          <p:cNvPr id="7" name="Picture 6" descr="Icon&#10;&#10;AI-generated content may be incorrect.">
            <a:extLst>
              <a:ext uri="{FF2B5EF4-FFF2-40B4-BE49-F238E27FC236}">
                <a16:creationId xmlns:a16="http://schemas.microsoft.com/office/drawing/2014/main" id="{9D28D970-9FED-6FBF-4E07-EE8D0425D5FD}"/>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1026" name="Picture 2" descr="Oucahita&amp;#95;Map&amp;#95;Turtle&amp;#95;0059">
            <a:extLst>
              <a:ext uri="{FF2B5EF4-FFF2-40B4-BE49-F238E27FC236}">
                <a16:creationId xmlns:a16="http://schemas.microsoft.com/office/drawing/2014/main" id="{059D8961-5387-8928-1FBB-6B17020BB5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636" r="20254"/>
          <a:stretch/>
        </p:blipFill>
        <p:spPr bwMode="auto">
          <a:xfrm>
            <a:off x="7130776" y="0"/>
            <a:ext cx="506122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CE349B31-8496-911D-3CB6-0251F4CAC1EF}"/>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99177" y="54513"/>
            <a:ext cx="3744368" cy="890817"/>
          </a:xfrm>
          <a:prstGeom prst="rect">
            <a:avLst/>
          </a:prstGeom>
        </p:spPr>
      </p:pic>
    </p:spTree>
    <p:extLst>
      <p:ext uri="{BB962C8B-B14F-4D97-AF65-F5344CB8AC3E}">
        <p14:creationId xmlns:p14="http://schemas.microsoft.com/office/powerpoint/2010/main" val="2387698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6D59F-AC0C-C8E7-1A35-7BC72506CE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318469A-E276-94D9-C4A3-DF37A78C6EE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16E58B5-97E0-229D-0CFB-BAB8F3A8DB07}"/>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5DA3AAFC-37F9-DAF4-3E52-4BB866D8DE10}"/>
              </a:ext>
            </a:extLst>
          </p:cNvPr>
          <p:cNvSpPr txBox="1"/>
          <p:nvPr/>
        </p:nvSpPr>
        <p:spPr>
          <a:xfrm>
            <a:off x="597409" y="6366393"/>
            <a:ext cx="653336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Engage</a:t>
            </a:r>
          </a:p>
        </p:txBody>
      </p:sp>
      <p:sp>
        <p:nvSpPr>
          <p:cNvPr id="12" name="TextBox 11">
            <a:extLst>
              <a:ext uri="{FF2B5EF4-FFF2-40B4-BE49-F238E27FC236}">
                <a16:creationId xmlns:a16="http://schemas.microsoft.com/office/drawing/2014/main" id="{5912A931-AE3A-063A-7A74-76C895643E24}"/>
              </a:ext>
            </a:extLst>
          </p:cNvPr>
          <p:cNvSpPr txBox="1"/>
          <p:nvPr/>
        </p:nvSpPr>
        <p:spPr>
          <a:xfrm>
            <a:off x="4441371" y="1211512"/>
            <a:ext cx="7354388" cy="3785652"/>
          </a:xfrm>
          <a:prstGeom prst="rect">
            <a:avLst/>
          </a:prstGeom>
          <a:noFill/>
        </p:spPr>
        <p:txBody>
          <a:bodyPr wrap="square">
            <a:spAutoFit/>
          </a:bodyPr>
          <a:lstStyle/>
          <a:p>
            <a:pPr algn="ctr"/>
            <a:r>
              <a:rPr lang="en-US" sz="4800">
                <a:latin typeface="Avenir Next LT Pro" panose="020B0504020202020204" pitchFamily="34" charset="0"/>
              </a:rPr>
              <a:t>Let’s go outside for hike in our schoolyard. As we hike where do you think these different critters would go to stay cool?</a:t>
            </a:r>
          </a:p>
        </p:txBody>
      </p:sp>
      <p:pic>
        <p:nvPicPr>
          <p:cNvPr id="7" name="Picture 6" descr="Icon&#10;&#10;AI-generated content may be incorrect.">
            <a:extLst>
              <a:ext uri="{FF2B5EF4-FFF2-40B4-BE49-F238E27FC236}">
                <a16:creationId xmlns:a16="http://schemas.microsoft.com/office/drawing/2014/main" id="{63F29F8C-B8EA-FD15-CA00-DD3A660A5D72}"/>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50" name="Picture 2" descr="House&amp;#95;Finch&amp;#95;0174.dng">
            <a:extLst>
              <a:ext uri="{FF2B5EF4-FFF2-40B4-BE49-F238E27FC236}">
                <a16:creationId xmlns:a16="http://schemas.microsoft.com/office/drawing/2014/main" id="{D1EA44BE-F543-FE63-67AA-58FB112D3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2" y="-23253"/>
            <a:ext cx="4168794" cy="62575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327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866F8-B3F3-9009-FD2D-CACBA94FA0A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638CC28-0716-7CBB-0DB6-6D0EC465A1E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394F9AB-4899-F507-E465-DB0B34339363}"/>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7276CD18-5F62-44B5-05A5-C6E1DA967E0F}"/>
              </a:ext>
            </a:extLst>
          </p:cNvPr>
          <p:cNvSpPr txBox="1"/>
          <p:nvPr/>
        </p:nvSpPr>
        <p:spPr>
          <a:xfrm>
            <a:off x="597409" y="6366393"/>
            <a:ext cx="678310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Explore</a:t>
            </a:r>
          </a:p>
        </p:txBody>
      </p:sp>
      <p:sp>
        <p:nvSpPr>
          <p:cNvPr id="12" name="TextBox 11">
            <a:extLst>
              <a:ext uri="{FF2B5EF4-FFF2-40B4-BE49-F238E27FC236}">
                <a16:creationId xmlns:a16="http://schemas.microsoft.com/office/drawing/2014/main" id="{2368561B-9BDD-3193-1F3D-F2A43E8140B9}"/>
              </a:ext>
            </a:extLst>
          </p:cNvPr>
          <p:cNvSpPr txBox="1"/>
          <p:nvPr/>
        </p:nvSpPr>
        <p:spPr>
          <a:xfrm>
            <a:off x="6271478" y="1905506"/>
            <a:ext cx="5524281" cy="3046988"/>
          </a:xfrm>
          <a:prstGeom prst="rect">
            <a:avLst/>
          </a:prstGeom>
          <a:noFill/>
        </p:spPr>
        <p:txBody>
          <a:bodyPr wrap="square">
            <a:spAutoFit/>
          </a:bodyPr>
          <a:lstStyle/>
          <a:p>
            <a:pPr algn="ctr"/>
            <a:r>
              <a:rPr lang="en-US" sz="4800">
                <a:latin typeface="Avenir Next LT Pro" panose="020B0504020202020204" pitchFamily="34" charset="0"/>
              </a:rPr>
              <a:t>How do animals that live in our area stay cool on hot summer days?</a:t>
            </a:r>
          </a:p>
        </p:txBody>
      </p:sp>
      <p:pic>
        <p:nvPicPr>
          <p:cNvPr id="7" name="Picture 6" descr="Icon&#10;&#10;AI-generated content may be incorrect.">
            <a:extLst>
              <a:ext uri="{FF2B5EF4-FFF2-40B4-BE49-F238E27FC236}">
                <a16:creationId xmlns:a16="http://schemas.microsoft.com/office/drawing/2014/main" id="{BB5BEDF3-5FF4-F832-B8A4-C7ECF642E50E}"/>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50" name="Picture 2" descr="Grey&amp;#95;Tree&amp;#95;Frog&amp;#95;0166">
            <a:extLst>
              <a:ext uri="{FF2B5EF4-FFF2-40B4-BE49-F238E27FC236}">
                <a16:creationId xmlns:a16="http://schemas.microsoft.com/office/drawing/2014/main" id="{4DEE0DE6-FEBC-ED23-C33A-2D436AB3EE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074" r="18109"/>
          <a:stretch/>
        </p:blipFill>
        <p:spPr bwMode="auto">
          <a:xfrm>
            <a:off x="1" y="-1369"/>
            <a:ext cx="6095999" cy="626611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56465ED5-08A6-3543-3712-C7CA1EB96EE3}"/>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362288" y="79400"/>
            <a:ext cx="3744368" cy="890817"/>
          </a:xfrm>
          <a:prstGeom prst="rect">
            <a:avLst/>
          </a:prstGeom>
        </p:spPr>
      </p:pic>
    </p:spTree>
    <p:extLst>
      <p:ext uri="{BB962C8B-B14F-4D97-AF65-F5344CB8AC3E}">
        <p14:creationId xmlns:p14="http://schemas.microsoft.com/office/powerpoint/2010/main" val="3561810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B4A93-B5EB-0B36-BFDB-24D8F13AE60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6D40738-16D8-2BB7-BEF8-A11E54067D0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C992CC6-0363-27D1-0DD8-8881D2107557}"/>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18F82E27-E65F-FB22-AA29-E0E59BC14E4C}"/>
              </a:ext>
            </a:extLst>
          </p:cNvPr>
          <p:cNvSpPr txBox="1"/>
          <p:nvPr/>
        </p:nvSpPr>
        <p:spPr>
          <a:xfrm>
            <a:off x="597409" y="6366393"/>
            <a:ext cx="64695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Explore</a:t>
            </a:r>
          </a:p>
        </p:txBody>
      </p:sp>
      <p:sp>
        <p:nvSpPr>
          <p:cNvPr id="12" name="TextBox 11">
            <a:extLst>
              <a:ext uri="{FF2B5EF4-FFF2-40B4-BE49-F238E27FC236}">
                <a16:creationId xmlns:a16="http://schemas.microsoft.com/office/drawing/2014/main" id="{2A40C8EC-118F-F6AF-4204-F1922667D09D}"/>
              </a:ext>
            </a:extLst>
          </p:cNvPr>
          <p:cNvSpPr txBox="1"/>
          <p:nvPr/>
        </p:nvSpPr>
        <p:spPr>
          <a:xfrm>
            <a:off x="361790" y="1536174"/>
            <a:ext cx="7418923" cy="3785652"/>
          </a:xfrm>
          <a:prstGeom prst="rect">
            <a:avLst/>
          </a:prstGeom>
          <a:noFill/>
        </p:spPr>
        <p:txBody>
          <a:bodyPr wrap="square">
            <a:spAutoFit/>
          </a:bodyPr>
          <a:lstStyle/>
          <a:p>
            <a:pPr algn="ctr"/>
            <a:r>
              <a:rPr lang="en-US" sz="4800">
                <a:latin typeface="Avenir Next LT Pro" panose="020B0504020202020204" pitchFamily="34" charset="0"/>
              </a:rPr>
              <a:t>Let’s go outside for a hike in our schoolyard. As we hike, where do you think these critters would go to stay cool?</a:t>
            </a:r>
          </a:p>
        </p:txBody>
      </p:sp>
      <p:pic>
        <p:nvPicPr>
          <p:cNvPr id="7" name="Picture 6" descr="Icon&#10;&#10;AI-generated content may be incorrect.">
            <a:extLst>
              <a:ext uri="{FF2B5EF4-FFF2-40B4-BE49-F238E27FC236}">
                <a16:creationId xmlns:a16="http://schemas.microsoft.com/office/drawing/2014/main" id="{8576B081-E93A-A3F9-CBC2-EFB37CD52BCB}"/>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3074" name="Picture 2" descr="White-tailed&amp;#95;Deer&amp;#95;1661">
            <a:extLst>
              <a:ext uri="{FF2B5EF4-FFF2-40B4-BE49-F238E27FC236}">
                <a16:creationId xmlns:a16="http://schemas.microsoft.com/office/drawing/2014/main" id="{8DA24DE4-073C-03E7-799B-0E158FB60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266"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EA49FCE3-0780-4BB4-7B22-2678E35DE73F}"/>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99177" y="54513"/>
            <a:ext cx="3744368" cy="890817"/>
          </a:xfrm>
          <a:prstGeom prst="rect">
            <a:avLst/>
          </a:prstGeom>
        </p:spPr>
      </p:pic>
    </p:spTree>
    <p:extLst>
      <p:ext uri="{BB962C8B-B14F-4D97-AF65-F5344CB8AC3E}">
        <p14:creationId xmlns:p14="http://schemas.microsoft.com/office/powerpoint/2010/main" val="4251426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86CE7-4E9E-3A0D-4AC9-5DA259FC7BC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E133E8D-50E2-FC9D-01DE-95303E2D315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F2806B1-0833-A8CB-A5C8-4F1F8B8546F0}"/>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4E4CA205-6ED2-6805-7E9A-6BB1DFB104DA}"/>
              </a:ext>
            </a:extLst>
          </p:cNvPr>
          <p:cNvSpPr txBox="1"/>
          <p:nvPr/>
        </p:nvSpPr>
        <p:spPr>
          <a:xfrm>
            <a:off x="597409" y="6366393"/>
            <a:ext cx="673085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2E9CCD4F-7F6C-4302-9FA8-65E1FA9E9C22}"/>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6" name="TextBox 5">
            <a:extLst>
              <a:ext uri="{FF2B5EF4-FFF2-40B4-BE49-F238E27FC236}">
                <a16:creationId xmlns:a16="http://schemas.microsoft.com/office/drawing/2014/main" id="{D7F3C5E2-32DA-DC2A-F5BA-17CA8C0C9E90}"/>
              </a:ext>
            </a:extLst>
          </p:cNvPr>
          <p:cNvSpPr txBox="1"/>
          <p:nvPr/>
        </p:nvSpPr>
        <p:spPr>
          <a:xfrm>
            <a:off x="5021018" y="1536174"/>
            <a:ext cx="6930189" cy="3785652"/>
          </a:xfrm>
          <a:prstGeom prst="rect">
            <a:avLst/>
          </a:prstGeom>
          <a:noFill/>
        </p:spPr>
        <p:txBody>
          <a:bodyPr wrap="square">
            <a:spAutoFit/>
          </a:bodyPr>
          <a:lstStyle/>
          <a:p>
            <a:pPr algn="ctr"/>
            <a:r>
              <a:rPr lang="en-US" sz="4800">
                <a:latin typeface="Avenir Next LT Pro" panose="020B0504020202020204" pitchFamily="34" charset="0"/>
              </a:rPr>
              <a:t>How are the ways animals cool off the same?</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How are they different?</a:t>
            </a:r>
          </a:p>
        </p:txBody>
      </p:sp>
      <p:pic>
        <p:nvPicPr>
          <p:cNvPr id="1026" name="Picture 2" descr="White-Tailed&amp;#95;Deer&amp;#95;4690">
            <a:extLst>
              <a:ext uri="{FF2B5EF4-FFF2-40B4-BE49-F238E27FC236}">
                <a16:creationId xmlns:a16="http://schemas.microsoft.com/office/drawing/2014/main" id="{5A08876D-8475-1FC2-1A15-4054A97EE1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5590"/>
          <a:stretch/>
        </p:blipFill>
        <p:spPr bwMode="auto">
          <a:xfrm>
            <a:off x="0" y="0"/>
            <a:ext cx="5078974" cy="6230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ED2D9B0A-49A3-55ED-7F86-FEA303151735}"/>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362288" y="96264"/>
            <a:ext cx="3744368" cy="890817"/>
          </a:xfrm>
          <a:prstGeom prst="rect">
            <a:avLst/>
          </a:prstGeom>
        </p:spPr>
      </p:pic>
    </p:spTree>
    <p:extLst>
      <p:ext uri="{BB962C8B-B14F-4D97-AF65-F5344CB8AC3E}">
        <p14:creationId xmlns:p14="http://schemas.microsoft.com/office/powerpoint/2010/main" val="9670688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40</Slides>
  <Notes>39</Notes>
  <HiddenSlides>0</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revision>2</cp:revision>
  <dcterms:created xsi:type="dcterms:W3CDTF">2025-05-23T15:18:10Z</dcterms:created>
  <dcterms:modified xsi:type="dcterms:W3CDTF">2025-06-25T13:49:23Z</dcterms:modified>
</cp:coreProperties>
</file>