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7" r:id="rId2"/>
    <p:sldId id="301" r:id="rId3"/>
    <p:sldId id="302" r:id="rId4"/>
    <p:sldId id="274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305" r:id="rId23"/>
    <p:sldId id="283" r:id="rId24"/>
    <p:sldId id="306" r:id="rId25"/>
    <p:sldId id="284" r:id="rId26"/>
    <p:sldId id="299" r:id="rId27"/>
    <p:sldId id="285" r:id="rId28"/>
    <p:sldId id="300" r:id="rId29"/>
    <p:sldId id="304" r:id="rId30"/>
    <p:sldId id="286" r:id="rId31"/>
    <p:sldId id="287" r:id="rId32"/>
    <p:sldId id="303" r:id="rId33"/>
    <p:sldId id="288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CF3103F-B771-00F0-1EE4-3771AA8131EA}" name="Mary Beth Factor" initials="MF" userId="S::marybeth.factor@mdc.mo.gov::ef275682-cb4f-4578-9163-75dc91a96f78" providerId="AD"/>
  <p188:author id="{40CCD274-B1B9-B04C-E0C9-ED2328D641AB}" name="Lydia Princ" initials="LP" userId="S::Lydia.Princ@mdc.mo.gov::6511114d-fd8d-4baf-9aa2-9edcd1d3a702" providerId="AD"/>
  <p188:author id="{0CFC2786-F008-0EB2-D9A8-1F12EEA6CE5B}" name="Wendy Parrett" initials="WP" userId="S::wendy.parrett@mdc.mo.gov::e75cd84c-1935-4997-9548-8fd9dced76a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BD5C"/>
    <a:srgbClr val="FAB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7002B8-A68B-40D9-94C8-187B50C823A6}" v="7" dt="2025-06-23T20:26:11.620"/>
    <p1510:client id="{921D8CB4-9B1D-7344-4B50-7F352F8997DA}" v="1" dt="2025-06-23T17:14:15.1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47C32-5E36-4105-B1D7-E8DAB436EE35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026BD0-785E-4FB8-9E01-A4D9D391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632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73C3A-BDD9-D116-B7DD-33736F923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172E57-2305-1770-D038-5A86D4E15E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71A324-3376-B737-96B9-5380E36E18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A51BDD-D792-9B2E-7F13-57A3A6762B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957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69A43-507F-8C29-0E88-3619C383CD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353F8A-6F13-2321-E9FD-063480B3F8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C5CBBE-38BE-9289-EEF4-90BD1D312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How would this weather feel? What would we wear in weather like this? How is this different from our weather today?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375781-3722-C8A5-DFA0-3090B975FE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01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E11225-A104-9574-75E4-84F9C4A73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011053-DF81-0C02-A833-98B26766E7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982C5F-8D5A-7F2E-3E81-497F31438A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How would this weather feel? What would we wear in weather like this? How is this different from our weather today?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8D964-3D10-F508-17DE-B62D96CEF6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8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90132-8F06-B4C7-DF2C-4BD1F2BB6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B27D3E-121B-679D-B14E-66C76E4B34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4449F7-A4F4-14F1-232A-D90E5BB7B3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How would this weather feel? What would we wear in weather like this? How is this different from our weather today?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E77E7B-7949-5638-F4D8-9D4F7069DF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548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B7ACB1-2F56-3927-6692-26666CC1D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C841BF-382D-60E7-F83A-7BF7756FD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25BBC6-BFAE-CC68-2DEF-882517F69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Prepare and display your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for this lesson. Add students observations and/or questions to the chart as the lesson proceeds in reference to the phenomenon studied.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9182C-2202-CD42-13E0-366AEFCF67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308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2C4D1-C2D8-155B-111B-8E07E01A6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99AFED-5933-8FBB-70AE-949EE70539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799219-4AC2-AE23-5070-7E7E356646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Look outside today and then answer questions. Refer to the </a:t>
            </a:r>
            <a:r>
              <a:rPr lang="en-US" b="1" err="1"/>
              <a:t>Noticings</a:t>
            </a:r>
            <a:r>
              <a:rPr lang="en-US" b="1"/>
              <a:t> and Wonderings Chart </a:t>
            </a:r>
            <a:r>
              <a:rPr lang="en-US"/>
              <a:t>and fill in the following student answers under the appropriate category.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89210D-999E-1E51-65CE-B4970D947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547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0819E2-74B7-44DE-91E4-FB28068B4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63D7DA4-A3FD-40EE-1FF1-23FD0040BB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8550FA-9BBB-D7A1-00A4-CD7F1C5A0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E89E97-F0FC-2DCC-E024-E210F4ADEA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31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364A1-CE5A-850B-BF36-D076B1331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44BF2C-65E5-9A0D-670C-8DD698E309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B6DC00-44FE-BFB3-7FDF-EBF877C2B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418CD-DB1F-2A2B-0699-DD3F559503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09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5111B-39AE-99FE-E9BA-37C6CC03A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73E990E-70C4-825C-589B-6CAF3FB05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69B059-8211-8B5F-1DCE-987045D14B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Chart student ideas. Talk with students about the following ways to measure weather:</a:t>
            </a:r>
          </a:p>
          <a:p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Sunlight or clouds or mixture</a:t>
            </a:r>
          </a:p>
          <a:p>
            <a:pPr marL="171450" indent="-171450">
              <a:buFontTx/>
              <a:buChar char="-"/>
            </a:pPr>
            <a:r>
              <a:rPr lang="en-US"/>
              <a:t>Precipitation (rain, snow)</a:t>
            </a:r>
          </a:p>
          <a:p>
            <a:pPr marL="171450" indent="-171450">
              <a:buFontTx/>
              <a:buChar char="-"/>
            </a:pPr>
            <a:r>
              <a:rPr lang="en-US"/>
              <a:t>Temperature (warm, cold)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B25762-99D6-75D1-87DC-08A47415AB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8222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5D5944-4DBE-CE81-F5A5-F5AF8BDEE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8EA8AE-D88E-475A-C31D-3EF71EB780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209FE5-4AB3-FECB-507C-E109F0C55D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Have students open student guides to the </a:t>
            </a:r>
            <a:r>
              <a:rPr lang="en-US" b="1"/>
              <a:t>Read Together </a:t>
            </a:r>
            <a:r>
              <a:rPr lang="en-US"/>
              <a:t>section on Page 11.</a:t>
            </a:r>
          </a:p>
          <a:p>
            <a:endParaRPr lang="en-US"/>
          </a:p>
          <a:p>
            <a:r>
              <a:rPr lang="en-US"/>
              <a:t>Read with class, have them follow along and/or read depending on ability level. As a class, what kinds of weather can you name?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027754-F805-98F6-7811-FCF015163F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150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CF324F-8D00-7E28-CB2C-6A57E4E6A1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1CE118-A4BE-97E4-2433-BCAA968BD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02818FF-DF4C-A356-72B1-B590F51B23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Look at the different kinds of weather in the student guide, </a:t>
            </a:r>
            <a:r>
              <a:rPr lang="en-US" b="1"/>
              <a:t>Talk About It </a:t>
            </a:r>
            <a:r>
              <a:rPr lang="en-US"/>
              <a:t>on Page 13.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EBE58F-3CC6-800A-955C-CAB0BE2602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87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11970-21D3-77BB-64A2-8F4672529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CB3858-8C13-497E-C54A-377657B78A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D98F8B-F26C-56D6-B6A9-74949706D4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Prepare and display your </a:t>
            </a:r>
            <a:r>
              <a:rPr lang="en-US" b="1" err="1"/>
              <a:t>Noticings</a:t>
            </a:r>
            <a:r>
              <a:rPr lang="en-US" b="1"/>
              <a:t> and Wonderings Chart</a:t>
            </a:r>
            <a:r>
              <a:rPr lang="en-US"/>
              <a:t> for this lesson. Add students observations and/or questions to the chart as the lesson proceeds in reference to the phenomenon studied.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0203C6-A30B-5B34-34ED-5BAA8A5C62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36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3A71F3-735C-D2A1-8081-A20B3B681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2B22C5-D797-55E6-059A-03A533D945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A68C8E-5030-A40D-7B89-8753581377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Have students complete student guide </a:t>
            </a:r>
            <a:r>
              <a:rPr lang="en-US" b="1"/>
              <a:t>Science Notebook </a:t>
            </a:r>
            <a:r>
              <a:rPr lang="en-US"/>
              <a:t>section and match the correct clothing to the weather on Page 14.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4465D-2494-1058-8448-5BE1825E36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749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9C617-F264-66DD-B8E7-3EFFFF3BBF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0541334-5117-3F40-F768-A6AC365D98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87976A-86E4-8EFD-ABB0-9EE68F1DC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96E13B-4AE3-E82A-4A84-B2C8E71DB9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239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7134A2-3E10-71D7-FEDE-D687DD4DE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288BFD-97C8-931F-278E-0E50E250F0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164B85A-C67A-C446-DC2D-6B0F375422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/>
              <a:t>Introduce the concept of collecting weather data. For this lesson, weather data will be collected as a class.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0" indent="0">
              <a:buFontTx/>
              <a:buNone/>
            </a:pPr>
            <a:r>
              <a:rPr lang="en-US" b="1"/>
              <a:t>Note: </a:t>
            </a:r>
            <a:r>
              <a:rPr lang="en-US"/>
              <a:t>The first time students collect weather data, show them how to use a digital thermometer, and choose how to record weather for that day on data collection sheets.</a:t>
            </a:r>
          </a:p>
          <a:p>
            <a:pPr marL="0" indent="0">
              <a:buFontTx/>
              <a:buNone/>
            </a:pP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Record findings in the student guide </a:t>
            </a:r>
            <a:r>
              <a:rPr lang="en-US" b="1"/>
              <a:t>Science Notebook Recording Weather </a:t>
            </a:r>
            <a:r>
              <a:rPr lang="en-US"/>
              <a:t>on Page 15.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The student guide </a:t>
            </a:r>
            <a:r>
              <a:rPr lang="en-US" b="1"/>
              <a:t>Recording Weather Data Page </a:t>
            </a:r>
            <a:r>
              <a:rPr lang="en-US"/>
              <a:t>will be a repeating page in the student guide under lessons 2A, 3A, and 4A. It is strongly recommended to complete these lessons as this will further address the standard: K.ESS1.B.1 Make observations during different seasons to relate the amount of daylight to the time of year. </a:t>
            </a:r>
          </a:p>
          <a:p>
            <a:pPr marL="171450" indent="-171450">
              <a:buFontTx/>
              <a:buChar char="-"/>
            </a:pPr>
            <a:endParaRPr lang="en-US"/>
          </a:p>
          <a:p>
            <a:pPr marL="171450" indent="-171450">
              <a:buFontTx/>
              <a:buChar char="-"/>
            </a:pPr>
            <a:r>
              <a:rPr lang="en-US"/>
              <a:t>For future data collection days, set up protocols for collecting weather data each day or week.</a:t>
            </a:r>
          </a:p>
          <a:p>
            <a:pPr marL="628650" lvl="1" indent="-171450">
              <a:buFontTx/>
              <a:buChar char="-"/>
            </a:pPr>
            <a:r>
              <a:rPr lang="en-US"/>
              <a:t>What time of day will you collect outside weather data?</a:t>
            </a:r>
          </a:p>
          <a:p>
            <a:pPr marL="628650" lvl="1" indent="-171450">
              <a:buFontTx/>
              <a:buChar char="-"/>
            </a:pPr>
            <a:r>
              <a:rPr lang="en-US"/>
              <a:t>Will you go as a class or designate alternating students to take a digital thermometer and report findings to the class to record in their books?</a:t>
            </a:r>
          </a:p>
          <a:p>
            <a:pPr marL="171450" lvl="0" indent="-171450">
              <a:buFontTx/>
              <a:buChar char="-"/>
            </a:pPr>
            <a:endParaRPr lang="en-US"/>
          </a:p>
          <a:p>
            <a:pPr marL="171450" lvl="0" indent="-171450">
              <a:buFontTx/>
              <a:buChar char="-"/>
            </a:pPr>
            <a:r>
              <a:rPr lang="en-US"/>
              <a:t>Refer to the </a:t>
            </a:r>
            <a:r>
              <a:rPr lang="en-US" b="1"/>
              <a:t>1B Daily Weather Data Chart </a:t>
            </a:r>
            <a:r>
              <a:rPr lang="en-US"/>
              <a:t>on Page 41 of this guide. Each day, week, or designated time data is collected as a class, have students record findings on the </a:t>
            </a:r>
            <a:r>
              <a:rPr lang="en-US" b="1"/>
              <a:t>Daily Weather Data Chart</a:t>
            </a:r>
            <a:r>
              <a:rPr lang="en-US"/>
              <a:t>. You may post a larger version of this chart to the front of the class. If additional copies are needed throughout the year, photocopies can be made and distributed to students. </a:t>
            </a:r>
          </a:p>
          <a:p>
            <a:pPr marL="171450" lvl="0" indent="-171450">
              <a:buFontTx/>
              <a:buChar char="-"/>
            </a:pPr>
            <a:endParaRPr lang="en-US"/>
          </a:p>
          <a:p>
            <a:pPr marL="171450" lvl="0" indent="-171450">
              <a:buFontTx/>
              <a:buChar char="-"/>
            </a:pPr>
            <a:r>
              <a:rPr lang="en-US"/>
              <a:t>Collect additional data and determine when it will be filled out each day. How will days that have some rain or some sun be reported?</a:t>
            </a:r>
          </a:p>
          <a:p>
            <a:pPr marL="171450" lvl="0" indent="-171450">
              <a:buFontTx/>
              <a:buChar char="-"/>
            </a:pPr>
            <a:endParaRPr lang="en-US"/>
          </a:p>
          <a:p>
            <a:pPr marL="171450" lvl="0" indent="-171450">
              <a:buFontTx/>
              <a:buChar char="-"/>
            </a:pPr>
            <a:r>
              <a:rPr lang="en-US"/>
              <a:t>Add student observations and/or questions to the </a:t>
            </a:r>
            <a:r>
              <a:rPr lang="en-US" b="1" err="1"/>
              <a:t>Noticings</a:t>
            </a:r>
            <a:r>
              <a:rPr lang="en-US" b="1"/>
              <a:t> and Wonderings Chart </a:t>
            </a:r>
            <a:r>
              <a:rPr lang="en-US"/>
              <a:t>as the lesson concludes in reference to the phenomenon studied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D92CD3-A2C3-BAC5-CCF3-A0DDDA96CB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8360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F897A-2B12-9329-18D3-1DB0DBE6CB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1F7BD6-9CFD-2395-91AD-C3966A6FF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687C77-792D-E5C0-6E35-A5663A5602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Tx/>
              <a:buNone/>
            </a:pPr>
            <a:r>
              <a:rPr lang="en-US" b="1"/>
              <a:t>Optional</a:t>
            </a:r>
            <a:r>
              <a:rPr lang="en-US"/>
              <a:t> – Collect data for 4 weeks. If this option is chosen, continue to use the </a:t>
            </a:r>
            <a:r>
              <a:rPr lang="en-US" b="1"/>
              <a:t>Daily Weather Data Chart</a:t>
            </a:r>
            <a:r>
              <a:rPr lang="en-US"/>
              <a:t>, a </a:t>
            </a:r>
            <a:r>
              <a:rPr lang="en-US" b="1"/>
              <a:t>4-week data collection tool</a:t>
            </a:r>
            <a:r>
              <a:rPr lang="en-US"/>
              <a:t>. Students can draw the weather and record the temperature in the boxes – decide what symbols to use for recording. Ask student why they should use the same symbols to record. After a week of data collection, discuss how the weather has changed over the course of the week. Has there been a lot of change or a little change? Has it occurred quickly or slowly? There may be rapid change in weather when storm systems come in. Seasonal changes occur more slowly.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AE730-6904-7E91-BFF9-33C854A29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9322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1A143-20F0-0CA5-C69B-9DEA18FE8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5ADB81-CD73-A77A-F72F-D479DB2CC5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911EDC7-86C0-34AE-C3C8-D3994B191E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Have the students fill out the </a:t>
            </a:r>
            <a:r>
              <a:rPr lang="en-US" b="1"/>
              <a:t>1B Evaluate Sheet</a:t>
            </a:r>
            <a:r>
              <a:rPr lang="en-US"/>
              <a:t> by themselves to describe the day’s weather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88139-9DB4-807C-C2AB-BEC4C46BDE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8866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134A05-4E8A-F620-E2FB-5DECE6A3C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A73678-ADF8-029C-FB0E-B30B92BDBA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0F40A5-8105-FEA8-7220-DC6B5B568C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Have the students fill out the </a:t>
            </a:r>
            <a:r>
              <a:rPr lang="en-US" b="1"/>
              <a:t>1B Evaluate Sheet</a:t>
            </a:r>
            <a:r>
              <a:rPr lang="en-US"/>
              <a:t> by themselves to describe the day’s weather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6B9EDF-8385-0EA2-F5CE-61E512DF2A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6323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3BBD79-10A2-E8A8-9A3A-9C0BDF775E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D4DF14-1296-3D80-73AC-DABE4B7BA4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71A1B0-8D5F-4F66-42AA-5247FA3CA4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Reference </a:t>
            </a:r>
            <a:r>
              <a:rPr lang="en-US" b="1"/>
              <a:t>1B Weather Watching Graph </a:t>
            </a:r>
            <a:r>
              <a:rPr lang="en-US"/>
              <a:t>and record the different answers from the 1B Evaluate Sheet and from the week’s student recordings from their student guide. Discuss the classroom graph as a whole. Record answers into </a:t>
            </a:r>
            <a:r>
              <a:rPr lang="en-US" b="1" err="1"/>
              <a:t>Noticings</a:t>
            </a:r>
            <a:r>
              <a:rPr lang="en-US" b="1"/>
              <a:t> and Wonderings Chart.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770BC-2775-AF74-2655-80FB1CF106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9365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2A4DB-BB77-8CE2-EC09-BFCF144FC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7960B5-AD00-5033-E59F-5C6C540599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5263A-2D99-42E0-B158-7F0421AAFB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/>
              <a:t>Reference </a:t>
            </a:r>
            <a:r>
              <a:rPr lang="en-US" b="1"/>
              <a:t>1B Weather Watching Graph </a:t>
            </a:r>
            <a:r>
              <a:rPr lang="en-US"/>
              <a:t>and record the different answers from the 1B Evaluate Sheet and from the week’s student recordings from their student guide. Discuss the classroom graph as a whole. Record answers into </a:t>
            </a:r>
            <a:r>
              <a:rPr lang="en-US" b="1" err="1"/>
              <a:t>Noticings</a:t>
            </a:r>
            <a:r>
              <a:rPr lang="en-US" b="1"/>
              <a:t> and Wonderings Chart.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56489-0C1F-B55A-624B-8B191DF47B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50995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490138-3918-85F3-9CF8-432B4CB95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2F58D2-EAA4-7B84-EB4F-D382728298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584E1B-1362-7097-6488-D202B5B1F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/>
              <a:t>This is why we graph. All graphs show us a picture through numbers, and we can use these numbers to see the most and the least of what we are studying.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7F7F5B-06BE-3C6F-CFB6-1FFE43C43D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878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EBB00-3BFF-952F-3F87-B3F8CDB2C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BCD5B0-8E02-16F6-205C-EB2C5AEAE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8696C6-29C0-4DC7-E449-91B63707C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/>
              <a:t>This is why we graph. All graphs show us a picture through numbers, and we can use these numbers to see the most and the least of what we are studying.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28ACE-F0C6-35E0-EE53-6DF2BADDD1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006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2799A-6B29-C2DF-C60A-2A0542FB5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6176D6-2346-7E29-14F3-5B334095A0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F24C23-948A-938E-BB23-271A5CCBC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Show students the pictures of different kinds of weather. Tell students: When we look at these pictures, we determined that we would wear different clothing depending on the weather. In what ways is weather different day to day?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7C4BC9-F9EC-7E84-4945-3DEC424CC1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8047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9AF49-3C7A-1E08-893C-D7415BCFC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725553-2A6F-A8DE-500C-9787BD5F18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29CC39-A1FF-8DF2-D7EB-B42092120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/>
              <a:t>The data collection and discussion in this lesson needs to be revisited each season. You can continue to collect data all year or do it for 4 weeks each season. Continue the discussion about patterns of weather for the season.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B58DA-913E-AB54-09B7-9A842A9A44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077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C11F32-2960-4AB5-E936-389BC1036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041E3C-E27D-F163-6D36-A800E2B93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44F428-9E0B-C096-9E5C-90C087149C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/>
              <a:t>The data collection and discussion in this lesson needs to be revisited each season. You can continue to collect data all year or do it for 4 weeks each season. Continue the discussion about patterns of weather for the season.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6BF54-4F56-7C83-EBCB-B1FC39C366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9093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AF7E9-8079-BC07-E029-2992604EE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A8ABE2-CF36-A993-28AD-3978319CD8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D0A7D9-15FC-EDE9-DA70-9D924A6A83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en-US" b="0"/>
              <a:t>Have students (in groups or individually) create a summer flip book that depicts all things found in summer. Items to include: What I wear in summer, What types of weather happens in summer.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72836-56C2-4DAD-AD7C-0A4CB0675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0269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CC3D79-9890-2239-E263-846A33162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54BC25-50FB-5DC6-B00D-34D56F6197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BA517B8-5B1A-68DF-F348-B0E233FD2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How would this weather feel? What would we wear in weather like this? How is this different from our weather today?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E804AA-4F7B-FB76-478E-F7E417F805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779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8D54E-7D47-6C7E-918E-BE63A4A5A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7CFD81-CC59-87F9-7467-B347F6BB84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A7578A-48FA-8814-1D7F-D160385E20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How would this weather feel? What would we wear in weather like this? How is this different from our weather today?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10FDBA-1230-9669-D4F7-BD080FF278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2469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218B7-3A13-55B1-1AEA-599A06AF0C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963857-3520-FA1F-FF86-13EAD4D7C4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560BDE-58FE-ABC0-A32A-F37EFCDDC0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How would this weather feel? What would we wear in weather like this? How is this different from our weather today?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31F6AD-F621-E037-8A30-4E48D07FB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7713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D09EAF-B380-6D68-EA7A-0F8BDEAB7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9D8AE8-7F7A-977B-1162-8245B6FF58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956892-C084-50E8-00B4-1B1C1DCD5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How would this weather feel? What would we wear in weather like this? How is this different from our weather today?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CA76B2-D2FE-C837-9B36-5ABBB72C49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47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430C3B-27D4-392D-7F9A-F2AEF19AA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09E2A9-A25A-7039-8DD5-75D4E61866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6EAEDD-22CB-B963-E010-B9DAB3285C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How would this weather feel? What would we wear in weather like this? How is this different from our weather today?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727A5-AEC6-6D32-E6FE-B1F6D918D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642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45262C-AFC6-FCA1-B1DF-91041D0D7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8AD045-0608-229B-1555-192D4A5065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3BC459-2FCC-EB0E-B727-59BEAD37E0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How would this weather feel? What would we wear in weather like this? How is this different from our weather today?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FBFA-D643-1AD1-05BE-381B59AD00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C19E1B-9841-4947-956E-4E7489943B1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1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0FAE1-F2E3-519A-73F7-6F4A9A2F76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2C6A7F-E723-703C-E1AF-BB2494DBF4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2E28D-9350-5268-BB13-C64A5D6C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5B9BF5-F05A-2911-5A93-F7A9CBEFE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CB068-5C72-6C3C-6607-CEF7EFC1E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14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37547-145A-EFCD-4D0D-C4F396FC3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C39B11-7256-FADE-4175-5FF7F2F87D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6CB97C-A950-9EDB-2FE7-D5F3FC29F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1FE485-9600-1A41-5874-8520E8037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305BE-870A-4E34-EEFE-ECCB0F9AD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187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389327-4825-4D76-0781-8F69AB6AB6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3B76E6-4D23-5A5A-336F-E47CF9A2E6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E52D17-69FD-7D79-2914-126F00A141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C2250F-5C0B-D3B4-63C5-1E654C3F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A06E78-F85A-3496-ACA6-811F796D5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128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BFD9A-EFAD-B217-B042-316219025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5F4323-977D-AC92-3D90-EB73A2808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32A262-78A8-6B90-7988-27DC6AC84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FCB25-D0CD-3280-B3E6-03C52FD91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860841-BA85-1493-C707-61B527542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03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BF27F-8C25-D890-7303-AE8FA29F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E8C9B8-A01A-FF18-C665-A3512BB8B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2FBA6D-39D3-60F4-70D7-D5F3D76A96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58F47-000A-1A03-727C-92DD86B1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68BC00-0ED2-062A-8C54-B8FDD7E58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474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70BD3-86CB-97A0-2A41-E1704F8AF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BB9A8-17F5-FBD0-EB89-3788010E5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D18ECE-3C5E-054E-89DF-6D0E3F378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7B45B5-B4A7-895F-CB72-9088C4494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C6CA1F-F92A-51EF-DDCB-B48430992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24BAF7-4B92-0DFE-30B5-8E37A4BE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33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9070D3-0504-B1BA-71D6-1EAF982BF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22C06F-E72F-B840-9487-C433299C0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F37D24-A915-26EC-5B0F-B94F553DF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5C753C-1108-B333-7A56-59EA82AF4B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313540-4BA9-AC4C-6203-74680BEDEA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0D8B6D-E1F7-0A06-1982-EC16F0B67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40392-9EA9-53D9-5E05-AC67043A6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4A9ACA-C5BB-3AA8-977F-3D18ABD2F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494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07111-20EA-E6D3-F002-31D9D7AE8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1DEC7B-06D7-1236-9F8A-8467229A5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C2D7D4-4093-6C96-DC3B-E2BC23CB0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F12254-4BCB-EAD7-E594-D43CF0D09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01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1715BF-A3CA-EAF6-3015-38208FD52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D99FC-F2B3-6A40-8E82-133900248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AF2BC-1586-AF94-17D7-CFE815FFF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403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B27E7-B4B0-DC9F-B74D-86736C06B5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931FAF-A68A-F004-8D00-6DE20DEA4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832BDC-C93C-CBA4-9933-E26434CBA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62D641-E4FC-A360-A6F0-DD3012355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AA484A-37E8-84C6-F441-602197740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4E6FA-17D6-42A7-520E-26D0FC45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31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18CBF-3C43-EC8A-213D-A22C19AB6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522AB8-97B2-2B21-8317-B433C72D46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12CC3-6955-C407-1164-06C40080D8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BA42D-E6F8-3BC4-D1B7-B3B5E8712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D373D-F580-454D-83A1-406CD7891B7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D51687-6672-560E-BC3B-8EAFA0442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DE7EA-F78A-3CF0-D2A0-35524CAF2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8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FF04A1-5DA2-DC92-CC76-ADEDBCCF2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B1070-1BD8-951E-2034-ED325E45BB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BEAEDB-1F64-2FCD-15E0-CB60DB3CA5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1D373D-F580-454D-83A1-406CD7891B73}" type="datetimeFigureOut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15747E-AC8F-3F4A-6A40-37FCA6A37D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E69D5-B68F-CE60-362A-04C103C912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5B4A15-1C7A-4030-81BB-DB42E1D4D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54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reativecommons.org/licenses/by/3.0/" TargetMode="External"/><Relationship Id="rId5" Type="http://schemas.openxmlformats.org/officeDocument/2006/relationships/hyperlink" Target="https://www.sciencestockphotos.com/free/physics/slides/mercury_thermometer.html" TargetMode="Externa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pn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bear walking on the ground&#10;&#10;AI-generated content may be incorrect.">
            <a:extLst>
              <a:ext uri="{FF2B5EF4-FFF2-40B4-BE49-F238E27FC236}">
                <a16:creationId xmlns:a16="http://schemas.microsoft.com/office/drawing/2014/main" id="{FF368C7D-C5AF-D19F-3F69-C7024482AA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 t="15672" r="-201" b="12841"/>
          <a:stretch/>
        </p:blipFill>
        <p:spPr>
          <a:xfrm>
            <a:off x="0" y="0"/>
            <a:ext cx="12229308" cy="706311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4D2BCACF-8681-4464-0A46-7F0C1CC8CA1B}"/>
              </a:ext>
            </a:extLst>
          </p:cNvPr>
          <p:cNvGrpSpPr/>
          <p:nvPr/>
        </p:nvGrpSpPr>
        <p:grpSpPr>
          <a:xfrm>
            <a:off x="-49134" y="5013382"/>
            <a:ext cx="12278442" cy="2064074"/>
            <a:chOff x="-49134" y="5013382"/>
            <a:chExt cx="12278442" cy="1853762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C17D903-3FAE-0388-4F47-883814A00F4C}"/>
                </a:ext>
              </a:extLst>
            </p:cNvPr>
            <p:cNvSpPr/>
            <p:nvPr/>
          </p:nvSpPr>
          <p:spPr>
            <a:xfrm>
              <a:off x="-18288" y="5038344"/>
              <a:ext cx="12247596" cy="1828800"/>
            </a:xfrm>
            <a:custGeom>
              <a:avLst/>
              <a:gdLst>
                <a:gd name="connsiteX0" fmla="*/ 0 w 12247596"/>
                <a:gd name="connsiteY0" fmla="*/ 91440 h 1828800"/>
                <a:gd name="connsiteX1" fmla="*/ 0 w 12247596"/>
                <a:gd name="connsiteY1" fmla="*/ 91440 h 1828800"/>
                <a:gd name="connsiteX2" fmla="*/ 82296 w 12247596"/>
                <a:gd name="connsiteY2" fmla="*/ 82296 h 1828800"/>
                <a:gd name="connsiteX3" fmla="*/ 109728 w 12247596"/>
                <a:gd name="connsiteY3" fmla="*/ 73152 h 1828800"/>
                <a:gd name="connsiteX4" fmla="*/ 201168 w 12247596"/>
                <a:gd name="connsiteY4" fmla="*/ 54864 h 1828800"/>
                <a:gd name="connsiteX5" fmla="*/ 274320 w 12247596"/>
                <a:gd name="connsiteY5" fmla="*/ 36576 h 1828800"/>
                <a:gd name="connsiteX6" fmla="*/ 539496 w 12247596"/>
                <a:gd name="connsiteY6" fmla="*/ 27432 h 1828800"/>
                <a:gd name="connsiteX7" fmla="*/ 603504 w 12247596"/>
                <a:gd name="connsiteY7" fmla="*/ 18288 h 1828800"/>
                <a:gd name="connsiteX8" fmla="*/ 685800 w 12247596"/>
                <a:gd name="connsiteY8" fmla="*/ 0 h 1828800"/>
                <a:gd name="connsiteX9" fmla="*/ 1700784 w 12247596"/>
                <a:gd name="connsiteY9" fmla="*/ 27432 h 1828800"/>
                <a:gd name="connsiteX10" fmla="*/ 1737360 w 12247596"/>
                <a:gd name="connsiteY10" fmla="*/ 36576 h 1828800"/>
                <a:gd name="connsiteX11" fmla="*/ 1874520 w 12247596"/>
                <a:gd name="connsiteY11" fmla="*/ 64008 h 1828800"/>
                <a:gd name="connsiteX12" fmla="*/ 2221992 w 12247596"/>
                <a:gd name="connsiteY12" fmla="*/ 73152 h 1828800"/>
                <a:gd name="connsiteX13" fmla="*/ 2432304 w 12247596"/>
                <a:gd name="connsiteY13" fmla="*/ 109728 h 1828800"/>
                <a:gd name="connsiteX14" fmla="*/ 2523744 w 12247596"/>
                <a:gd name="connsiteY14" fmla="*/ 173736 h 1828800"/>
                <a:gd name="connsiteX15" fmla="*/ 2532888 w 12247596"/>
                <a:gd name="connsiteY15" fmla="*/ 146304 h 1828800"/>
                <a:gd name="connsiteX16" fmla="*/ 2478024 w 12247596"/>
                <a:gd name="connsiteY16" fmla="*/ 128016 h 1828800"/>
                <a:gd name="connsiteX17" fmla="*/ 2779776 w 12247596"/>
                <a:gd name="connsiteY17" fmla="*/ 155448 h 1828800"/>
                <a:gd name="connsiteX18" fmla="*/ 2907792 w 12247596"/>
                <a:gd name="connsiteY18" fmla="*/ 192024 h 1828800"/>
                <a:gd name="connsiteX19" fmla="*/ 3008376 w 12247596"/>
                <a:gd name="connsiteY19" fmla="*/ 210312 h 1828800"/>
                <a:gd name="connsiteX20" fmla="*/ 3291840 w 12247596"/>
                <a:gd name="connsiteY20" fmla="*/ 246888 h 1828800"/>
                <a:gd name="connsiteX21" fmla="*/ 3611880 w 12247596"/>
                <a:gd name="connsiteY21" fmla="*/ 320040 h 1828800"/>
                <a:gd name="connsiteX22" fmla="*/ 3913632 w 12247596"/>
                <a:gd name="connsiteY22" fmla="*/ 374904 h 1828800"/>
                <a:gd name="connsiteX23" fmla="*/ 4050792 w 12247596"/>
                <a:gd name="connsiteY23" fmla="*/ 411480 h 1828800"/>
                <a:gd name="connsiteX24" fmla="*/ 4078224 w 12247596"/>
                <a:gd name="connsiteY24" fmla="*/ 420624 h 1828800"/>
                <a:gd name="connsiteX25" fmla="*/ 4261104 w 12247596"/>
                <a:gd name="connsiteY25" fmla="*/ 429768 h 1828800"/>
                <a:gd name="connsiteX26" fmla="*/ 4361688 w 12247596"/>
                <a:gd name="connsiteY26" fmla="*/ 438912 h 1828800"/>
                <a:gd name="connsiteX27" fmla="*/ 4471416 w 12247596"/>
                <a:gd name="connsiteY27" fmla="*/ 466344 h 1828800"/>
                <a:gd name="connsiteX28" fmla="*/ 4535424 w 12247596"/>
                <a:gd name="connsiteY28" fmla="*/ 475488 h 1828800"/>
                <a:gd name="connsiteX29" fmla="*/ 4700016 w 12247596"/>
                <a:gd name="connsiteY29" fmla="*/ 493776 h 1828800"/>
                <a:gd name="connsiteX30" fmla="*/ 4800600 w 12247596"/>
                <a:gd name="connsiteY30" fmla="*/ 512064 h 1828800"/>
                <a:gd name="connsiteX31" fmla="*/ 4937760 w 12247596"/>
                <a:gd name="connsiteY31" fmla="*/ 521208 h 1828800"/>
                <a:gd name="connsiteX32" fmla="*/ 5047488 w 12247596"/>
                <a:gd name="connsiteY32" fmla="*/ 539496 h 1828800"/>
                <a:gd name="connsiteX33" fmla="*/ 5093208 w 12247596"/>
                <a:gd name="connsiteY33" fmla="*/ 548640 h 1828800"/>
                <a:gd name="connsiteX34" fmla="*/ 5148072 w 12247596"/>
                <a:gd name="connsiteY34" fmla="*/ 566928 h 1828800"/>
                <a:gd name="connsiteX35" fmla="*/ 5193792 w 12247596"/>
                <a:gd name="connsiteY35" fmla="*/ 576072 h 1828800"/>
                <a:gd name="connsiteX36" fmla="*/ 5239512 w 12247596"/>
                <a:gd name="connsiteY36" fmla="*/ 594360 h 1828800"/>
                <a:gd name="connsiteX37" fmla="*/ 5486400 w 12247596"/>
                <a:gd name="connsiteY37" fmla="*/ 621792 h 1828800"/>
                <a:gd name="connsiteX38" fmla="*/ 5586984 w 12247596"/>
                <a:gd name="connsiteY38" fmla="*/ 640080 h 1828800"/>
                <a:gd name="connsiteX39" fmla="*/ 5779008 w 12247596"/>
                <a:gd name="connsiteY39" fmla="*/ 658368 h 1828800"/>
                <a:gd name="connsiteX40" fmla="*/ 5833872 w 12247596"/>
                <a:gd name="connsiteY40" fmla="*/ 667512 h 1828800"/>
                <a:gd name="connsiteX41" fmla="*/ 5897880 w 12247596"/>
                <a:gd name="connsiteY41" fmla="*/ 676656 h 1828800"/>
                <a:gd name="connsiteX42" fmla="*/ 6089904 w 12247596"/>
                <a:gd name="connsiteY42" fmla="*/ 713232 h 1828800"/>
                <a:gd name="connsiteX43" fmla="*/ 6236208 w 12247596"/>
                <a:gd name="connsiteY43" fmla="*/ 722376 h 1828800"/>
                <a:gd name="connsiteX44" fmla="*/ 6327648 w 12247596"/>
                <a:gd name="connsiteY44" fmla="*/ 740664 h 1828800"/>
                <a:gd name="connsiteX45" fmla="*/ 6409944 w 12247596"/>
                <a:gd name="connsiteY45" fmla="*/ 758952 h 1828800"/>
                <a:gd name="connsiteX46" fmla="*/ 6519672 w 12247596"/>
                <a:gd name="connsiteY46" fmla="*/ 768096 h 1828800"/>
                <a:gd name="connsiteX47" fmla="*/ 6565392 w 12247596"/>
                <a:gd name="connsiteY47" fmla="*/ 777240 h 1828800"/>
                <a:gd name="connsiteX48" fmla="*/ 6647688 w 12247596"/>
                <a:gd name="connsiteY48" fmla="*/ 795528 h 1828800"/>
                <a:gd name="connsiteX49" fmla="*/ 6702552 w 12247596"/>
                <a:gd name="connsiteY49" fmla="*/ 804672 h 1828800"/>
                <a:gd name="connsiteX50" fmla="*/ 6739128 w 12247596"/>
                <a:gd name="connsiteY50" fmla="*/ 813816 h 1828800"/>
                <a:gd name="connsiteX51" fmla="*/ 6830568 w 12247596"/>
                <a:gd name="connsiteY51" fmla="*/ 822960 h 1828800"/>
                <a:gd name="connsiteX52" fmla="*/ 6949440 w 12247596"/>
                <a:gd name="connsiteY52" fmla="*/ 813816 h 1828800"/>
                <a:gd name="connsiteX53" fmla="*/ 6903720 w 12247596"/>
                <a:gd name="connsiteY53" fmla="*/ 786384 h 1828800"/>
                <a:gd name="connsiteX54" fmla="*/ 6757416 w 12247596"/>
                <a:gd name="connsiteY54" fmla="*/ 758952 h 1828800"/>
                <a:gd name="connsiteX55" fmla="*/ 6620256 w 12247596"/>
                <a:gd name="connsiteY55" fmla="*/ 740664 h 1828800"/>
                <a:gd name="connsiteX56" fmla="*/ 6830568 w 12247596"/>
                <a:gd name="connsiteY56" fmla="*/ 777240 h 1828800"/>
                <a:gd name="connsiteX57" fmla="*/ 6858000 w 12247596"/>
                <a:gd name="connsiteY57" fmla="*/ 786384 h 1828800"/>
                <a:gd name="connsiteX58" fmla="*/ 7251192 w 12247596"/>
                <a:gd name="connsiteY58" fmla="*/ 832104 h 1828800"/>
                <a:gd name="connsiteX59" fmla="*/ 7296912 w 12247596"/>
                <a:gd name="connsiteY59" fmla="*/ 841248 h 1828800"/>
                <a:gd name="connsiteX60" fmla="*/ 7360920 w 12247596"/>
                <a:gd name="connsiteY60" fmla="*/ 850392 h 1828800"/>
                <a:gd name="connsiteX61" fmla="*/ 7461504 w 12247596"/>
                <a:gd name="connsiteY61" fmla="*/ 877824 h 1828800"/>
                <a:gd name="connsiteX62" fmla="*/ 7534656 w 12247596"/>
                <a:gd name="connsiteY62" fmla="*/ 868680 h 1828800"/>
                <a:gd name="connsiteX63" fmla="*/ 7562088 w 12247596"/>
                <a:gd name="connsiteY63" fmla="*/ 859536 h 1828800"/>
                <a:gd name="connsiteX64" fmla="*/ 7754112 w 12247596"/>
                <a:gd name="connsiteY64" fmla="*/ 868680 h 1828800"/>
                <a:gd name="connsiteX65" fmla="*/ 7827264 w 12247596"/>
                <a:gd name="connsiteY65" fmla="*/ 886968 h 1828800"/>
                <a:gd name="connsiteX66" fmla="*/ 8065008 w 12247596"/>
                <a:gd name="connsiteY66" fmla="*/ 914400 h 1828800"/>
                <a:gd name="connsiteX67" fmla="*/ 8119872 w 12247596"/>
                <a:gd name="connsiteY67" fmla="*/ 932688 h 1828800"/>
                <a:gd name="connsiteX68" fmla="*/ 8385048 w 12247596"/>
                <a:gd name="connsiteY68" fmla="*/ 969264 h 1828800"/>
                <a:gd name="connsiteX69" fmla="*/ 8686800 w 12247596"/>
                <a:gd name="connsiteY69" fmla="*/ 1005840 h 1828800"/>
                <a:gd name="connsiteX70" fmla="*/ 9144000 w 12247596"/>
                <a:gd name="connsiteY70" fmla="*/ 1033272 h 1828800"/>
                <a:gd name="connsiteX71" fmla="*/ 9400032 w 12247596"/>
                <a:gd name="connsiteY71" fmla="*/ 1051560 h 1828800"/>
                <a:gd name="connsiteX72" fmla="*/ 9573768 w 12247596"/>
                <a:gd name="connsiteY72" fmla="*/ 1069848 h 1828800"/>
                <a:gd name="connsiteX73" fmla="*/ 9893808 w 12247596"/>
                <a:gd name="connsiteY73" fmla="*/ 1088136 h 1828800"/>
                <a:gd name="connsiteX74" fmla="*/ 10140696 w 12247596"/>
                <a:gd name="connsiteY74" fmla="*/ 1069848 h 1828800"/>
                <a:gd name="connsiteX75" fmla="*/ 10186416 w 12247596"/>
                <a:gd name="connsiteY75" fmla="*/ 1060704 h 1828800"/>
                <a:gd name="connsiteX76" fmla="*/ 10250424 w 12247596"/>
                <a:gd name="connsiteY76" fmla="*/ 1051560 h 1828800"/>
                <a:gd name="connsiteX77" fmla="*/ 10744200 w 12247596"/>
                <a:gd name="connsiteY77" fmla="*/ 1051560 h 1828800"/>
                <a:gd name="connsiteX78" fmla="*/ 10844784 w 12247596"/>
                <a:gd name="connsiteY78" fmla="*/ 1014984 h 1828800"/>
                <a:gd name="connsiteX79" fmla="*/ 10890504 w 12247596"/>
                <a:gd name="connsiteY79" fmla="*/ 987552 h 1828800"/>
                <a:gd name="connsiteX80" fmla="*/ 10954512 w 12247596"/>
                <a:gd name="connsiteY80" fmla="*/ 978408 h 1828800"/>
                <a:gd name="connsiteX81" fmla="*/ 11055096 w 12247596"/>
                <a:gd name="connsiteY81" fmla="*/ 987552 h 1828800"/>
                <a:gd name="connsiteX82" fmla="*/ 11137392 w 12247596"/>
                <a:gd name="connsiteY82" fmla="*/ 996696 h 1828800"/>
                <a:gd name="connsiteX83" fmla="*/ 11036808 w 12247596"/>
                <a:gd name="connsiteY83" fmla="*/ 1005840 h 1828800"/>
                <a:gd name="connsiteX84" fmla="*/ 11000232 w 12247596"/>
                <a:gd name="connsiteY84" fmla="*/ 1014984 h 1828800"/>
                <a:gd name="connsiteX85" fmla="*/ 10945368 w 12247596"/>
                <a:gd name="connsiteY85" fmla="*/ 1033272 h 1828800"/>
                <a:gd name="connsiteX86" fmla="*/ 10799064 w 12247596"/>
                <a:gd name="connsiteY86" fmla="*/ 1024128 h 1828800"/>
                <a:gd name="connsiteX87" fmla="*/ 10570464 w 12247596"/>
                <a:gd name="connsiteY87" fmla="*/ 987552 h 1828800"/>
                <a:gd name="connsiteX88" fmla="*/ 10469880 w 12247596"/>
                <a:gd name="connsiteY88" fmla="*/ 969264 h 1828800"/>
                <a:gd name="connsiteX89" fmla="*/ 10424160 w 12247596"/>
                <a:gd name="connsiteY89" fmla="*/ 1014984 h 1828800"/>
                <a:gd name="connsiteX90" fmla="*/ 10378440 w 12247596"/>
                <a:gd name="connsiteY90" fmla="*/ 1024128 h 1828800"/>
                <a:gd name="connsiteX91" fmla="*/ 10287000 w 12247596"/>
                <a:gd name="connsiteY91" fmla="*/ 1033272 h 1828800"/>
                <a:gd name="connsiteX92" fmla="*/ 9546336 w 12247596"/>
                <a:gd name="connsiteY92" fmla="*/ 1024128 h 1828800"/>
                <a:gd name="connsiteX93" fmla="*/ 9491472 w 12247596"/>
                <a:gd name="connsiteY93" fmla="*/ 1014984 h 1828800"/>
                <a:gd name="connsiteX94" fmla="*/ 9372600 w 12247596"/>
                <a:gd name="connsiteY94" fmla="*/ 1005840 h 1828800"/>
                <a:gd name="connsiteX95" fmla="*/ 9683496 w 12247596"/>
                <a:gd name="connsiteY95" fmla="*/ 996696 h 1828800"/>
                <a:gd name="connsiteX96" fmla="*/ 9976104 w 12247596"/>
                <a:gd name="connsiteY96" fmla="*/ 1014984 h 1828800"/>
                <a:gd name="connsiteX97" fmla="*/ 10451592 w 12247596"/>
                <a:gd name="connsiteY97" fmla="*/ 1033272 h 1828800"/>
                <a:gd name="connsiteX98" fmla="*/ 10826496 w 12247596"/>
                <a:gd name="connsiteY98" fmla="*/ 1024128 h 1828800"/>
                <a:gd name="connsiteX99" fmla="*/ 10954512 w 12247596"/>
                <a:gd name="connsiteY99" fmla="*/ 1014984 h 1828800"/>
                <a:gd name="connsiteX100" fmla="*/ 10991088 w 12247596"/>
                <a:gd name="connsiteY100" fmla="*/ 996696 h 1828800"/>
                <a:gd name="connsiteX101" fmla="*/ 11091672 w 12247596"/>
                <a:gd name="connsiteY101" fmla="*/ 987552 h 1828800"/>
                <a:gd name="connsiteX102" fmla="*/ 11137392 w 12247596"/>
                <a:gd name="connsiteY102" fmla="*/ 978408 h 1828800"/>
                <a:gd name="connsiteX103" fmla="*/ 11237976 w 12247596"/>
                <a:gd name="connsiteY103" fmla="*/ 950976 h 1828800"/>
                <a:gd name="connsiteX104" fmla="*/ 11338560 w 12247596"/>
                <a:gd name="connsiteY104" fmla="*/ 932688 h 1828800"/>
                <a:gd name="connsiteX105" fmla="*/ 11393424 w 12247596"/>
                <a:gd name="connsiteY105" fmla="*/ 914400 h 1828800"/>
                <a:gd name="connsiteX106" fmla="*/ 11594592 w 12247596"/>
                <a:gd name="connsiteY106" fmla="*/ 886968 h 1828800"/>
                <a:gd name="connsiteX107" fmla="*/ 11622024 w 12247596"/>
                <a:gd name="connsiteY107" fmla="*/ 868680 h 1828800"/>
                <a:gd name="connsiteX108" fmla="*/ 11759184 w 12247596"/>
                <a:gd name="connsiteY108" fmla="*/ 850392 h 1828800"/>
                <a:gd name="connsiteX109" fmla="*/ 11795760 w 12247596"/>
                <a:gd name="connsiteY109" fmla="*/ 841248 h 1828800"/>
                <a:gd name="connsiteX110" fmla="*/ 11823192 w 12247596"/>
                <a:gd name="connsiteY110" fmla="*/ 832104 h 1828800"/>
                <a:gd name="connsiteX111" fmla="*/ 11996928 w 12247596"/>
                <a:gd name="connsiteY111" fmla="*/ 795528 h 1828800"/>
                <a:gd name="connsiteX112" fmla="*/ 12033504 w 12247596"/>
                <a:gd name="connsiteY112" fmla="*/ 786384 h 1828800"/>
                <a:gd name="connsiteX113" fmla="*/ 12106656 w 12247596"/>
                <a:gd name="connsiteY113" fmla="*/ 758952 h 1828800"/>
                <a:gd name="connsiteX114" fmla="*/ 12225528 w 12247596"/>
                <a:gd name="connsiteY114" fmla="*/ 768096 h 1828800"/>
                <a:gd name="connsiteX115" fmla="*/ 12207240 w 12247596"/>
                <a:gd name="connsiteY115" fmla="*/ 1828800 h 1828800"/>
                <a:gd name="connsiteX116" fmla="*/ 0 w 12247596"/>
                <a:gd name="connsiteY116" fmla="*/ 1801368 h 1828800"/>
                <a:gd name="connsiteX117" fmla="*/ 0 w 12247596"/>
                <a:gd name="connsiteY117" fmla="*/ 9144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12247596" h="1828800">
                  <a:moveTo>
                    <a:pt x="0" y="91440"/>
                  </a:moveTo>
                  <a:lnTo>
                    <a:pt x="0" y="91440"/>
                  </a:lnTo>
                  <a:cubicBezTo>
                    <a:pt x="27432" y="88392"/>
                    <a:pt x="55071" y="86834"/>
                    <a:pt x="82296" y="82296"/>
                  </a:cubicBezTo>
                  <a:cubicBezTo>
                    <a:pt x="91803" y="80711"/>
                    <a:pt x="100336" y="75319"/>
                    <a:pt x="109728" y="73152"/>
                  </a:cubicBezTo>
                  <a:cubicBezTo>
                    <a:pt x="140016" y="66163"/>
                    <a:pt x="171012" y="62403"/>
                    <a:pt x="201168" y="54864"/>
                  </a:cubicBezTo>
                  <a:cubicBezTo>
                    <a:pt x="225552" y="48768"/>
                    <a:pt x="249200" y="37442"/>
                    <a:pt x="274320" y="36576"/>
                  </a:cubicBezTo>
                  <a:lnTo>
                    <a:pt x="539496" y="27432"/>
                  </a:lnTo>
                  <a:cubicBezTo>
                    <a:pt x="560832" y="24384"/>
                    <a:pt x="582245" y="21831"/>
                    <a:pt x="603504" y="18288"/>
                  </a:cubicBezTo>
                  <a:cubicBezTo>
                    <a:pt x="638330" y="12484"/>
                    <a:pt x="652920" y="8220"/>
                    <a:pt x="685800" y="0"/>
                  </a:cubicBezTo>
                  <a:cubicBezTo>
                    <a:pt x="1077345" y="6636"/>
                    <a:pt x="1315904" y="6813"/>
                    <a:pt x="1700784" y="27432"/>
                  </a:cubicBezTo>
                  <a:cubicBezTo>
                    <a:pt x="1713333" y="28104"/>
                    <a:pt x="1725115" y="33750"/>
                    <a:pt x="1737360" y="36576"/>
                  </a:cubicBezTo>
                  <a:cubicBezTo>
                    <a:pt x="1751253" y="39782"/>
                    <a:pt x="1849009" y="62848"/>
                    <a:pt x="1874520" y="64008"/>
                  </a:cubicBezTo>
                  <a:cubicBezTo>
                    <a:pt x="1990265" y="69269"/>
                    <a:pt x="2106168" y="70104"/>
                    <a:pt x="2221992" y="73152"/>
                  </a:cubicBezTo>
                  <a:cubicBezTo>
                    <a:pt x="2275802" y="80839"/>
                    <a:pt x="2401376" y="97833"/>
                    <a:pt x="2432304" y="109728"/>
                  </a:cubicBezTo>
                  <a:cubicBezTo>
                    <a:pt x="2467030" y="123084"/>
                    <a:pt x="2493264" y="152400"/>
                    <a:pt x="2523744" y="173736"/>
                  </a:cubicBezTo>
                  <a:cubicBezTo>
                    <a:pt x="2526792" y="164592"/>
                    <a:pt x="2539704" y="153120"/>
                    <a:pt x="2532888" y="146304"/>
                  </a:cubicBezTo>
                  <a:cubicBezTo>
                    <a:pt x="2519257" y="132673"/>
                    <a:pt x="2458760" y="127303"/>
                    <a:pt x="2478024" y="128016"/>
                  </a:cubicBezTo>
                  <a:cubicBezTo>
                    <a:pt x="2578954" y="131754"/>
                    <a:pt x="2679192" y="146304"/>
                    <a:pt x="2779776" y="155448"/>
                  </a:cubicBezTo>
                  <a:cubicBezTo>
                    <a:pt x="2882827" y="176058"/>
                    <a:pt x="2756840" y="148895"/>
                    <a:pt x="2907792" y="192024"/>
                  </a:cubicBezTo>
                  <a:cubicBezTo>
                    <a:pt x="2927556" y="197671"/>
                    <a:pt x="2990833" y="207122"/>
                    <a:pt x="3008376" y="210312"/>
                  </a:cubicBezTo>
                  <a:cubicBezTo>
                    <a:pt x="3166242" y="239015"/>
                    <a:pt x="2864542" y="197584"/>
                    <a:pt x="3291840" y="246888"/>
                  </a:cubicBezTo>
                  <a:cubicBezTo>
                    <a:pt x="3380813" y="269131"/>
                    <a:pt x="3536659" y="309294"/>
                    <a:pt x="3611880" y="320040"/>
                  </a:cubicBezTo>
                  <a:cubicBezTo>
                    <a:pt x="3704582" y="333283"/>
                    <a:pt x="3846415" y="352498"/>
                    <a:pt x="3913632" y="374904"/>
                  </a:cubicBezTo>
                  <a:cubicBezTo>
                    <a:pt x="3984442" y="398507"/>
                    <a:pt x="3901943" y="371787"/>
                    <a:pt x="4050792" y="411480"/>
                  </a:cubicBezTo>
                  <a:cubicBezTo>
                    <a:pt x="4060105" y="413964"/>
                    <a:pt x="4068622" y="419789"/>
                    <a:pt x="4078224" y="420624"/>
                  </a:cubicBezTo>
                  <a:cubicBezTo>
                    <a:pt x="4139031" y="425912"/>
                    <a:pt x="4200194" y="425838"/>
                    <a:pt x="4261104" y="429768"/>
                  </a:cubicBezTo>
                  <a:cubicBezTo>
                    <a:pt x="4294700" y="431936"/>
                    <a:pt x="4328160" y="435864"/>
                    <a:pt x="4361688" y="438912"/>
                  </a:cubicBezTo>
                  <a:cubicBezTo>
                    <a:pt x="4398264" y="448056"/>
                    <a:pt x="4434093" y="461012"/>
                    <a:pt x="4471416" y="466344"/>
                  </a:cubicBezTo>
                  <a:cubicBezTo>
                    <a:pt x="4492752" y="469392"/>
                    <a:pt x="4514019" y="472970"/>
                    <a:pt x="4535424" y="475488"/>
                  </a:cubicBezTo>
                  <a:cubicBezTo>
                    <a:pt x="4604956" y="483668"/>
                    <a:pt x="4633659" y="483567"/>
                    <a:pt x="4700016" y="493776"/>
                  </a:cubicBezTo>
                  <a:cubicBezTo>
                    <a:pt x="4742524" y="500316"/>
                    <a:pt x="4755925" y="507809"/>
                    <a:pt x="4800600" y="512064"/>
                  </a:cubicBezTo>
                  <a:cubicBezTo>
                    <a:pt x="4846215" y="516408"/>
                    <a:pt x="4892040" y="518160"/>
                    <a:pt x="4937760" y="521208"/>
                  </a:cubicBezTo>
                  <a:lnTo>
                    <a:pt x="5047488" y="539496"/>
                  </a:lnTo>
                  <a:cubicBezTo>
                    <a:pt x="5062793" y="542197"/>
                    <a:pt x="5078214" y="544551"/>
                    <a:pt x="5093208" y="548640"/>
                  </a:cubicBezTo>
                  <a:cubicBezTo>
                    <a:pt x="5111806" y="553712"/>
                    <a:pt x="5129474" y="561856"/>
                    <a:pt x="5148072" y="566928"/>
                  </a:cubicBezTo>
                  <a:cubicBezTo>
                    <a:pt x="5163066" y="571017"/>
                    <a:pt x="5178906" y="571606"/>
                    <a:pt x="5193792" y="576072"/>
                  </a:cubicBezTo>
                  <a:cubicBezTo>
                    <a:pt x="5209514" y="580789"/>
                    <a:pt x="5223388" y="591289"/>
                    <a:pt x="5239512" y="594360"/>
                  </a:cubicBezTo>
                  <a:cubicBezTo>
                    <a:pt x="5337797" y="613081"/>
                    <a:pt x="5392647" y="610762"/>
                    <a:pt x="5486400" y="621792"/>
                  </a:cubicBezTo>
                  <a:cubicBezTo>
                    <a:pt x="5592890" y="634320"/>
                    <a:pt x="5492658" y="626605"/>
                    <a:pt x="5586984" y="640080"/>
                  </a:cubicBezTo>
                  <a:cubicBezTo>
                    <a:pt x="5677285" y="652980"/>
                    <a:pt x="5679638" y="647327"/>
                    <a:pt x="5779008" y="658368"/>
                  </a:cubicBezTo>
                  <a:cubicBezTo>
                    <a:pt x="5797435" y="660415"/>
                    <a:pt x="5815547" y="664693"/>
                    <a:pt x="5833872" y="667512"/>
                  </a:cubicBezTo>
                  <a:cubicBezTo>
                    <a:pt x="5855174" y="670789"/>
                    <a:pt x="5876675" y="672801"/>
                    <a:pt x="5897880" y="676656"/>
                  </a:cubicBezTo>
                  <a:cubicBezTo>
                    <a:pt x="5997284" y="694729"/>
                    <a:pt x="5872751" y="699660"/>
                    <a:pt x="6089904" y="713232"/>
                  </a:cubicBezTo>
                  <a:lnTo>
                    <a:pt x="6236208" y="722376"/>
                  </a:lnTo>
                  <a:lnTo>
                    <a:pt x="6327648" y="740664"/>
                  </a:lnTo>
                  <a:cubicBezTo>
                    <a:pt x="6355146" y="746453"/>
                    <a:pt x="6382125" y="754978"/>
                    <a:pt x="6409944" y="758952"/>
                  </a:cubicBezTo>
                  <a:cubicBezTo>
                    <a:pt x="6446278" y="764143"/>
                    <a:pt x="6483096" y="765048"/>
                    <a:pt x="6519672" y="768096"/>
                  </a:cubicBezTo>
                  <a:lnTo>
                    <a:pt x="6565392" y="777240"/>
                  </a:lnTo>
                  <a:cubicBezTo>
                    <a:pt x="6592869" y="783128"/>
                    <a:pt x="6620133" y="790017"/>
                    <a:pt x="6647688" y="795528"/>
                  </a:cubicBezTo>
                  <a:cubicBezTo>
                    <a:pt x="6665868" y="799164"/>
                    <a:pt x="6684372" y="801036"/>
                    <a:pt x="6702552" y="804672"/>
                  </a:cubicBezTo>
                  <a:cubicBezTo>
                    <a:pt x="6714875" y="807137"/>
                    <a:pt x="6726687" y="812039"/>
                    <a:pt x="6739128" y="813816"/>
                  </a:cubicBezTo>
                  <a:cubicBezTo>
                    <a:pt x="6769452" y="818148"/>
                    <a:pt x="6800088" y="819912"/>
                    <a:pt x="6830568" y="822960"/>
                  </a:cubicBezTo>
                  <a:cubicBezTo>
                    <a:pt x="6870192" y="819912"/>
                    <a:pt x="6913895" y="831589"/>
                    <a:pt x="6949440" y="813816"/>
                  </a:cubicBezTo>
                  <a:cubicBezTo>
                    <a:pt x="6965336" y="805868"/>
                    <a:pt x="6919900" y="793738"/>
                    <a:pt x="6903720" y="786384"/>
                  </a:cubicBezTo>
                  <a:cubicBezTo>
                    <a:pt x="6846041" y="760166"/>
                    <a:pt x="6826333" y="767222"/>
                    <a:pt x="6757416" y="758952"/>
                  </a:cubicBezTo>
                  <a:cubicBezTo>
                    <a:pt x="6711620" y="753456"/>
                    <a:pt x="6575509" y="729477"/>
                    <a:pt x="6620256" y="740664"/>
                  </a:cubicBezTo>
                  <a:cubicBezTo>
                    <a:pt x="6689288" y="757922"/>
                    <a:pt x="6763063" y="754738"/>
                    <a:pt x="6830568" y="777240"/>
                  </a:cubicBezTo>
                  <a:cubicBezTo>
                    <a:pt x="6839712" y="780288"/>
                    <a:pt x="6848568" y="784398"/>
                    <a:pt x="6858000" y="786384"/>
                  </a:cubicBezTo>
                  <a:cubicBezTo>
                    <a:pt x="7047036" y="826181"/>
                    <a:pt x="7018646" y="814878"/>
                    <a:pt x="7251192" y="832104"/>
                  </a:cubicBezTo>
                  <a:cubicBezTo>
                    <a:pt x="7266432" y="835152"/>
                    <a:pt x="7281582" y="838693"/>
                    <a:pt x="7296912" y="841248"/>
                  </a:cubicBezTo>
                  <a:cubicBezTo>
                    <a:pt x="7318171" y="844791"/>
                    <a:pt x="7339881" y="845717"/>
                    <a:pt x="7360920" y="850392"/>
                  </a:cubicBezTo>
                  <a:cubicBezTo>
                    <a:pt x="7394845" y="857931"/>
                    <a:pt x="7427976" y="868680"/>
                    <a:pt x="7461504" y="877824"/>
                  </a:cubicBezTo>
                  <a:cubicBezTo>
                    <a:pt x="7485888" y="874776"/>
                    <a:pt x="7510479" y="873076"/>
                    <a:pt x="7534656" y="868680"/>
                  </a:cubicBezTo>
                  <a:cubicBezTo>
                    <a:pt x="7544139" y="866956"/>
                    <a:pt x="7552449" y="859536"/>
                    <a:pt x="7562088" y="859536"/>
                  </a:cubicBezTo>
                  <a:cubicBezTo>
                    <a:pt x="7626169" y="859536"/>
                    <a:pt x="7690104" y="865632"/>
                    <a:pt x="7754112" y="868680"/>
                  </a:cubicBezTo>
                  <a:cubicBezTo>
                    <a:pt x="7778496" y="874776"/>
                    <a:pt x="7802397" y="883311"/>
                    <a:pt x="7827264" y="886968"/>
                  </a:cubicBezTo>
                  <a:cubicBezTo>
                    <a:pt x="7906189" y="898575"/>
                    <a:pt x="8065008" y="914400"/>
                    <a:pt x="8065008" y="914400"/>
                  </a:cubicBezTo>
                  <a:cubicBezTo>
                    <a:pt x="8083296" y="920496"/>
                    <a:pt x="8101107" y="928273"/>
                    <a:pt x="8119872" y="932688"/>
                  </a:cubicBezTo>
                  <a:cubicBezTo>
                    <a:pt x="8213008" y="954602"/>
                    <a:pt x="8286629" y="957334"/>
                    <a:pt x="8385048" y="969264"/>
                  </a:cubicBezTo>
                  <a:cubicBezTo>
                    <a:pt x="8536455" y="987616"/>
                    <a:pt x="8524800" y="991113"/>
                    <a:pt x="8686800" y="1005840"/>
                  </a:cubicBezTo>
                  <a:cubicBezTo>
                    <a:pt x="8909285" y="1026066"/>
                    <a:pt x="8926431" y="1024207"/>
                    <a:pt x="9144000" y="1033272"/>
                  </a:cubicBezTo>
                  <a:cubicBezTo>
                    <a:pt x="9362320" y="1057530"/>
                    <a:pt x="9034034" y="1022665"/>
                    <a:pt x="9400032" y="1051560"/>
                  </a:cubicBezTo>
                  <a:cubicBezTo>
                    <a:pt x="9458083" y="1056143"/>
                    <a:pt x="9515775" y="1064576"/>
                    <a:pt x="9573768" y="1069848"/>
                  </a:cubicBezTo>
                  <a:cubicBezTo>
                    <a:pt x="9679332" y="1079445"/>
                    <a:pt x="9788424" y="1083118"/>
                    <a:pt x="9893808" y="1088136"/>
                  </a:cubicBezTo>
                  <a:cubicBezTo>
                    <a:pt x="10052687" y="1065439"/>
                    <a:pt x="9838733" y="1094005"/>
                    <a:pt x="10140696" y="1069848"/>
                  </a:cubicBezTo>
                  <a:cubicBezTo>
                    <a:pt x="10156188" y="1068609"/>
                    <a:pt x="10171086" y="1063259"/>
                    <a:pt x="10186416" y="1060704"/>
                  </a:cubicBezTo>
                  <a:cubicBezTo>
                    <a:pt x="10207675" y="1057161"/>
                    <a:pt x="10229088" y="1054608"/>
                    <a:pt x="10250424" y="1051560"/>
                  </a:cubicBezTo>
                  <a:cubicBezTo>
                    <a:pt x="10447438" y="1059441"/>
                    <a:pt x="10541933" y="1068897"/>
                    <a:pt x="10744200" y="1051560"/>
                  </a:cubicBezTo>
                  <a:cubicBezTo>
                    <a:pt x="10754501" y="1050677"/>
                    <a:pt x="10832368" y="1021192"/>
                    <a:pt x="10844784" y="1014984"/>
                  </a:cubicBezTo>
                  <a:cubicBezTo>
                    <a:pt x="10860680" y="1007036"/>
                    <a:pt x="10873643" y="993172"/>
                    <a:pt x="10890504" y="987552"/>
                  </a:cubicBezTo>
                  <a:cubicBezTo>
                    <a:pt x="10910951" y="980736"/>
                    <a:pt x="10933176" y="981456"/>
                    <a:pt x="10954512" y="978408"/>
                  </a:cubicBezTo>
                  <a:lnTo>
                    <a:pt x="11055096" y="987552"/>
                  </a:lnTo>
                  <a:cubicBezTo>
                    <a:pt x="11082560" y="990298"/>
                    <a:pt x="11156909" y="977179"/>
                    <a:pt x="11137392" y="996696"/>
                  </a:cubicBezTo>
                  <a:cubicBezTo>
                    <a:pt x="11113586" y="1020502"/>
                    <a:pt x="11070336" y="1002792"/>
                    <a:pt x="11036808" y="1005840"/>
                  </a:cubicBezTo>
                  <a:cubicBezTo>
                    <a:pt x="11024616" y="1008888"/>
                    <a:pt x="11012269" y="1011373"/>
                    <a:pt x="11000232" y="1014984"/>
                  </a:cubicBezTo>
                  <a:cubicBezTo>
                    <a:pt x="10981768" y="1020523"/>
                    <a:pt x="10964625" y="1032397"/>
                    <a:pt x="10945368" y="1033272"/>
                  </a:cubicBezTo>
                  <a:cubicBezTo>
                    <a:pt x="10896555" y="1035491"/>
                    <a:pt x="10847832" y="1027176"/>
                    <a:pt x="10799064" y="1024128"/>
                  </a:cubicBezTo>
                  <a:lnTo>
                    <a:pt x="10570464" y="987552"/>
                  </a:lnTo>
                  <a:cubicBezTo>
                    <a:pt x="10483094" y="973900"/>
                    <a:pt x="10533733" y="985227"/>
                    <a:pt x="10469880" y="969264"/>
                  </a:cubicBezTo>
                  <a:cubicBezTo>
                    <a:pt x="10375585" y="1000696"/>
                    <a:pt x="10523029" y="944364"/>
                    <a:pt x="10424160" y="1014984"/>
                  </a:cubicBezTo>
                  <a:cubicBezTo>
                    <a:pt x="10411513" y="1024017"/>
                    <a:pt x="10393845" y="1022074"/>
                    <a:pt x="10378440" y="1024128"/>
                  </a:cubicBezTo>
                  <a:cubicBezTo>
                    <a:pt x="10348077" y="1028176"/>
                    <a:pt x="10317480" y="1030224"/>
                    <a:pt x="10287000" y="1033272"/>
                  </a:cubicBezTo>
                  <a:lnTo>
                    <a:pt x="9546336" y="1024128"/>
                  </a:lnTo>
                  <a:cubicBezTo>
                    <a:pt x="9527801" y="1023702"/>
                    <a:pt x="9509910" y="1016925"/>
                    <a:pt x="9491472" y="1014984"/>
                  </a:cubicBezTo>
                  <a:cubicBezTo>
                    <a:pt x="9451949" y="1010824"/>
                    <a:pt x="9412224" y="1008888"/>
                    <a:pt x="9372600" y="1005840"/>
                  </a:cubicBezTo>
                  <a:cubicBezTo>
                    <a:pt x="9476232" y="1002792"/>
                    <a:pt x="9579819" y="996696"/>
                    <a:pt x="9683496" y="996696"/>
                  </a:cubicBezTo>
                  <a:cubicBezTo>
                    <a:pt x="10375772" y="996696"/>
                    <a:pt x="9679847" y="1000171"/>
                    <a:pt x="9976104" y="1014984"/>
                  </a:cubicBezTo>
                  <a:cubicBezTo>
                    <a:pt x="10134519" y="1022905"/>
                    <a:pt x="10293096" y="1027176"/>
                    <a:pt x="10451592" y="1033272"/>
                  </a:cubicBezTo>
                  <a:lnTo>
                    <a:pt x="10826496" y="1024128"/>
                  </a:lnTo>
                  <a:cubicBezTo>
                    <a:pt x="10869248" y="1022573"/>
                    <a:pt x="10912313" y="1022017"/>
                    <a:pt x="10954512" y="1014984"/>
                  </a:cubicBezTo>
                  <a:cubicBezTo>
                    <a:pt x="10967958" y="1012743"/>
                    <a:pt x="10977722" y="999369"/>
                    <a:pt x="10991088" y="996696"/>
                  </a:cubicBezTo>
                  <a:cubicBezTo>
                    <a:pt x="11024100" y="990094"/>
                    <a:pt x="11058144" y="990600"/>
                    <a:pt x="11091672" y="987552"/>
                  </a:cubicBezTo>
                  <a:cubicBezTo>
                    <a:pt x="11106912" y="984504"/>
                    <a:pt x="11122314" y="982177"/>
                    <a:pt x="11137392" y="978408"/>
                  </a:cubicBezTo>
                  <a:cubicBezTo>
                    <a:pt x="11165243" y="971445"/>
                    <a:pt x="11207194" y="957132"/>
                    <a:pt x="11237976" y="950976"/>
                  </a:cubicBezTo>
                  <a:cubicBezTo>
                    <a:pt x="11271392" y="944293"/>
                    <a:pt x="11305388" y="940493"/>
                    <a:pt x="11338560" y="932688"/>
                  </a:cubicBezTo>
                  <a:cubicBezTo>
                    <a:pt x="11357325" y="928273"/>
                    <a:pt x="11374521" y="918181"/>
                    <a:pt x="11393424" y="914400"/>
                  </a:cubicBezTo>
                  <a:cubicBezTo>
                    <a:pt x="11429696" y="907146"/>
                    <a:pt x="11544838" y="893187"/>
                    <a:pt x="11594592" y="886968"/>
                  </a:cubicBezTo>
                  <a:cubicBezTo>
                    <a:pt x="11603736" y="880872"/>
                    <a:pt x="11611598" y="872155"/>
                    <a:pt x="11622024" y="868680"/>
                  </a:cubicBezTo>
                  <a:cubicBezTo>
                    <a:pt x="11642546" y="861839"/>
                    <a:pt x="11750116" y="851400"/>
                    <a:pt x="11759184" y="850392"/>
                  </a:cubicBezTo>
                  <a:cubicBezTo>
                    <a:pt x="11771376" y="847344"/>
                    <a:pt x="11783676" y="844700"/>
                    <a:pt x="11795760" y="841248"/>
                  </a:cubicBezTo>
                  <a:cubicBezTo>
                    <a:pt x="11805028" y="838600"/>
                    <a:pt x="11813767" y="834124"/>
                    <a:pt x="11823192" y="832104"/>
                  </a:cubicBezTo>
                  <a:cubicBezTo>
                    <a:pt x="12062426" y="780840"/>
                    <a:pt x="11806692" y="843087"/>
                    <a:pt x="11996928" y="795528"/>
                  </a:cubicBezTo>
                  <a:cubicBezTo>
                    <a:pt x="12009120" y="792480"/>
                    <a:pt x="12021836" y="791051"/>
                    <a:pt x="12033504" y="786384"/>
                  </a:cubicBezTo>
                  <a:cubicBezTo>
                    <a:pt x="12088173" y="764516"/>
                    <a:pt x="12063652" y="773287"/>
                    <a:pt x="12106656" y="758952"/>
                  </a:cubicBezTo>
                  <a:cubicBezTo>
                    <a:pt x="12237712" y="768313"/>
                    <a:pt x="12277453" y="768096"/>
                    <a:pt x="12225528" y="768096"/>
                  </a:cubicBezTo>
                  <a:lnTo>
                    <a:pt x="12207240" y="1828800"/>
                  </a:lnTo>
                  <a:lnTo>
                    <a:pt x="0" y="1801368"/>
                  </a:lnTo>
                  <a:lnTo>
                    <a:pt x="0" y="9144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63B45AB-542D-D55F-0AD1-8080C208E06B}"/>
                </a:ext>
              </a:extLst>
            </p:cNvPr>
            <p:cNvSpPr/>
            <p:nvPr/>
          </p:nvSpPr>
          <p:spPr>
            <a:xfrm>
              <a:off x="-36576" y="5013383"/>
              <a:ext cx="12265884" cy="1044847"/>
            </a:xfrm>
            <a:custGeom>
              <a:avLst/>
              <a:gdLst>
                <a:gd name="connsiteX0" fmla="*/ 0 w 12198096"/>
                <a:gd name="connsiteY0" fmla="*/ 72002 h 1044847"/>
                <a:gd name="connsiteX1" fmla="*/ 1865376 w 12198096"/>
                <a:gd name="connsiteY1" fmla="*/ 44570 h 1044847"/>
                <a:gd name="connsiteX2" fmla="*/ 5340096 w 12198096"/>
                <a:gd name="connsiteY2" fmla="*/ 593210 h 1044847"/>
                <a:gd name="connsiteX3" fmla="*/ 9646920 w 12198096"/>
                <a:gd name="connsiteY3" fmla="*/ 1041266 h 1044847"/>
                <a:gd name="connsiteX4" fmla="*/ 12198096 w 12198096"/>
                <a:gd name="connsiteY4" fmla="*/ 766946 h 104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8096" h="1044847">
                  <a:moveTo>
                    <a:pt x="0" y="72002"/>
                  </a:moveTo>
                  <a:cubicBezTo>
                    <a:pt x="487680" y="14852"/>
                    <a:pt x="975360" y="-42298"/>
                    <a:pt x="1865376" y="44570"/>
                  </a:cubicBezTo>
                  <a:cubicBezTo>
                    <a:pt x="2755392" y="131438"/>
                    <a:pt x="4043172" y="427094"/>
                    <a:pt x="5340096" y="593210"/>
                  </a:cubicBezTo>
                  <a:cubicBezTo>
                    <a:pt x="6637020" y="759326"/>
                    <a:pt x="8503920" y="1012310"/>
                    <a:pt x="9646920" y="1041266"/>
                  </a:cubicBezTo>
                  <a:cubicBezTo>
                    <a:pt x="10789920" y="1070222"/>
                    <a:pt x="11494008" y="918584"/>
                    <a:pt x="12198096" y="766946"/>
                  </a:cubicBezTo>
                </a:path>
              </a:pathLst>
            </a:custGeom>
            <a:noFill/>
            <a:ln w="171450">
              <a:solidFill>
                <a:srgbClr val="FFCD0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57FAD17-4775-0A99-6DB7-9764F2ADDFEE}"/>
                </a:ext>
              </a:extLst>
            </p:cNvPr>
            <p:cNvSpPr/>
            <p:nvPr/>
          </p:nvSpPr>
          <p:spPr>
            <a:xfrm>
              <a:off x="-49134" y="5013382"/>
              <a:ext cx="12265884" cy="1044847"/>
            </a:xfrm>
            <a:custGeom>
              <a:avLst/>
              <a:gdLst>
                <a:gd name="connsiteX0" fmla="*/ 0 w 12198096"/>
                <a:gd name="connsiteY0" fmla="*/ 72002 h 1044847"/>
                <a:gd name="connsiteX1" fmla="*/ 1865376 w 12198096"/>
                <a:gd name="connsiteY1" fmla="*/ 44570 h 1044847"/>
                <a:gd name="connsiteX2" fmla="*/ 5340096 w 12198096"/>
                <a:gd name="connsiteY2" fmla="*/ 593210 h 1044847"/>
                <a:gd name="connsiteX3" fmla="*/ 9646920 w 12198096"/>
                <a:gd name="connsiteY3" fmla="*/ 1041266 h 1044847"/>
                <a:gd name="connsiteX4" fmla="*/ 12198096 w 12198096"/>
                <a:gd name="connsiteY4" fmla="*/ 766946 h 1044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198096" h="1044847">
                  <a:moveTo>
                    <a:pt x="0" y="72002"/>
                  </a:moveTo>
                  <a:cubicBezTo>
                    <a:pt x="487680" y="14852"/>
                    <a:pt x="975360" y="-42298"/>
                    <a:pt x="1865376" y="44570"/>
                  </a:cubicBezTo>
                  <a:cubicBezTo>
                    <a:pt x="2755392" y="131438"/>
                    <a:pt x="4043172" y="427094"/>
                    <a:pt x="5340096" y="593210"/>
                  </a:cubicBezTo>
                  <a:cubicBezTo>
                    <a:pt x="6637020" y="759326"/>
                    <a:pt x="8503920" y="1012310"/>
                    <a:pt x="9646920" y="1041266"/>
                  </a:cubicBezTo>
                  <a:cubicBezTo>
                    <a:pt x="10789920" y="1070222"/>
                    <a:pt x="11494008" y="918584"/>
                    <a:pt x="12198096" y="766946"/>
                  </a:cubicBezTo>
                </a:path>
              </a:pathLst>
            </a:custGeom>
            <a:noFill/>
            <a:ln w="76200">
              <a:solidFill>
                <a:srgbClr val="F6901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: Top Corners Snipped 14">
            <a:extLst>
              <a:ext uri="{FF2B5EF4-FFF2-40B4-BE49-F238E27FC236}">
                <a16:creationId xmlns:a16="http://schemas.microsoft.com/office/drawing/2014/main" id="{5381EDB7-255A-A11B-8723-2FBFC9AAE225}"/>
              </a:ext>
            </a:extLst>
          </p:cNvPr>
          <p:cNvSpPr/>
          <p:nvPr/>
        </p:nvSpPr>
        <p:spPr>
          <a:xfrm rot="16200000">
            <a:off x="9343942" y="2655064"/>
            <a:ext cx="753762" cy="4991861"/>
          </a:xfrm>
          <a:prstGeom prst="snip2SameRect">
            <a:avLst/>
          </a:prstGeom>
          <a:solidFill>
            <a:srgbClr val="FFCD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B5F4BA-32CC-A69E-DA12-17F1BD4F5991}"/>
              </a:ext>
            </a:extLst>
          </p:cNvPr>
          <p:cNvSpPr txBox="1"/>
          <p:nvPr/>
        </p:nvSpPr>
        <p:spPr>
          <a:xfrm>
            <a:off x="7117912" y="4889384"/>
            <a:ext cx="51872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atin typeface="Bitter" pitchFamily="2" charset="0"/>
              </a:rPr>
              <a:t>Lesson  1B: What is Weather?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F4676A-92AF-D137-1882-7F38A2645591}"/>
              </a:ext>
            </a:extLst>
          </p:cNvPr>
          <p:cNvSpPr txBox="1"/>
          <p:nvPr/>
        </p:nvSpPr>
        <p:spPr>
          <a:xfrm>
            <a:off x="6941527" y="-14338"/>
            <a:ext cx="704263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Bitter SemiBold" pitchFamily="2" charset="0"/>
                <a:cs typeface="Times New Roman" panose="02020603050405020304" pitchFamily="18" charset="0"/>
              </a:rPr>
              <a:t>BEARS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F3A31F5-4265-C4B6-A0B1-BDD28EAF5417}"/>
              </a:ext>
            </a:extLst>
          </p:cNvPr>
          <p:cNvSpPr txBox="1"/>
          <p:nvPr/>
        </p:nvSpPr>
        <p:spPr>
          <a:xfrm>
            <a:off x="7051431" y="1107995"/>
            <a:ext cx="682283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>
                <a:solidFill>
                  <a:schemeClr val="bg1"/>
                </a:solidFill>
                <a:latin typeface="Montserrat Medium" pitchFamily="2" charset="0"/>
              </a:rPr>
              <a:t>Through the Seasons</a:t>
            </a:r>
          </a:p>
        </p:txBody>
      </p:sp>
      <p:pic>
        <p:nvPicPr>
          <p:cNvPr id="24" name="Picture 23" descr="Logo, company name&#10;&#10;AI-generated content may be incorrect.">
            <a:extLst>
              <a:ext uri="{FF2B5EF4-FFF2-40B4-BE49-F238E27FC236}">
                <a16:creationId xmlns:a16="http://schemas.microsoft.com/office/drawing/2014/main" id="{99E8171B-1648-8C98-9D6F-D8E4D864AB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7" y="5210150"/>
            <a:ext cx="2183569" cy="169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1713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CFEA7-D024-3FE9-9FDA-E5DF4CE2E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46A9B58-B45E-7347-A327-AB7D39A94DC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4F58DD-F826-1138-C0C3-57D8A0AD79C9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36A795-77DC-3872-2268-3BF64928BA32}"/>
              </a:ext>
            </a:extLst>
          </p:cNvPr>
          <p:cNvSpPr txBox="1"/>
          <p:nvPr/>
        </p:nvSpPr>
        <p:spPr>
          <a:xfrm>
            <a:off x="597409" y="6366393"/>
            <a:ext cx="6988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60F24C89-B816-C42A-79E8-5645788813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19" name="Picture 12">
            <a:extLst>
              <a:ext uri="{FF2B5EF4-FFF2-40B4-BE49-F238E27FC236}">
                <a16:creationId xmlns:a16="http://schemas.microsoft.com/office/drawing/2014/main" id="{7B4E0287-EDEE-3AB7-26A5-05E73D117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793" y="312369"/>
            <a:ext cx="8352413" cy="556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5318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408C9-5B0A-A754-711A-F7A71ABE9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7D8022A-A059-8097-3AE7-8E3675775D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7892017-8AAD-60EE-1935-5F5BCFA696FD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466BB-8485-6195-A69C-13D4BB77DEB9}"/>
              </a:ext>
            </a:extLst>
          </p:cNvPr>
          <p:cNvSpPr txBox="1"/>
          <p:nvPr/>
        </p:nvSpPr>
        <p:spPr>
          <a:xfrm>
            <a:off x="597409" y="6366393"/>
            <a:ext cx="644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1F6DE35C-9CD2-DE5A-ED58-3C42F9474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D9080DBB-DED3-50F9-BD61-3663D7074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780" y="282221"/>
            <a:ext cx="8426440" cy="561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62914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9457F7-1358-AC80-91B9-4696E249DE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B581EA-47B2-BE38-F89D-83F5C3395E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D4695-1371-497B-DC3F-971F5A931EED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45D5D9-A859-8A68-56B7-705B1F5E6C22}"/>
              </a:ext>
            </a:extLst>
          </p:cNvPr>
          <p:cNvSpPr txBox="1"/>
          <p:nvPr/>
        </p:nvSpPr>
        <p:spPr>
          <a:xfrm>
            <a:off x="597409" y="6366393"/>
            <a:ext cx="639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66CC2ABD-24FD-F00D-E79D-7A3EA6EB2A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21" name="Picture 16">
            <a:extLst>
              <a:ext uri="{FF2B5EF4-FFF2-40B4-BE49-F238E27FC236}">
                <a16:creationId xmlns:a16="http://schemas.microsoft.com/office/drawing/2014/main" id="{21F0EE47-25E5-25C0-00D8-ADB85A9E2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674" y="300169"/>
            <a:ext cx="8574652" cy="562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156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EC55A-0D65-EC28-C8A5-52B2755DD1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755A635-1BBD-E725-15B5-6B92AB6DD38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2EF42-BBA1-ED0F-0410-DF9474D1E369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87C9AE-C610-37FA-376D-936EE85D4D81}"/>
              </a:ext>
            </a:extLst>
          </p:cNvPr>
          <p:cNvSpPr txBox="1"/>
          <p:nvPr/>
        </p:nvSpPr>
        <p:spPr>
          <a:xfrm>
            <a:off x="597409" y="6366393"/>
            <a:ext cx="624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63EBD851-2D87-53C2-3096-AFED2C79B0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22" name="Picture 18">
            <a:extLst>
              <a:ext uri="{FF2B5EF4-FFF2-40B4-BE49-F238E27FC236}">
                <a16:creationId xmlns:a16="http://schemas.microsoft.com/office/drawing/2014/main" id="{27AC4F0E-2DCA-01D9-D178-CA0D75312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444" y="266302"/>
            <a:ext cx="8433111" cy="563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000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42CE-439A-2386-5FBC-B30A752B2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29F12B-F5E3-4071-5C9B-82D801DFE2B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F69556C-4484-2ED5-A1BE-687C45C96894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256579-9B88-5D80-655B-FAFF5E7E3421}"/>
              </a:ext>
            </a:extLst>
          </p:cNvPr>
          <p:cNvSpPr txBox="1"/>
          <p:nvPr/>
        </p:nvSpPr>
        <p:spPr>
          <a:xfrm>
            <a:off x="597409" y="6366393"/>
            <a:ext cx="631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D549D9BF-C266-46A3-D09F-3FC7B7BC3C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865133-FD65-5DD2-7C2A-D9F8FA931C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49039"/>
          <a:stretch/>
        </p:blipFill>
        <p:spPr>
          <a:xfrm>
            <a:off x="1767597" y="122275"/>
            <a:ext cx="8656805" cy="61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5317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1D1B9F-F03E-2F26-11E8-D79C44F1C7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211C5E-8550-8205-B076-77246EDB8E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C83E21-7F88-394A-E224-960D031AB85E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B5424-CFBC-A0AE-D2FF-C5644F8987C5}"/>
              </a:ext>
            </a:extLst>
          </p:cNvPr>
          <p:cNvSpPr txBox="1"/>
          <p:nvPr/>
        </p:nvSpPr>
        <p:spPr>
          <a:xfrm>
            <a:off x="597409" y="6366393"/>
            <a:ext cx="6695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Explore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430F5956-50FE-3FF8-5674-2A4CCC9AA9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41FE21-EE44-2F4F-4F7A-2DEDB91B2A8E}"/>
              </a:ext>
            </a:extLst>
          </p:cNvPr>
          <p:cNvSpPr txBox="1"/>
          <p:nvPr/>
        </p:nvSpPr>
        <p:spPr>
          <a:xfrm>
            <a:off x="4379495" y="2499633"/>
            <a:ext cx="74711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How would you describe the weather today?</a:t>
            </a:r>
          </a:p>
        </p:txBody>
      </p:sp>
      <p:pic>
        <p:nvPicPr>
          <p:cNvPr id="1026" name="Picture 2" descr="Missouri&amp;#32;River&amp;#32;in&amp;#32;summer&amp;#95;30">
            <a:extLst>
              <a:ext uri="{FF2B5EF4-FFF2-40B4-BE49-F238E27FC236}">
                <a16:creationId xmlns:a16="http://schemas.microsoft.com/office/drawing/2014/main" id="{7DD6F2EC-7546-7980-C8DA-EC15BA568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170947" cy="622529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FFC22658-2944-DE16-A788-E82A971E11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06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9D1F5-6E54-A56E-D0C3-96878571C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CDEE0E5-058D-E2B3-30E4-FC3FE75E54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527261-C761-4266-4CE1-0E87EC6F41F5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23518E-2626-646F-B41E-FDB20962837B}"/>
              </a:ext>
            </a:extLst>
          </p:cNvPr>
          <p:cNvSpPr txBox="1"/>
          <p:nvPr/>
        </p:nvSpPr>
        <p:spPr>
          <a:xfrm>
            <a:off x="597409" y="6366393"/>
            <a:ext cx="6322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Explore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823205AC-6E7A-5514-35B7-253BC5D28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1671DF-902B-FC78-9590-4E9C7C72BB21}"/>
              </a:ext>
            </a:extLst>
          </p:cNvPr>
          <p:cNvSpPr txBox="1"/>
          <p:nvPr/>
        </p:nvSpPr>
        <p:spPr>
          <a:xfrm>
            <a:off x="364744" y="1905506"/>
            <a:ext cx="582506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Are you dressed for the weather outside today? Why or why not?</a:t>
            </a:r>
          </a:p>
        </p:txBody>
      </p:sp>
      <p:pic>
        <p:nvPicPr>
          <p:cNvPr id="2050" name="Picture 2" descr="Kids&amp;#95;Fishing&amp;#95;Xplor&amp;#32;&amp;#95;0220">
            <a:extLst>
              <a:ext uri="{FF2B5EF4-FFF2-40B4-BE49-F238E27FC236}">
                <a16:creationId xmlns:a16="http://schemas.microsoft.com/office/drawing/2014/main" id="{6472CE2F-2DCC-B13E-5C7F-7E0F175651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3" t="5434" r="11481"/>
          <a:stretch/>
        </p:blipFill>
        <p:spPr bwMode="auto">
          <a:xfrm>
            <a:off x="6366933" y="-8074"/>
            <a:ext cx="5825068" cy="624000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1207627D-62DF-4F88-89F4-EAC0D37A9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97622" y="594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348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6FE33C-9608-5C75-798E-2D1C9C753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6BB4D5-6FCD-3D58-CDF2-E15BBDE09C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19C5FC-F100-77BA-10DF-5B03551AC65F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91615B-80FC-59E7-E644-0FFFCC4518EF}"/>
              </a:ext>
            </a:extLst>
          </p:cNvPr>
          <p:cNvSpPr txBox="1"/>
          <p:nvPr/>
        </p:nvSpPr>
        <p:spPr>
          <a:xfrm>
            <a:off x="597409" y="6366393"/>
            <a:ext cx="6232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Explore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E7E8F331-D7C2-4B23-9220-E81744527F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2F5AE2-C490-5801-8496-4A4A7CB36160}"/>
              </a:ext>
            </a:extLst>
          </p:cNvPr>
          <p:cNvSpPr txBox="1"/>
          <p:nvPr/>
        </p:nvSpPr>
        <p:spPr>
          <a:xfrm>
            <a:off x="5755880" y="1905506"/>
            <a:ext cx="635077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do you need to know about the weather before getting dressed?</a:t>
            </a:r>
          </a:p>
        </p:txBody>
      </p:sp>
      <p:pic>
        <p:nvPicPr>
          <p:cNvPr id="2050" name="Picture 2" descr="B.K&amp;#95;Leach&amp;#95;CA&amp;#95;0177-byn082923.dng">
            <a:extLst>
              <a:ext uri="{FF2B5EF4-FFF2-40B4-BE49-F238E27FC236}">
                <a16:creationId xmlns:a16="http://schemas.microsoft.com/office/drawing/2014/main" id="{2BDCD3F8-BA08-CE15-DCA0-5105BE128D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5" r="21622"/>
          <a:stretch/>
        </p:blipFill>
        <p:spPr bwMode="auto">
          <a:xfrm>
            <a:off x="-18769" y="0"/>
            <a:ext cx="5999747" cy="6231927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2D0A1BA0-8697-84A6-58B0-81ACF75ED2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561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0F5CE-E49A-7882-7F1D-7B2BEE0B3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0E2354-9FCA-5B69-F96D-23FA39609B1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3F7C90-0647-0E55-778C-C577EC09BA0C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7D0CA-AD5D-2873-633D-C3F5D8F5834D}"/>
              </a:ext>
            </a:extLst>
          </p:cNvPr>
          <p:cNvSpPr txBox="1"/>
          <p:nvPr/>
        </p:nvSpPr>
        <p:spPr>
          <a:xfrm>
            <a:off x="597409" y="6366393"/>
            <a:ext cx="6446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Explain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B8C77692-28D2-2FCD-E73A-3E8D60F81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B04A74-240E-25A8-58E0-176AC24ACBC6}"/>
              </a:ext>
            </a:extLst>
          </p:cNvPr>
          <p:cNvSpPr txBox="1"/>
          <p:nvPr/>
        </p:nvSpPr>
        <p:spPr>
          <a:xfrm>
            <a:off x="799102" y="1586429"/>
            <a:ext cx="667952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can we observe and measure about weather? Let’s share our ideas!</a:t>
            </a:r>
          </a:p>
        </p:txBody>
      </p:sp>
      <p:pic>
        <p:nvPicPr>
          <p:cNvPr id="7" name="Picture 6" descr="A picture containing text, measuring stick&#10;&#10;AI-generated content may be incorrect.">
            <a:extLst>
              <a:ext uri="{FF2B5EF4-FFF2-40B4-BE49-F238E27FC236}">
                <a16:creationId xmlns:a16="http://schemas.microsoft.com/office/drawing/2014/main" id="{4033A536-A1A3-3F8B-6E00-B12B9E7D6D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53137" y="0"/>
            <a:ext cx="4138863" cy="621984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593DDE1-1AC3-7F26-11D3-04A75C4381B0}"/>
              </a:ext>
            </a:extLst>
          </p:cNvPr>
          <p:cNvSpPr txBox="1"/>
          <p:nvPr/>
        </p:nvSpPr>
        <p:spPr>
          <a:xfrm>
            <a:off x="3814245" y="6858000"/>
            <a:ext cx="456350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5" tooltip="https://www.sciencestockphotos.com/free/physics/slides/mercury_thermometer.html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6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051876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DF16B-40EC-94C6-312C-383A4C230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911AAFA-2193-EC2D-360B-E3EEFD5CAEF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9F65EF-76C6-186B-CA30-AC7272E0D382}"/>
              </a:ext>
            </a:extLst>
          </p:cNvPr>
          <p:cNvSpPr txBox="1"/>
          <p:nvPr/>
        </p:nvSpPr>
        <p:spPr>
          <a:xfrm>
            <a:off x="11625943" y="6366393"/>
            <a:ext cx="480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A980FF-9701-588A-E2C8-FF28905B15B2}"/>
              </a:ext>
            </a:extLst>
          </p:cNvPr>
          <p:cNvSpPr txBox="1"/>
          <p:nvPr/>
        </p:nvSpPr>
        <p:spPr>
          <a:xfrm>
            <a:off x="597408" y="6366393"/>
            <a:ext cx="6717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Explain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223291D5-3C73-9D25-52AC-61085ACE1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F9F8A1-00D6-78C3-71A1-D548F340692C}"/>
              </a:ext>
            </a:extLst>
          </p:cNvPr>
          <p:cNvSpPr txBox="1"/>
          <p:nvPr/>
        </p:nvSpPr>
        <p:spPr>
          <a:xfrm>
            <a:off x="5080001" y="1258945"/>
            <a:ext cx="654594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How can we study weather?</a:t>
            </a:r>
          </a:p>
          <a:p>
            <a:pPr algn="ctr"/>
            <a:endParaRPr lang="en-US" sz="4800">
              <a:latin typeface="Avenir Next LT Pro" panose="020B0504020202020204" pitchFamily="34" charset="0"/>
            </a:endParaRPr>
          </a:p>
          <a:p>
            <a:pPr algn="ctr"/>
            <a:r>
              <a:rPr lang="en-US" sz="4800">
                <a:latin typeface="Avenir Next LT Pro" panose="020B0504020202020204" pitchFamily="34" charset="0"/>
              </a:rPr>
              <a:t>What kinds of weather can you name?</a:t>
            </a:r>
          </a:p>
        </p:txBody>
      </p:sp>
      <p:pic>
        <p:nvPicPr>
          <p:cNvPr id="7" name="Picture 6" descr="Text&#10;&#10;AI-generated content may be incorrect.">
            <a:extLst>
              <a:ext uri="{FF2B5EF4-FFF2-40B4-BE49-F238E27FC236}">
                <a16:creationId xmlns:a16="http://schemas.microsoft.com/office/drawing/2014/main" id="{8A3D1178-2EE0-041B-3647-172A19AC3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2" y="122275"/>
            <a:ext cx="4632422" cy="59948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text&#10;&#10;AI-generated content may be incorrect.">
            <a:extLst>
              <a:ext uri="{FF2B5EF4-FFF2-40B4-BE49-F238E27FC236}">
                <a16:creationId xmlns:a16="http://schemas.microsoft.com/office/drawing/2014/main" id="{2A8C55BB-D8E9-363E-AFAB-62821CC466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1"/>
          <a:stretch/>
        </p:blipFill>
        <p:spPr>
          <a:xfrm>
            <a:off x="10899562" y="62331"/>
            <a:ext cx="1194816" cy="120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459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22FFE-959A-B8ED-E78A-D599ADE713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5A9992C-1C79-AFD0-0FA1-EBF3E781DDE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10D261-8354-8A40-4BB7-970E1D4E3B36}"/>
              </a:ext>
            </a:extLst>
          </p:cNvPr>
          <p:cNvSpPr txBox="1"/>
          <p:nvPr/>
        </p:nvSpPr>
        <p:spPr>
          <a:xfrm>
            <a:off x="11793071" y="6366393"/>
            <a:ext cx="3135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5D0D1-63C5-F740-E221-2237DE6AC5F7}"/>
              </a:ext>
            </a:extLst>
          </p:cNvPr>
          <p:cNvSpPr txBox="1"/>
          <p:nvPr/>
        </p:nvSpPr>
        <p:spPr>
          <a:xfrm>
            <a:off x="597409" y="6366393"/>
            <a:ext cx="631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9900DA89-9FFB-E2BF-594F-5E806980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BF911E-C7A1-C22F-CFCD-5D9719BCD291}"/>
              </a:ext>
            </a:extLst>
          </p:cNvPr>
          <p:cNvSpPr txBox="1"/>
          <p:nvPr/>
        </p:nvSpPr>
        <p:spPr>
          <a:xfrm>
            <a:off x="4199699" y="1499663"/>
            <a:ext cx="728133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latin typeface="Bitter SemiBold" pitchFamily="2" charset="0"/>
              </a:rPr>
              <a:t>Guiding Question: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FC3B18-6D15-8B4E-1662-8BA21A50F872}"/>
              </a:ext>
            </a:extLst>
          </p:cNvPr>
          <p:cNvSpPr txBox="1"/>
          <p:nvPr/>
        </p:nvSpPr>
        <p:spPr>
          <a:xfrm>
            <a:off x="4707699" y="2856262"/>
            <a:ext cx="626533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>
                <a:latin typeface="Avenir Next LT Pro" panose="020B0504020202020204" pitchFamily="34" charset="0"/>
              </a:rPr>
              <a:t>How do we study weather?</a:t>
            </a:r>
          </a:p>
        </p:txBody>
      </p:sp>
      <p:pic>
        <p:nvPicPr>
          <p:cNvPr id="1026" name="Picture 2" descr="Clouds&amp;#95;07">
            <a:extLst>
              <a:ext uri="{FF2B5EF4-FFF2-40B4-BE49-F238E27FC236}">
                <a16:creationId xmlns:a16="http://schemas.microsoft.com/office/drawing/2014/main" id="{29FFD167-ABC7-8A25-5A37-B583F3775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9"/>
            <a:ext cx="4165832" cy="623316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3418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EF17B9-686F-DB09-919A-D7AD4BAE5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DF9408-D671-A82A-61B4-55E36E437B3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E937434-A91B-F974-F9C0-5B8F045D8127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702BD2-0D25-8F82-F209-1340C72E0970}"/>
              </a:ext>
            </a:extLst>
          </p:cNvPr>
          <p:cNvSpPr txBox="1"/>
          <p:nvPr/>
        </p:nvSpPr>
        <p:spPr>
          <a:xfrm>
            <a:off x="597409" y="6366393"/>
            <a:ext cx="6142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Explain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2B000014-F03F-17DD-52A3-AD995EE43F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E3BF803-82EE-BB92-01F7-1E43C3DFE7EC}"/>
              </a:ext>
            </a:extLst>
          </p:cNvPr>
          <p:cNvSpPr txBox="1"/>
          <p:nvPr/>
        </p:nvSpPr>
        <p:spPr>
          <a:xfrm>
            <a:off x="534260" y="1166842"/>
            <a:ext cx="620520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What kinds of clothing would you wear during the different kinds of weather? What about animals?</a:t>
            </a:r>
          </a:p>
        </p:txBody>
      </p:sp>
      <p:pic>
        <p:nvPicPr>
          <p:cNvPr id="7" name="Picture 6" descr="Graphical user interface&#10;&#10;AI-generated content may be incorrect.">
            <a:extLst>
              <a:ext uri="{FF2B5EF4-FFF2-40B4-BE49-F238E27FC236}">
                <a16:creationId xmlns:a16="http://schemas.microsoft.com/office/drawing/2014/main" id="{9B181A9D-804F-3526-E4C0-4E926FDCE7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377" y="122275"/>
            <a:ext cx="4617075" cy="5975038"/>
          </a:xfrm>
          <a:prstGeom prst="rect">
            <a:avLst/>
          </a:prstGeom>
        </p:spPr>
      </p:pic>
      <p:pic>
        <p:nvPicPr>
          <p:cNvPr id="3" name="Picture 2" descr="A picture containing silhouette, night sky&#10;&#10;AI-generated content may be incorrect.">
            <a:extLst>
              <a:ext uri="{FF2B5EF4-FFF2-40B4-BE49-F238E27FC236}">
                <a16:creationId xmlns:a16="http://schemas.microsoft.com/office/drawing/2014/main" id="{AC79B27C-5A86-5CDF-4EC4-361BEF30F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0"/>
          <a:stretch/>
        </p:blipFill>
        <p:spPr>
          <a:xfrm>
            <a:off x="86780" y="89012"/>
            <a:ext cx="1029532" cy="1447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340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F1394-D550-8264-384D-C86A2F1D43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08A682-D665-8345-AEF8-9E12ECF24A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BFCFF7-A81A-A0E4-ED8F-3CA0CE7F9472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1E453C8-367E-C475-2314-6F4638A34D57}"/>
              </a:ext>
            </a:extLst>
          </p:cNvPr>
          <p:cNvSpPr txBox="1"/>
          <p:nvPr/>
        </p:nvSpPr>
        <p:spPr>
          <a:xfrm>
            <a:off x="597409" y="6366393"/>
            <a:ext cx="6266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Explain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DB4FB035-125F-7EDD-A8E3-A585A3766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37420E-F2E6-A5D5-32C4-0425BC1E3F03}"/>
              </a:ext>
            </a:extLst>
          </p:cNvPr>
          <p:cNvSpPr txBox="1"/>
          <p:nvPr/>
        </p:nvSpPr>
        <p:spPr>
          <a:xfrm>
            <a:off x="5325376" y="1763731"/>
            <a:ext cx="620520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Match</a:t>
            </a:r>
            <a:r>
              <a:rPr lang="en-US" sz="4800">
                <a:latin typeface="Avenir Next LT Pro" panose="020B0504020202020204" pitchFamily="34" charset="0"/>
              </a:rPr>
              <a:t> the clothing to the weather. Draw a line from clothes to weather.</a:t>
            </a:r>
          </a:p>
        </p:txBody>
      </p:sp>
      <p:pic>
        <p:nvPicPr>
          <p:cNvPr id="7" name="Picture 6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BBC003F9-DD03-C86C-D888-11A01AD35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2" y="122275"/>
            <a:ext cx="4632422" cy="59948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47F377CC-5427-CB0D-B98F-3CBAF19AC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629" y="122275"/>
            <a:ext cx="967027" cy="13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708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361EE-53E1-121E-54C9-FDCFDB553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D1C317-883A-551A-6068-9645D3A4017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576598-C9AF-6FE7-8459-E99D5A9D333C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188E40-72CA-BAED-5D37-3E6F3E2E71C5}"/>
              </a:ext>
            </a:extLst>
          </p:cNvPr>
          <p:cNvSpPr txBox="1"/>
          <p:nvPr/>
        </p:nvSpPr>
        <p:spPr>
          <a:xfrm>
            <a:off x="597409" y="6366393"/>
            <a:ext cx="6266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Explain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040F9084-8D9B-CFCC-A4EA-7E341F8B7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EAFE46-9BAC-C0FF-A833-5D41864CBBFB}"/>
              </a:ext>
            </a:extLst>
          </p:cNvPr>
          <p:cNvSpPr txBox="1"/>
          <p:nvPr/>
        </p:nvSpPr>
        <p:spPr>
          <a:xfrm>
            <a:off x="5539112" y="2413337"/>
            <a:ext cx="62052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>
                <a:latin typeface="Avenir Next LT Pro" panose="020B0504020202020204" pitchFamily="34" charset="0"/>
              </a:rPr>
              <a:t>Answers</a:t>
            </a:r>
            <a:endParaRPr lang="en-US" sz="6000">
              <a:latin typeface="Avenir Next LT Pro" panose="020B0504020202020204" pitchFamily="34" charset="0"/>
            </a:endParaRPr>
          </a:p>
        </p:txBody>
      </p:sp>
      <p:pic>
        <p:nvPicPr>
          <p:cNvPr id="7" name="Picture 6" descr="A picture containing diagram&#10;&#10;AI-generated content may be incorrect.">
            <a:extLst>
              <a:ext uri="{FF2B5EF4-FFF2-40B4-BE49-F238E27FC236}">
                <a16:creationId xmlns:a16="http://schemas.microsoft.com/office/drawing/2014/main" id="{033DFB69-D3DC-2483-764E-69F440D910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2" y="122275"/>
            <a:ext cx="4632422" cy="5994899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9EBCB7-D103-9A5F-DE16-78D9CCD63BBF}"/>
              </a:ext>
            </a:extLst>
          </p:cNvPr>
          <p:cNvCxnSpPr/>
          <p:nvPr/>
        </p:nvCxnSpPr>
        <p:spPr>
          <a:xfrm>
            <a:off x="2111188" y="2413337"/>
            <a:ext cx="779930" cy="15804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41BF49E-379F-6A35-BB0E-A9E9DE8E8CA6}"/>
              </a:ext>
            </a:extLst>
          </p:cNvPr>
          <p:cNvCxnSpPr/>
          <p:nvPr/>
        </p:nvCxnSpPr>
        <p:spPr>
          <a:xfrm>
            <a:off x="2125757" y="3338020"/>
            <a:ext cx="779930" cy="158043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705BEFD-1E56-F8AF-2EC0-91667ED9F38A}"/>
              </a:ext>
            </a:extLst>
          </p:cNvPr>
          <p:cNvCxnSpPr>
            <a:cxnSpLocks/>
          </p:cNvCxnSpPr>
          <p:nvPr/>
        </p:nvCxnSpPr>
        <p:spPr>
          <a:xfrm flipV="1">
            <a:off x="2232212" y="2420815"/>
            <a:ext cx="777775" cy="25620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07A917E-CA98-4BCD-8F5D-96D34E360B93}"/>
              </a:ext>
            </a:extLst>
          </p:cNvPr>
          <p:cNvCxnSpPr>
            <a:cxnSpLocks/>
          </p:cNvCxnSpPr>
          <p:nvPr/>
        </p:nvCxnSpPr>
        <p:spPr>
          <a:xfrm flipV="1">
            <a:off x="2232212" y="3338020"/>
            <a:ext cx="658906" cy="82240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742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AEEC1E-B7AE-A2B3-A34A-C7984E291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15D1594-1835-3132-BAE2-781A3A27A64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1898FC-B2B6-0BD3-4A48-5B1C7F143AAA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D57F3-8996-ADD2-8648-57EB153FED4B}"/>
              </a:ext>
            </a:extLst>
          </p:cNvPr>
          <p:cNvSpPr txBox="1"/>
          <p:nvPr/>
        </p:nvSpPr>
        <p:spPr>
          <a:xfrm>
            <a:off x="597409" y="6366393"/>
            <a:ext cx="637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Elaborate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920B99C3-79A4-A1CC-06C9-7DFC54467B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B92F4F-78D4-A786-B085-BE8F72BE3D2C}"/>
              </a:ext>
            </a:extLst>
          </p:cNvPr>
          <p:cNvSpPr txBox="1"/>
          <p:nvPr/>
        </p:nvSpPr>
        <p:spPr>
          <a:xfrm>
            <a:off x="135548" y="1536174"/>
            <a:ext cx="726040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When should we collect our weather data?</a:t>
            </a:r>
          </a:p>
          <a:p>
            <a:pPr algn="ctr"/>
            <a:endParaRPr lang="en-US" sz="4800">
              <a:latin typeface="Avenir Next LT Pro" panose="020B0504020202020204" pitchFamily="34" charset="0"/>
            </a:endParaRPr>
          </a:p>
          <a:p>
            <a:pPr algn="ctr"/>
            <a:r>
              <a:rPr lang="en-US" sz="4800">
                <a:latin typeface="Avenir Next LT Pro" panose="020B0504020202020204" pitchFamily="34" charset="0"/>
              </a:rPr>
              <a:t>Who will collect and share the data?</a:t>
            </a:r>
          </a:p>
        </p:txBody>
      </p:sp>
      <p:pic>
        <p:nvPicPr>
          <p:cNvPr id="7" name="Picture 6" descr="Graphical user interface&#10;&#10;AI-generated content may be incorrect.">
            <a:extLst>
              <a:ext uri="{FF2B5EF4-FFF2-40B4-BE49-F238E27FC236}">
                <a16:creationId xmlns:a16="http://schemas.microsoft.com/office/drawing/2014/main" id="{4CEF691B-F331-A21C-6511-32B953DB26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377" y="122275"/>
            <a:ext cx="4617075" cy="59750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D3011306-2661-E802-18FF-E7958C78C8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97622" y="57915"/>
            <a:ext cx="3744368" cy="890817"/>
          </a:xfrm>
          <a:prstGeom prst="rect">
            <a:avLst/>
          </a:prstGeom>
        </p:spPr>
      </p:pic>
      <p:pic>
        <p:nvPicPr>
          <p:cNvPr id="9" name="Picture 8" descr="A picture containing text, silhouette&#10;&#10;AI-generated content may be incorrect.">
            <a:extLst>
              <a:ext uri="{FF2B5EF4-FFF2-40B4-BE49-F238E27FC236}">
                <a16:creationId xmlns:a16="http://schemas.microsoft.com/office/drawing/2014/main" id="{47F377CC-5427-CB0D-B98F-3CBAF19AC3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237" y="112030"/>
            <a:ext cx="967027" cy="135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6094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403F1-CA79-F3EB-BD66-0DB3FA59C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4F34F1-74ED-4BD8-84EA-92D48E3E970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5E7533-9079-D415-552E-287EA3B3F38D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D0EFD5-EA87-7B31-030F-B111F4F12EEF}"/>
              </a:ext>
            </a:extLst>
          </p:cNvPr>
          <p:cNvSpPr txBox="1"/>
          <p:nvPr/>
        </p:nvSpPr>
        <p:spPr>
          <a:xfrm>
            <a:off x="597409" y="6366393"/>
            <a:ext cx="6379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Elaborate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B7C19141-E56A-81A0-62E1-EC16C96BE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06DC8A1-A218-35CF-08D6-A175E829A6C2}"/>
              </a:ext>
            </a:extLst>
          </p:cNvPr>
          <p:cNvSpPr txBox="1"/>
          <p:nvPr/>
        </p:nvSpPr>
        <p:spPr>
          <a:xfrm>
            <a:off x="5862918" y="867206"/>
            <a:ext cx="573167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Has there been a lot of change or little change?</a:t>
            </a:r>
          </a:p>
          <a:p>
            <a:pPr algn="ctr"/>
            <a:endParaRPr lang="en-US" sz="4800">
              <a:latin typeface="Avenir Next LT Pro" panose="020B0504020202020204" pitchFamily="34" charset="0"/>
            </a:endParaRPr>
          </a:p>
          <a:p>
            <a:pPr algn="ctr"/>
            <a:r>
              <a:rPr lang="en-US" sz="4800">
                <a:latin typeface="Avenir Next LT Pro" panose="020B0504020202020204" pitchFamily="34" charset="0"/>
              </a:rPr>
              <a:t>Has it occurred quickly or slowly?</a:t>
            </a:r>
          </a:p>
        </p:txBody>
      </p:sp>
      <p:pic>
        <p:nvPicPr>
          <p:cNvPr id="10" name="Picture 9" descr="Table&#10;&#10;AI-generated content may be incorrect.">
            <a:extLst>
              <a:ext uri="{FF2B5EF4-FFF2-40B4-BE49-F238E27FC236}">
                <a16:creationId xmlns:a16="http://schemas.microsoft.com/office/drawing/2014/main" id="{119A745A-C84C-3055-C083-CB0B6D050A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2" r="3887"/>
          <a:stretch/>
        </p:blipFill>
        <p:spPr>
          <a:xfrm>
            <a:off x="215152" y="1258945"/>
            <a:ext cx="5123329" cy="411076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1D12E8B-CD79-1F13-E1C7-D39B702ED466}"/>
              </a:ext>
            </a:extLst>
          </p:cNvPr>
          <p:cNvGrpSpPr/>
          <p:nvPr/>
        </p:nvGrpSpPr>
        <p:grpSpPr>
          <a:xfrm>
            <a:off x="191699" y="97370"/>
            <a:ext cx="2778902" cy="745627"/>
            <a:chOff x="191699" y="97370"/>
            <a:chExt cx="2778902" cy="74562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CE343BC-7B54-0826-8254-51A8FEA4DD79}"/>
                </a:ext>
              </a:extLst>
            </p:cNvPr>
            <p:cNvSpPr txBox="1"/>
            <p:nvPr/>
          </p:nvSpPr>
          <p:spPr>
            <a:xfrm>
              <a:off x="1524000" y="135111"/>
              <a:ext cx="11239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>
                  <a:solidFill>
                    <a:srgbClr val="A4BD5C"/>
                  </a:solidFill>
                  <a:latin typeface="Avenir Next LT Pro" panose="020B0504020202020204" pitchFamily="34" charset="0"/>
                </a:rPr>
                <a:t>X</a:t>
              </a:r>
              <a:endParaRPr lang="en-US" sz="4000" b="1">
                <a:solidFill>
                  <a:srgbClr val="A4BD5C"/>
                </a:solidFill>
              </a:endParaRPr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077ED632-5037-AA28-34FD-4BE69C9AEC3C}"/>
                </a:ext>
              </a:extLst>
            </p:cNvPr>
            <p:cNvGrpSpPr/>
            <p:nvPr/>
          </p:nvGrpSpPr>
          <p:grpSpPr>
            <a:xfrm>
              <a:off x="191699" y="97370"/>
              <a:ext cx="2553703" cy="729562"/>
              <a:chOff x="191699" y="97370"/>
              <a:chExt cx="2553703" cy="729562"/>
            </a:xfrm>
          </p:grpSpPr>
          <p:pic>
            <p:nvPicPr>
              <p:cNvPr id="7" name="Picture 6" descr="A picture containing text, clipart&#10;&#10;AI-generated content may be incorrect.">
                <a:extLst>
                  <a:ext uri="{FF2B5EF4-FFF2-40B4-BE49-F238E27FC236}">
                    <a16:creationId xmlns:a16="http://schemas.microsoft.com/office/drawing/2014/main" id="{ED92DE17-80A2-53A3-04D9-FAC57C94D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1699" y="97370"/>
                <a:ext cx="610701" cy="72956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192FD37-003A-FC96-3E5C-54FF164D6D68}"/>
                  </a:ext>
                </a:extLst>
              </p:cNvPr>
              <p:cNvSpPr txBox="1"/>
              <p:nvPr/>
            </p:nvSpPr>
            <p:spPr>
              <a:xfrm>
                <a:off x="802400" y="135111"/>
                <a:ext cx="72160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i="1">
                    <a:latin typeface="Avenir Next LT Pro" panose="020B0504020202020204" pitchFamily="34" charset="0"/>
                  </a:rPr>
                  <a:t>15</a:t>
                </a:r>
                <a:endParaRPr lang="en-US" sz="2800" b="1" i="1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B8678DBE-D5F6-1420-9289-5D3CD2937E16}"/>
                  </a:ext>
                </a:extLst>
              </p:cNvPr>
              <p:cNvSpPr txBox="1"/>
              <p:nvPr/>
            </p:nvSpPr>
            <p:spPr>
              <a:xfrm>
                <a:off x="688100" y="519831"/>
                <a:ext cx="95020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200" b="1" i="1">
                    <a:latin typeface="Avenir Next LT Pro" panose="020B0504020202020204" pitchFamily="34" charset="0"/>
                  </a:rPr>
                  <a:t>MINUTES</a:t>
                </a:r>
                <a:endParaRPr lang="en-US" sz="1200" b="1" i="1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EDBEA9D-CBA5-2B90-B3AD-CA0F3155FF26}"/>
                  </a:ext>
                </a:extLst>
              </p:cNvPr>
              <p:cNvSpPr txBox="1"/>
              <p:nvPr/>
            </p:nvSpPr>
            <p:spPr>
              <a:xfrm>
                <a:off x="2134701" y="135110"/>
                <a:ext cx="610701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b="1" i="1">
                    <a:latin typeface="Avenir Next LT Pro" panose="020B0504020202020204" pitchFamily="34" charset="0"/>
                  </a:rPr>
                  <a:t>4</a:t>
                </a:r>
                <a:endParaRPr lang="en-US" sz="2800" b="1" i="1"/>
              </a:p>
            </p:txBody>
          </p: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4E09CF-6060-9A01-3033-671DC14B126C}"/>
                </a:ext>
              </a:extLst>
            </p:cNvPr>
            <p:cNvSpPr txBox="1"/>
            <p:nvPr/>
          </p:nvSpPr>
          <p:spPr>
            <a:xfrm>
              <a:off x="2020401" y="527613"/>
              <a:ext cx="950200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b="1" i="1">
                  <a:latin typeface="Avenir Next LT Pro" panose="020B0504020202020204" pitchFamily="34" charset="0"/>
                </a:rPr>
                <a:t>DAYS</a:t>
              </a:r>
              <a:endParaRPr lang="en-US" sz="1200" b="1" i="1"/>
            </a:p>
          </p:txBody>
        </p:sp>
      </p:grpSp>
    </p:spTree>
    <p:extLst>
      <p:ext uri="{BB962C8B-B14F-4D97-AF65-F5344CB8AC3E}">
        <p14:creationId xmlns:p14="http://schemas.microsoft.com/office/powerpoint/2010/main" val="2878070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4D783-D0BA-8160-EACE-CC2272711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85A5547-804D-D630-832F-A9A4D229446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42833C-7539-F202-BF15-2F3BB1BD3D35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90456-F243-023E-EE85-65F09759D2D6}"/>
              </a:ext>
            </a:extLst>
          </p:cNvPr>
          <p:cNvSpPr txBox="1"/>
          <p:nvPr/>
        </p:nvSpPr>
        <p:spPr>
          <a:xfrm>
            <a:off x="597409" y="6366393"/>
            <a:ext cx="642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DD5B8517-0C6C-9FAD-AF73-E5B1EE40F8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22B04D-D5E4-947E-6F5C-00D1C73F5750}"/>
              </a:ext>
            </a:extLst>
          </p:cNvPr>
          <p:cNvSpPr txBox="1"/>
          <p:nvPr/>
        </p:nvSpPr>
        <p:spPr>
          <a:xfrm>
            <a:off x="5569308" y="2273985"/>
            <a:ext cx="63798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atin typeface="Avenir Next LT Pro" panose="020B0504020202020204" pitchFamily="34" charset="0"/>
              </a:rPr>
              <a:t>Fill Out Today’s Weather Sheet</a:t>
            </a:r>
          </a:p>
        </p:txBody>
      </p:sp>
      <p:pic>
        <p:nvPicPr>
          <p:cNvPr id="7" name="Picture 6" descr="Table&#10;&#10;AI-generated content may be incorrect.">
            <a:extLst>
              <a:ext uri="{FF2B5EF4-FFF2-40B4-BE49-F238E27FC236}">
                <a16:creationId xmlns:a16="http://schemas.microsoft.com/office/drawing/2014/main" id="{D0D8593D-C841-FEDC-97F7-5EBDF4885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87" y="397902"/>
            <a:ext cx="4940818" cy="532182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78380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CE41E3-DD02-2194-22F0-7E455B8C6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A190A8-79DB-7628-BF12-2F9A99D6FE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583841-F553-E416-7D53-848660E72D4C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D236F8-911F-0D0A-E0C6-B11BA0797CA5}"/>
              </a:ext>
            </a:extLst>
          </p:cNvPr>
          <p:cNvSpPr txBox="1"/>
          <p:nvPr/>
        </p:nvSpPr>
        <p:spPr>
          <a:xfrm>
            <a:off x="597409" y="6366393"/>
            <a:ext cx="744028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DBCF9E80-E7CA-F807-C288-1234C5A6B1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A5ED9A-185C-F9E7-2A8C-ECC969CEB8A2}"/>
              </a:ext>
            </a:extLst>
          </p:cNvPr>
          <p:cNvSpPr txBox="1"/>
          <p:nvPr/>
        </p:nvSpPr>
        <p:spPr>
          <a:xfrm>
            <a:off x="4772205" y="5141707"/>
            <a:ext cx="7739542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3200" b="1">
                <a:latin typeface="Avenir Next LT Pro" panose="020B0504020202020204" pitchFamily="34" charset="0"/>
              </a:rPr>
              <a:t>Let's put our data into a graph!</a:t>
            </a:r>
            <a:endParaRPr lang="en-US" sz="3600" b="1">
              <a:latin typeface="Avenir Next LT Pro" panose="020B0504020202020204" pitchFamily="34" charset="0"/>
            </a:endParaRPr>
          </a:p>
        </p:txBody>
      </p:sp>
      <p:pic>
        <p:nvPicPr>
          <p:cNvPr id="9" name="Picture 8" descr="Chart, line chart&#10;&#10;AI-generated content may be incorrect.">
            <a:extLst>
              <a:ext uri="{FF2B5EF4-FFF2-40B4-BE49-F238E27FC236}">
                <a16:creationId xmlns:a16="http://schemas.microsoft.com/office/drawing/2014/main" id="{65C8A48B-11CD-AD2D-0623-C904CB6E3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9230" y="149167"/>
            <a:ext cx="4180012" cy="5477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9121A704-BFD5-72CC-6429-62F3229C1E77}"/>
              </a:ext>
            </a:extLst>
          </p:cNvPr>
          <p:cNvSpPr/>
          <p:nvPr/>
        </p:nvSpPr>
        <p:spPr>
          <a:xfrm>
            <a:off x="5334000" y="2394857"/>
            <a:ext cx="886408" cy="5442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Graphical user interface&#10;&#10;AI-generated content may be incorrect.">
            <a:extLst>
              <a:ext uri="{FF2B5EF4-FFF2-40B4-BE49-F238E27FC236}">
                <a16:creationId xmlns:a16="http://schemas.microsoft.com/office/drawing/2014/main" id="{5228D266-5063-7C7B-62BC-FA7BC1973B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4" y="136652"/>
            <a:ext cx="4617075" cy="59750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708002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91B613-56C2-4BA3-AD10-5B3BB5330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6F126CC-147F-7856-491B-B2D6D4F9671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C46D2-A32F-F763-7C16-48D5FF342B92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37BB98-E0E7-9702-DB0D-A02C3D0A736E}"/>
              </a:ext>
            </a:extLst>
          </p:cNvPr>
          <p:cNvSpPr txBox="1"/>
          <p:nvPr/>
        </p:nvSpPr>
        <p:spPr>
          <a:xfrm>
            <a:off x="597409" y="6366393"/>
            <a:ext cx="64920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7EC99793-87CF-621A-B0D2-E1260AFA4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9" name="Picture 8" descr="Chart, line chart&#10;&#10;AI-generated content may be incorrect.">
            <a:extLst>
              <a:ext uri="{FF2B5EF4-FFF2-40B4-BE49-F238E27FC236}">
                <a16:creationId xmlns:a16="http://schemas.microsoft.com/office/drawing/2014/main" id="{D4E5B5F3-5D58-FD27-7B71-F08C9E0086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24025" y="477066"/>
            <a:ext cx="4180012" cy="5477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03E4859-B76B-F165-EF3D-34938EC5F94C}"/>
              </a:ext>
            </a:extLst>
          </p:cNvPr>
          <p:cNvSpPr txBox="1"/>
          <p:nvPr/>
        </p:nvSpPr>
        <p:spPr>
          <a:xfrm>
            <a:off x="-650120" y="2152394"/>
            <a:ext cx="7739542" cy="212365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sz="6600">
                <a:latin typeface="Avenir Next LT Pro" panose="020B0504020202020204" pitchFamily="34" charset="0"/>
              </a:rPr>
              <a:t>What does the graph tell us?</a:t>
            </a:r>
          </a:p>
        </p:txBody>
      </p:sp>
    </p:spTree>
    <p:extLst>
      <p:ext uri="{BB962C8B-B14F-4D97-AF65-F5344CB8AC3E}">
        <p14:creationId xmlns:p14="http://schemas.microsoft.com/office/powerpoint/2010/main" val="34512451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F0B93-2939-0180-02EE-597DAA7D46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BB459D5-4437-8A02-51C5-55B46EAD7E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F93B45-7B5F-6E2F-F8AB-1F08C8181DF2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C58EFF-9672-E769-25ED-39C026B0F60E}"/>
              </a:ext>
            </a:extLst>
          </p:cNvPr>
          <p:cNvSpPr txBox="1"/>
          <p:nvPr/>
        </p:nvSpPr>
        <p:spPr>
          <a:xfrm>
            <a:off x="597409" y="6366393"/>
            <a:ext cx="6277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323CA55A-0694-40A7-9179-106FFB2CC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AC26E4-DD0F-8F83-18CE-0BF3F4B139E4}"/>
              </a:ext>
            </a:extLst>
          </p:cNvPr>
          <p:cNvSpPr txBox="1"/>
          <p:nvPr/>
        </p:nvSpPr>
        <p:spPr>
          <a:xfrm>
            <a:off x="364745" y="612132"/>
            <a:ext cx="6092500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 sz="3200">
              <a:latin typeface="Avenir Next LT Pro" panose="020B0504020202020204" pitchFamily="34" charset="0"/>
            </a:endParaRPr>
          </a:p>
          <a:p>
            <a:r>
              <a:rPr lang="en-US" sz="3200" b="1">
                <a:latin typeface="Avenir Next LT Pro" panose="020B0504020202020204" pitchFamily="34" charset="0"/>
              </a:rPr>
              <a:t>Let’s count the different days of weather.</a:t>
            </a:r>
          </a:p>
          <a:p>
            <a:endParaRPr lang="en-US" sz="3200">
              <a:latin typeface="Avenir Next LT Pro" panose="020B05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venir Next LT Pro"/>
              </a:rPr>
              <a:t>What weather did we have the most of?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venir Next LT Pro"/>
              </a:rPr>
              <a:t>What weather was the least?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>
                <a:latin typeface="Avenir Next LT Pro"/>
              </a:rPr>
              <a:t>How does the graph show us the most and least?</a:t>
            </a:r>
          </a:p>
        </p:txBody>
      </p:sp>
      <p:pic>
        <p:nvPicPr>
          <p:cNvPr id="9" name="Picture 8" descr="Chart, line chart&#10;&#10;AI-generated content may be incorrect.">
            <a:extLst>
              <a:ext uri="{FF2B5EF4-FFF2-40B4-BE49-F238E27FC236}">
                <a16:creationId xmlns:a16="http://schemas.microsoft.com/office/drawing/2014/main" id="{8F5397C1-63FF-D697-8E78-4F9948356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78022" y="580488"/>
            <a:ext cx="4180012" cy="54772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106987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66C21-AFBC-5C2A-393F-DBCDC8E63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F8419F2-AD3C-B0F2-D3A5-21E6A0D1BD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54EBF1-0117-1258-1D31-3F2E43E9D108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29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74FA01-9D0B-450A-CD34-0BB5BE180224}"/>
              </a:ext>
            </a:extLst>
          </p:cNvPr>
          <p:cNvSpPr txBox="1"/>
          <p:nvPr/>
        </p:nvSpPr>
        <p:spPr>
          <a:xfrm>
            <a:off x="597409" y="6366393"/>
            <a:ext cx="642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220CBA42-7EBF-0528-6BFA-015DBF412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B69C99-982C-5D9F-4F3C-50AA1885AB1B}"/>
              </a:ext>
            </a:extLst>
          </p:cNvPr>
          <p:cNvSpPr txBox="1"/>
          <p:nvPr/>
        </p:nvSpPr>
        <p:spPr>
          <a:xfrm>
            <a:off x="5655619" y="994906"/>
            <a:ext cx="6195004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How did you know the weather had changed over several days?</a:t>
            </a:r>
          </a:p>
          <a:p>
            <a:pPr algn="ctr"/>
            <a:endParaRPr lang="en-US" sz="4800">
              <a:latin typeface="Avenir Next LT Pro" panose="020B0504020202020204" pitchFamily="34" charset="0"/>
            </a:endParaRPr>
          </a:p>
          <a:p>
            <a:pPr algn="ctr"/>
            <a:r>
              <a:rPr lang="en-US" sz="4800">
                <a:latin typeface="Avenir Next LT Pro" panose="020B0504020202020204" pitchFamily="34" charset="0"/>
              </a:rPr>
              <a:t>How did we record this?</a:t>
            </a:r>
          </a:p>
        </p:txBody>
      </p:sp>
      <p:pic>
        <p:nvPicPr>
          <p:cNvPr id="8" name="Picture 7" descr="Child splashing in water, wearing rainboots, coat, and jeans">
            <a:extLst>
              <a:ext uri="{FF2B5EF4-FFF2-40B4-BE49-F238E27FC236}">
                <a16:creationId xmlns:a16="http://schemas.microsoft.com/office/drawing/2014/main" id="{CB2306D3-6F50-32EA-D160-EC2060FB8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r="11320"/>
          <a:stretch/>
        </p:blipFill>
        <p:spPr>
          <a:xfrm>
            <a:off x="247288" y="915337"/>
            <a:ext cx="5664364" cy="463500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Picture 2" descr="A picture containing graphical user interface&#10;&#10;AI-generated content may be incorrect.">
            <a:extLst>
              <a:ext uri="{FF2B5EF4-FFF2-40B4-BE49-F238E27FC236}">
                <a16:creationId xmlns:a16="http://schemas.microsoft.com/office/drawing/2014/main" id="{F43ECBB6-C82B-FAAD-EC79-1C69111489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2" t="6950" r="1109" b="2914"/>
          <a:stretch/>
        </p:blipFill>
        <p:spPr>
          <a:xfrm>
            <a:off x="8362288" y="56329"/>
            <a:ext cx="3744368" cy="89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64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E3C5EE-7422-439D-8C66-6E423F09C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59FB7E-0BF3-0B7C-391B-F1544DA0688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004571-4DC9-29BE-ECB8-074CB37D6B8D}"/>
              </a:ext>
            </a:extLst>
          </p:cNvPr>
          <p:cNvSpPr txBox="1"/>
          <p:nvPr/>
        </p:nvSpPr>
        <p:spPr>
          <a:xfrm>
            <a:off x="11779624" y="6366393"/>
            <a:ext cx="327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C8F74-157D-92B1-59BF-54B5CCD89EE2}"/>
              </a:ext>
            </a:extLst>
          </p:cNvPr>
          <p:cNvSpPr txBox="1"/>
          <p:nvPr/>
        </p:nvSpPr>
        <p:spPr>
          <a:xfrm>
            <a:off x="597409" y="6366393"/>
            <a:ext cx="631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55DA18CF-B086-7036-6983-F248760D0E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7DE9F1-44F1-E8BD-4F20-C5661E425F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b="49039"/>
          <a:stretch/>
        </p:blipFill>
        <p:spPr>
          <a:xfrm>
            <a:off x="1767597" y="122275"/>
            <a:ext cx="8656805" cy="61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24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700401-9606-A3C3-3C89-24849BE8D9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8EBCF-713B-A971-0859-4AA92F792D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A8B7FF-E686-1A4F-8C71-A57FC9AA83BB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C7D3A0-7D9D-166B-02CA-452B38789663}"/>
              </a:ext>
            </a:extLst>
          </p:cNvPr>
          <p:cNvSpPr txBox="1"/>
          <p:nvPr/>
        </p:nvSpPr>
        <p:spPr>
          <a:xfrm>
            <a:off x="597409" y="6366393"/>
            <a:ext cx="6424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8A1D29E8-4B16-FAD7-1DEB-AC89DD86A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83F5683-951F-99FA-EF1A-040BE93BB239}"/>
              </a:ext>
            </a:extLst>
          </p:cNvPr>
          <p:cNvSpPr txBox="1"/>
          <p:nvPr/>
        </p:nvSpPr>
        <p:spPr>
          <a:xfrm>
            <a:off x="6001911" y="724457"/>
            <a:ext cx="5848712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effectLst/>
                <a:latin typeface="Avenir Next LT Pro" panose="020B0504020202020204" pitchFamily="34" charset="0"/>
              </a:rPr>
              <a:t>This is why we graph. All graphs show us a picture through numbers, and we can use these numbers to see the most and the least of what we are studying</a:t>
            </a:r>
            <a:endParaRPr lang="en-US" sz="4000">
              <a:latin typeface="Avenir Next LT Pro" panose="020B0504020202020204" pitchFamily="34" charset="0"/>
            </a:endParaRPr>
          </a:p>
        </p:txBody>
      </p:sp>
      <p:pic>
        <p:nvPicPr>
          <p:cNvPr id="3" name="Picture 2" descr="Chart, line chart&#10;&#10;AI-generated content may be incorrect.">
            <a:extLst>
              <a:ext uri="{FF2B5EF4-FFF2-40B4-BE49-F238E27FC236}">
                <a16:creationId xmlns:a16="http://schemas.microsoft.com/office/drawing/2014/main" id="{F5A02695-1858-66AF-E7A9-4BBA62723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5910" y="494208"/>
            <a:ext cx="4180012" cy="547725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14873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9E47E6-96B6-4407-83F7-9E0264AD77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8536AF-200E-E75B-4970-6B1EE26CAA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9EC3D7-5375-AD8D-7BA2-0A25FA1E7001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E696FC-C0BE-87B5-77FA-BA6353178179}"/>
              </a:ext>
            </a:extLst>
          </p:cNvPr>
          <p:cNvSpPr txBox="1"/>
          <p:nvPr/>
        </p:nvSpPr>
        <p:spPr>
          <a:xfrm>
            <a:off x="597409" y="6366393"/>
            <a:ext cx="6311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615F12D4-2D52-2F6F-D04A-B76B8FF6A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8EB182-4D28-78FC-AC6B-551B6A9040AE}"/>
              </a:ext>
            </a:extLst>
          </p:cNvPr>
          <p:cNvSpPr txBox="1"/>
          <p:nvPr/>
        </p:nvSpPr>
        <p:spPr>
          <a:xfrm>
            <a:off x="430306" y="484474"/>
            <a:ext cx="744285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latin typeface="Avenir Next LT Pro" panose="020B0504020202020204" pitchFamily="34" charset="0"/>
              </a:rPr>
              <a:t>How does our weather change over the seasons?</a:t>
            </a:r>
          </a:p>
          <a:p>
            <a:pPr algn="ctr"/>
            <a:endParaRPr lang="en-US" sz="4400">
              <a:latin typeface="Avenir Next LT Pro" panose="020B0504020202020204" pitchFamily="34" charset="0"/>
            </a:endParaRPr>
          </a:p>
          <a:p>
            <a:pPr algn="ctr"/>
            <a:r>
              <a:rPr lang="en-US" sz="4400">
                <a:latin typeface="Avenir Next LT Pro" panose="020B0504020202020204" pitchFamily="34" charset="0"/>
              </a:rPr>
              <a:t>What are the patterns of change that occur for each season?</a:t>
            </a:r>
          </a:p>
          <a:p>
            <a:pPr algn="ctr"/>
            <a:endParaRPr lang="en-US" sz="4400">
              <a:latin typeface="Avenir Next LT Pro" panose="020B0504020202020204" pitchFamily="34" charset="0"/>
            </a:endParaRPr>
          </a:p>
          <a:p>
            <a:pPr algn="ctr"/>
            <a:r>
              <a:rPr lang="en-US" sz="4400">
                <a:latin typeface="Avenir Next LT Pro" panose="020B0504020202020204" pitchFamily="34" charset="0"/>
              </a:rPr>
              <a:t>How would we record this?</a:t>
            </a:r>
          </a:p>
        </p:txBody>
      </p:sp>
      <p:pic>
        <p:nvPicPr>
          <p:cNvPr id="2050" name="Picture 2" descr="010710&amp;#32;hickory&amp;#32;canyons&amp;#32;snow-19">
            <a:extLst>
              <a:ext uri="{FF2B5EF4-FFF2-40B4-BE49-F238E27FC236}">
                <a16:creationId xmlns:a16="http://schemas.microsoft.com/office/drawing/2014/main" id="{595647BA-E00D-0E01-00FA-4EFEE7CA4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0266" y="0"/>
            <a:ext cx="4151734" cy="62319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062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CE2D5-A4BF-8745-7F2D-004724EFB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6B5BFBB-0CC8-5656-E122-951AC05468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8EF94F-C7F6-EFE6-958D-21605C4F6BB5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8A5656-3C58-CEC1-3331-3BEFAA674484}"/>
              </a:ext>
            </a:extLst>
          </p:cNvPr>
          <p:cNvSpPr txBox="1"/>
          <p:nvPr/>
        </p:nvSpPr>
        <p:spPr>
          <a:xfrm>
            <a:off x="597409" y="6366393"/>
            <a:ext cx="66049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Evaluate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F164D4BC-45EF-8822-966F-FCDE959FD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1E2D5C-2E34-51B7-9B87-76ED32F61D3B}"/>
              </a:ext>
            </a:extLst>
          </p:cNvPr>
          <p:cNvSpPr txBox="1"/>
          <p:nvPr/>
        </p:nvSpPr>
        <p:spPr>
          <a:xfrm>
            <a:off x="97622" y="302188"/>
            <a:ext cx="8199213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>
                <a:latin typeface="Avenir Next LT Pro" panose="020B0504020202020204" pitchFamily="34" charset="0"/>
              </a:rPr>
              <a:t>Are there more sunny days than cloudy days?</a:t>
            </a:r>
          </a:p>
          <a:p>
            <a:pPr algn="ctr"/>
            <a:endParaRPr lang="en-US" sz="3600">
              <a:latin typeface="Avenir Next LT Pro" panose="020B0504020202020204" pitchFamily="34" charset="0"/>
            </a:endParaRPr>
          </a:p>
          <a:p>
            <a:pPr algn="ctr"/>
            <a:r>
              <a:rPr lang="en-US" sz="3600">
                <a:latin typeface="Avenir Next LT Pro" panose="020B0504020202020204" pitchFamily="34" charset="0"/>
              </a:rPr>
              <a:t>Is the precipitation the same in each season?</a:t>
            </a:r>
          </a:p>
          <a:p>
            <a:pPr algn="ctr"/>
            <a:endParaRPr lang="en-US" sz="3600">
              <a:latin typeface="Avenir Next LT Pro" panose="020B0504020202020204" pitchFamily="34" charset="0"/>
            </a:endParaRPr>
          </a:p>
          <a:p>
            <a:pPr algn="ctr"/>
            <a:r>
              <a:rPr lang="en-US" sz="3600">
                <a:latin typeface="Avenir Next LT Pro" panose="020B0504020202020204" pitchFamily="34" charset="0"/>
              </a:rPr>
              <a:t>How does temperature change?</a:t>
            </a:r>
          </a:p>
          <a:p>
            <a:pPr algn="ctr"/>
            <a:endParaRPr lang="en-US" sz="3600">
              <a:latin typeface="Avenir Next LT Pro" panose="020B0504020202020204" pitchFamily="34" charset="0"/>
            </a:endParaRPr>
          </a:p>
          <a:p>
            <a:pPr algn="ctr"/>
            <a:r>
              <a:rPr lang="en-US" sz="3600">
                <a:latin typeface="Avenir Next LT Pro" panose="020B0504020202020204" pitchFamily="34" charset="0"/>
              </a:rPr>
              <a:t>How would we know the answers to these questions?</a:t>
            </a:r>
          </a:p>
        </p:txBody>
      </p:sp>
      <p:pic>
        <p:nvPicPr>
          <p:cNvPr id="3076" name="Picture 4" descr="Dunn&amp;#95;Ranch&amp;#95;0024">
            <a:extLst>
              <a:ext uri="{FF2B5EF4-FFF2-40B4-BE49-F238E27FC236}">
                <a16:creationId xmlns:a16="http://schemas.microsoft.com/office/drawing/2014/main" id="{91C97116-5B10-ACD4-846A-D54ACF09B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095" y="0"/>
            <a:ext cx="4154905" cy="623668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114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E2F95-58E5-78DF-7FF5-FE3AD019F5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65CF555-11DE-6B7F-2C5F-FC6B4AE3FE4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E08405-0508-9BEA-56C3-ACD2672584DD}"/>
              </a:ext>
            </a:extLst>
          </p:cNvPr>
          <p:cNvSpPr txBox="1"/>
          <p:nvPr/>
        </p:nvSpPr>
        <p:spPr>
          <a:xfrm>
            <a:off x="11594591" y="6366393"/>
            <a:ext cx="512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33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A1CDDE6-B279-59DE-FA66-7A7E8CD98734}"/>
              </a:ext>
            </a:extLst>
          </p:cNvPr>
          <p:cNvSpPr txBox="1"/>
          <p:nvPr/>
        </p:nvSpPr>
        <p:spPr>
          <a:xfrm>
            <a:off x="597409" y="6366393"/>
            <a:ext cx="8358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Cross-Curricular Extension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562FB729-77EE-03A4-96A9-D9D7FFC74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45074EC-D03F-E1CC-896A-B35CF9221406}"/>
              </a:ext>
            </a:extLst>
          </p:cNvPr>
          <p:cNvSpPr txBox="1"/>
          <p:nvPr/>
        </p:nvSpPr>
        <p:spPr>
          <a:xfrm>
            <a:off x="920625" y="1905506"/>
            <a:ext cx="7089961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>
                <a:latin typeface="Avenir Next LT Pro" panose="020B0504020202020204" pitchFamily="34" charset="0"/>
              </a:rPr>
              <a:t>C</a:t>
            </a:r>
            <a:r>
              <a:rPr lang="en-US" sz="3200" b="0">
                <a:latin typeface="Avenir Next LT Pro" panose="020B0504020202020204" pitchFamily="34" charset="0"/>
              </a:rPr>
              <a:t>reate a summer flip book that depicts all things found in summer. </a:t>
            </a:r>
          </a:p>
          <a:p>
            <a:pPr algn="ctr"/>
            <a:endParaRPr lang="en-US" sz="3200">
              <a:latin typeface="Avenir Next LT Pro" panose="020B0504020202020204" pitchFamily="34" charset="0"/>
            </a:endParaRPr>
          </a:p>
          <a:p>
            <a:pPr algn="ctr"/>
            <a:r>
              <a:rPr lang="en-US" sz="3200" b="0">
                <a:latin typeface="Avenir Next LT Pro" panose="020B0504020202020204" pitchFamily="34" charset="0"/>
              </a:rPr>
              <a:t>Items to include: What I wear in summer, What types of weather happens in summer.</a:t>
            </a:r>
            <a:endParaRPr lang="en-US" sz="3200">
              <a:latin typeface="Avenir Next LT Pro" panose="020B05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E98312A-CEEB-5746-1549-379CA0FE6035}"/>
              </a:ext>
            </a:extLst>
          </p:cNvPr>
          <p:cNvSpPr txBox="1"/>
          <p:nvPr/>
        </p:nvSpPr>
        <p:spPr>
          <a:xfrm>
            <a:off x="1856232" y="244766"/>
            <a:ext cx="95554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>
                <a:latin typeface="Avenir Next LT Pro" panose="020B0504020202020204" pitchFamily="34" charset="0"/>
              </a:rPr>
              <a:t>Optional: Cross-Curricular Extension </a:t>
            </a:r>
            <a:endParaRPr lang="en-US" sz="3200" b="1"/>
          </a:p>
        </p:txBody>
      </p:sp>
      <p:pic>
        <p:nvPicPr>
          <p:cNvPr id="9" name="Picture 8" descr="A picture containing clipart&#10;&#10;AI-generated content may be incorrect.">
            <a:extLst>
              <a:ext uri="{FF2B5EF4-FFF2-40B4-BE49-F238E27FC236}">
                <a16:creationId xmlns:a16="http://schemas.microsoft.com/office/drawing/2014/main" id="{C8C3AFCE-542A-D1E4-9256-40908346721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765" y="207282"/>
            <a:ext cx="732663" cy="659744"/>
          </a:xfrm>
          <a:prstGeom prst="rect">
            <a:avLst/>
          </a:prstGeom>
        </p:spPr>
      </p:pic>
      <p:pic>
        <p:nvPicPr>
          <p:cNvPr id="8" name="Graphic 7" descr="Storytelling with solid fill">
            <a:extLst>
              <a:ext uri="{FF2B5EF4-FFF2-40B4-BE49-F238E27FC236}">
                <a16:creationId xmlns:a16="http://schemas.microsoft.com/office/drawing/2014/main" id="{67D77284-030F-BB9D-37E7-3FFDBCEFAA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626020" y="2146461"/>
            <a:ext cx="2026151" cy="20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258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83760-3847-1132-894A-0EDFAC9F1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21FA95-57CF-D488-44E2-3519A29945B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B8E285-4523-F9CB-7931-E847F9934DF2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FF1DD-461D-1137-12C4-1EF5AB8E03A1}"/>
              </a:ext>
            </a:extLst>
          </p:cNvPr>
          <p:cNvSpPr txBox="1"/>
          <p:nvPr/>
        </p:nvSpPr>
        <p:spPr>
          <a:xfrm>
            <a:off x="597409" y="6366393"/>
            <a:ext cx="6469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E804EB-B27C-AB1C-2E44-2F56AB437BE0}"/>
              </a:ext>
            </a:extLst>
          </p:cNvPr>
          <p:cNvSpPr txBox="1"/>
          <p:nvPr/>
        </p:nvSpPr>
        <p:spPr>
          <a:xfrm>
            <a:off x="186346" y="1594215"/>
            <a:ext cx="4132992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>
                <a:latin typeface="Avenir Next LT Pro" panose="020B0504020202020204" pitchFamily="34" charset="0"/>
              </a:rPr>
              <a:t>In what ways is weather different day to day?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2198A241-4FFA-7B5E-DC47-50E7349803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75E555E-E27F-876F-6C83-3FC7A64B031E}"/>
              </a:ext>
            </a:extLst>
          </p:cNvPr>
          <p:cNvGrpSpPr/>
          <p:nvPr/>
        </p:nvGrpSpPr>
        <p:grpSpPr>
          <a:xfrm>
            <a:off x="4591497" y="576037"/>
            <a:ext cx="7515159" cy="5124710"/>
            <a:chOff x="4591497" y="666348"/>
            <a:chExt cx="7515159" cy="5124710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F7F6CE80-9F89-540B-960A-58568E1959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2219" y="678397"/>
              <a:ext cx="2434732" cy="1623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8863CC29-1E64-894A-CF22-BA03E0AB0E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8913" y="666348"/>
              <a:ext cx="2446954" cy="1631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04D188F8-A78D-9AD0-9295-C3028D55EB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1204" y="666348"/>
              <a:ext cx="2446955" cy="1631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8">
              <a:extLst>
                <a:ext uri="{FF2B5EF4-FFF2-40B4-BE49-F238E27FC236}">
                  <a16:creationId xmlns:a16="http://schemas.microsoft.com/office/drawing/2014/main" id="{A869889D-AF5C-88A1-1C1F-0E06922E26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497" y="2414628"/>
              <a:ext cx="2455454" cy="1636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0">
              <a:extLst>
                <a:ext uri="{FF2B5EF4-FFF2-40B4-BE49-F238E27FC236}">
                  <a16:creationId xmlns:a16="http://schemas.microsoft.com/office/drawing/2014/main" id="{FED5FC3D-E8D7-3F19-CEEC-04F8214E74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1350" y="2400293"/>
              <a:ext cx="2455455" cy="1636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>
              <a:extLst>
                <a:ext uri="{FF2B5EF4-FFF2-40B4-BE49-F238E27FC236}">
                  <a16:creationId xmlns:a16="http://schemas.microsoft.com/office/drawing/2014/main" id="{C657443F-AB78-6340-A5E2-F13CD472DB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1204" y="2400294"/>
              <a:ext cx="2455452" cy="1636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4">
              <a:extLst>
                <a:ext uri="{FF2B5EF4-FFF2-40B4-BE49-F238E27FC236}">
                  <a16:creationId xmlns:a16="http://schemas.microsoft.com/office/drawing/2014/main" id="{93778931-5D6D-1359-A607-D0799C90AB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91497" y="4154089"/>
              <a:ext cx="2455454" cy="1636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BEB877C9-D832-DE31-3DA6-F0E1CB7C8C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8913" y="4154089"/>
              <a:ext cx="2468830" cy="16184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18">
              <a:extLst>
                <a:ext uri="{FF2B5EF4-FFF2-40B4-BE49-F238E27FC236}">
                  <a16:creationId xmlns:a16="http://schemas.microsoft.com/office/drawing/2014/main" id="{5E5D955C-E835-A585-FCD7-07B1112527C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50285" y="4135534"/>
              <a:ext cx="2447874" cy="16369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048526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5456E2-0B0E-F17E-972D-59361537E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7A7F00-196D-FABE-4ABC-46FAE298735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EA1C2-8C13-3F93-7C71-5DF11978F25E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5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DF4E7B-93B4-F41B-DD51-5B4200FB83DB}"/>
              </a:ext>
            </a:extLst>
          </p:cNvPr>
          <p:cNvSpPr txBox="1"/>
          <p:nvPr/>
        </p:nvSpPr>
        <p:spPr>
          <a:xfrm>
            <a:off x="597409" y="6366393"/>
            <a:ext cx="652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F72EA809-BFE4-9C1E-9427-192D3912F2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740DB13-DBC6-C7B4-F548-E99129E23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967" y="319424"/>
            <a:ext cx="8360065" cy="557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2062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94D889-2E9F-98FF-6D3B-F06D0E774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6A084C-6FE7-3723-34A3-D4225D7B802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19E3A8-3897-24A2-71C8-CEBA30939968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5D6A12-6595-9848-EF7A-76416F352B76}"/>
              </a:ext>
            </a:extLst>
          </p:cNvPr>
          <p:cNvSpPr txBox="1"/>
          <p:nvPr/>
        </p:nvSpPr>
        <p:spPr>
          <a:xfrm>
            <a:off x="597409" y="6366393"/>
            <a:ext cx="624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9A371710-0C1B-B0C2-A442-270949E99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57E9D391-13CA-E147-CF46-DCFE2A6FE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74" y="317656"/>
            <a:ext cx="8328851" cy="555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181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E4D1B8-9AD9-1F4E-C893-8E2BB0BAC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F02B6B-9D75-0258-97CB-F7A6C9BE772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A5AE75-CC3A-763A-0D8C-512B7AC2AB37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9CD949-D087-66DC-D603-E9DEB966004C}"/>
              </a:ext>
            </a:extLst>
          </p:cNvPr>
          <p:cNvSpPr txBox="1"/>
          <p:nvPr/>
        </p:nvSpPr>
        <p:spPr>
          <a:xfrm>
            <a:off x="597409" y="6366393"/>
            <a:ext cx="6356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083931E4-426C-B6A5-68F1-EFFF4C6912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CDDC179A-F2DF-6177-6AEA-BCFAD6637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711" y="314185"/>
            <a:ext cx="8404578" cy="5603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541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004866-239A-9BDA-FF48-EA5D4101C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737D0A-64A2-32DB-ABEE-3F21249033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5CBD20-6373-BF81-18B7-8811C78BB1E8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8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0796A1-56BA-C74C-1669-E813AF1A834E}"/>
              </a:ext>
            </a:extLst>
          </p:cNvPr>
          <p:cNvSpPr txBox="1"/>
          <p:nvPr/>
        </p:nvSpPr>
        <p:spPr>
          <a:xfrm>
            <a:off x="597409" y="6366393"/>
            <a:ext cx="6187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456AA7D5-37A3-AD84-3E0C-6891EC714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118B76A2-3811-A637-2B86-B3040FC7B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644" y="391278"/>
            <a:ext cx="8116712" cy="541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660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C8E33-2119-6CB7-E1CE-C013246A6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616098-EBA3-A403-DEA9-6B7CE1AD29B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6231929"/>
            <a:ext cx="12192000" cy="6382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bg1"/>
              </a:solidFill>
              <a:latin typeface="Aptos Light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2C5526-46B1-22D4-CF55-3DFD6E033C15}"/>
              </a:ext>
            </a:extLst>
          </p:cNvPr>
          <p:cNvSpPr txBox="1"/>
          <p:nvPr/>
        </p:nvSpPr>
        <p:spPr>
          <a:xfrm>
            <a:off x="11795759" y="6366393"/>
            <a:ext cx="310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B0D0DB-B374-BD06-5675-DE8C82665769}"/>
              </a:ext>
            </a:extLst>
          </p:cNvPr>
          <p:cNvSpPr txBox="1"/>
          <p:nvPr/>
        </p:nvSpPr>
        <p:spPr>
          <a:xfrm>
            <a:off x="597408" y="6366393"/>
            <a:ext cx="639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Avenir Next LT Pro" panose="020B0504020202020204" pitchFamily="34" charset="0"/>
              </a:rPr>
              <a:t>Bears through the Seasons – 1B What is Weather: Engage</a:t>
            </a:r>
          </a:p>
        </p:txBody>
      </p:sp>
      <p:pic>
        <p:nvPicPr>
          <p:cNvPr id="6" name="Picture 5" descr="Icon&#10;&#10;AI-generated content may be incorrect.">
            <a:extLst>
              <a:ext uri="{FF2B5EF4-FFF2-40B4-BE49-F238E27FC236}">
                <a16:creationId xmlns:a16="http://schemas.microsoft.com/office/drawing/2014/main" id="{4F6DA311-4802-57EF-4F60-64C5F930F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13" t="19055"/>
          <a:stretch/>
        </p:blipFill>
        <p:spPr>
          <a:xfrm>
            <a:off x="97622" y="6302032"/>
            <a:ext cx="534245" cy="498053"/>
          </a:xfrm>
          <a:prstGeom prst="rect">
            <a:avLst/>
          </a:prstGeom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40B7FC21-58BA-82F6-F21E-DD3D15027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917" y="352333"/>
            <a:ext cx="8130165" cy="5420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418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33</Slides>
  <Notes>32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Lydia Princ</dc:creator>
  <cp:revision>2</cp:revision>
  <dcterms:created xsi:type="dcterms:W3CDTF">2025-05-22T20:20:20Z</dcterms:created>
  <dcterms:modified xsi:type="dcterms:W3CDTF">2025-06-25T13:47:30Z</dcterms:modified>
</cp:coreProperties>
</file>