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omments/modernComment_130_3ACDC3B2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300" r:id="rId3"/>
    <p:sldId id="299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7" r:id="rId12"/>
    <p:sldId id="288" r:id="rId13"/>
    <p:sldId id="289" r:id="rId14"/>
    <p:sldId id="283" r:id="rId15"/>
    <p:sldId id="282" r:id="rId16"/>
    <p:sldId id="305" r:id="rId17"/>
    <p:sldId id="280" r:id="rId18"/>
    <p:sldId id="284" r:id="rId19"/>
    <p:sldId id="298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85" r:id="rId29"/>
    <p:sldId id="302" r:id="rId30"/>
    <p:sldId id="303" r:id="rId31"/>
    <p:sldId id="286" r:id="rId32"/>
    <p:sldId id="30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F3103F-B771-00F0-1EE4-3771AA8131EA}" name="Mary Beth Factor" initials="MF" userId="S::marybeth.factor@mdc.mo.gov::ef275682-cb4f-4578-9163-75dc91a96f78" providerId="AD"/>
  <p188:author id="{40CCD274-B1B9-B04C-E0C9-ED2328D641AB}" name="Lydia Princ" initials="LP" userId="S::Lydia.Princ@mdc.mo.gov::6511114d-fd8d-4baf-9aa2-9edcd1d3a702" providerId="AD"/>
  <p188:author id="{0CFC2786-F008-0EB2-D9A8-1F12EEA6CE5B}" name="Wendy Parrett" initials="WP" userId="S::wendy.parrett@mdc.mo.gov::e75cd84c-1935-4997-9548-8fd9dced76a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435559-B3A3-4CBA-A8FA-3553DF256F12}" v="4" dt="2025-06-23T18:52:49.862"/>
    <p1510:client id="{C7CADC4F-6241-08A4-2972-6CC14ED61113}" v="7" dt="2025-06-23T16:56:21.5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1864" autoAdjust="0"/>
  </p:normalViewPr>
  <p:slideViewPr>
    <p:cSldViewPr snapToGrid="0">
      <p:cViewPr varScale="1">
        <p:scale>
          <a:sx n="68" d="100"/>
          <a:sy n="68" d="100"/>
        </p:scale>
        <p:origin x="21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modernComment_130_3ACDC3B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5B93CA4-E5E0-4F08-B1B6-6D3DD9A1982F}" authorId="{40CCD274-B1B9-B04C-E0C9-ED2328D641AB}" created="2025-05-30T14:58:44.951">
    <pc:sldMkLst xmlns:pc="http://schemas.microsoft.com/office/powerpoint/2013/main/command">
      <pc:docMk/>
      <pc:sldMk cId="986563506" sldId="304"/>
    </pc:sldMkLst>
    <p188:replyLst>
      <p188:reply id="{3BCEA90A-DDC6-45F8-88AC-7B76895F960C}" authorId="{0CFC2786-F008-0EB2-D9A8-1F12EEA6CE5B}" created="2025-06-23T16:56:21.562">
        <p188:txBody>
          <a:bodyPr/>
          <a:lstStyle/>
          <a:p>
            <a:r>
              <a:rPr lang="en-US"/>
              <a:t>will this work: https://www.bing.com/images/search?view=detailV2&amp;ccid=HxG24dDs&amp;id=8FA9021F619C7E776971A9B95F985C398CBE85B2&amp;thid=OIP.HxG24dDsF4FWdEn1ZFSCSwHaLH&amp;mediaurl=https%3A%2F%2Fth.bing.com%2Fth%2Fid%2FR.1f11b6e1d0ec1781567449f56454824b%3Frik%3DsoW%252bjDlcmF%252b5qQ%26riu%3Dhttp%253a%252f%252fkidsactivitiesblog.com%252fwp-content%252fuploads%252f2014%252f10%252fdesign-your-own-paper-doll-jen-goode.jpg%26ehk%3D9f%252bgQWu60rajDQmBlAOws2g3s1rR4u9iVgqHfwZPHWc%253d%26risl%3D%26pid%3DImgRaw%26r%3D0&amp;exph=975&amp;expw=650&amp;q=design+your+own+paper+doll+free+graphic&amp;simid=608016110094275613&amp;form=IRPRST&amp;ck=E5B635F4A3A39CCB0161DAFBF17D3BD7&amp;selectedindex=0&amp;itb=0&amp;ajaxhist=0&amp;ajaxserp=0&amp;vt=0&amp;sim=11</a:t>
            </a:r>
          </a:p>
        </p188:txBody>
      </p188:reply>
    </p188:replyLst>
    <p188:txBody>
      <a:bodyPr/>
      <a:lstStyle/>
      <a:p>
        <a:r>
          <a:rPr lang="en-US"/>
          <a:t>Need picture of paper doll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E04D0-E6D4-4648-8111-E1F6BCCF1BB1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22CC3-B3B3-4C60-BCFF-0186B5D93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2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4FB28-5DBB-FA36-0EC6-597802337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7B5062-044E-33D7-0C13-079FC55A9B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2AE9DF-EB34-372B-5D30-BD863993D2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Student answers will vary.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4C9A3-E080-F2AF-E0C5-4B6494481B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05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68D52-A315-2400-EB09-6C905EA06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DBE8C8-F52E-E575-7F2B-A032AA071F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9405EA-1E09-4674-7A80-BE078DF3E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After creating the mural ask:</a:t>
            </a:r>
          </a:p>
          <a:p>
            <a:pPr marL="171450" indent="-171450">
              <a:buFontTx/>
              <a:buChar char="-"/>
            </a:pPr>
            <a:r>
              <a:rPr lang="en-US"/>
              <a:t>What do we wear in the summer?</a:t>
            </a:r>
          </a:p>
          <a:p>
            <a:pPr marL="171450" indent="-171450">
              <a:buFontTx/>
              <a:buChar char="-"/>
            </a:pPr>
            <a:r>
              <a:rPr lang="en-US"/>
              <a:t>What are activities that we do in summer?</a:t>
            </a:r>
          </a:p>
          <a:p>
            <a:pPr marL="171450" indent="-171450">
              <a:buFontTx/>
              <a:buChar char="-"/>
            </a:pPr>
            <a:r>
              <a:rPr lang="en-US"/>
              <a:t>Why do we do these activities?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5F066-1623-93CB-0706-5C8BDE2DC9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81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446CA-CCBE-07D3-EEA5-D7B9E88E7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649B7D-B818-0BB7-4108-7E31420253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D25649-A5CE-CD50-1B2B-6DB0216B01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EA614-58D0-1DD3-75D9-1AD5FDAB48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87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57E4C-0324-858F-EA28-16026D95A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17D304-BC37-E4F8-4514-309287B02D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01A358-C1C0-7953-4546-7078CC7F3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Open your student guide, </a:t>
            </a:r>
            <a:r>
              <a:rPr lang="en-US" b="1"/>
              <a:t>Unit 1 Exploring the Phenomenon Talk About It! </a:t>
            </a:r>
            <a:r>
              <a:rPr lang="en-US"/>
              <a:t>On Page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69878-DB4C-E251-CB06-4D3810E1A2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4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CCD0B-1413-8042-6A05-5F107D10C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B27389-D645-1408-1810-AAA81CCAE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633502-32EE-CF9D-60CA-655079718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it’s time for us to think about what we see in summer. Draw what you think you may see in your student guide, </a:t>
            </a:r>
            <a:r>
              <a:rPr lang="en-US" b="1"/>
              <a:t>1A Draw It! </a:t>
            </a:r>
            <a:r>
              <a:rPr lang="en-US"/>
              <a:t>on Page 3. Reference page 5.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BFD42-8730-3F9D-968C-7F71BB1143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56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7FCAB-3135-E842-F8DC-F41D94138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BA36C8-8342-E402-3B3C-1DFF3FE854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DF2BAE-0936-D184-A07F-372F3CB0C3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Student answers may vary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8E28B-49E3-F6A1-DCE0-316531CE67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8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B31CB-31CE-A3BA-474A-D64CF25B8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37CB2-3E8B-54EC-F7FD-037F5FD472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95ADF-5BE0-04FA-3915-070F401CE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Read Together When it is Summer </a:t>
            </a:r>
            <a:r>
              <a:rPr lang="en-US"/>
              <a:t>on Page 6 in the student guide.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1A492-769E-AA4B-12E2-311F751D53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0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11095-24F8-C2A0-2D36-F8215A52C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BD2903-5036-0003-B78A-2F2E09B234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AC1A3D-40C9-A1DA-0E26-ADFE9D379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Read the fun fact on Page 7 in the student guide.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B0A25-6670-D6A2-8FF7-DD74394079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20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E508A-8523-583E-D7D0-C8A39B1DF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9622B-4171-2032-F19A-D5EDD2ABA8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158477-7910-B08A-FF16-CD0B179633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8C60A-3E58-2294-7C9F-B8C5B62938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28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2E286-2413-1A73-8B98-4E3067A1B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DE7C8E-3448-3437-B205-9E2CDCEC08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5C42A4-3DF2-E167-A041-3178D40CEF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07E09-E028-F999-9B30-6393561BF9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72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60764-CAEB-2B05-7680-5FE10BE82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FBD78D-1A99-FCC2-F16A-0296D0E409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70051B-3575-87A0-1E66-2D931E0AD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C80F0-CA91-6854-29CB-C2AE481F9B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07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0853D-B36E-5DE9-4B7B-84985C857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ABD8C6-5127-4BD3-426E-259F305ADC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0A0C1C-8157-D42A-E4CE-EB1A42ACB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Prepare and display your </a:t>
            </a:r>
            <a:r>
              <a:rPr lang="en-US" b="1" err="1"/>
              <a:t>Noticings</a:t>
            </a:r>
            <a:r>
              <a:rPr lang="en-US" b="1"/>
              <a:t> and Wonderings Chart </a:t>
            </a:r>
            <a:r>
              <a:rPr lang="en-US"/>
              <a:t>for this lesson. Add student observations and/or questions to the chart as the lesson proceeds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34D3B-D08A-C685-455A-740C2D66E5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24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EDE0E-A7B1-12E9-36ED-2DC8FD99C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3632ED-8AAE-0579-4FE6-FE6505CDAE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C1CC36-C234-0817-5A03-7349D20725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E728A-053F-E45C-DCFA-9828FF1B56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453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55203-6736-5E9A-57E2-981DC451C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C0D9A2-E78A-BA90-BFA4-D2C22DFF5E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B73134-678A-4574-8E24-6A51AF818B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75471-434D-470C-74C5-43E5D6AE29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20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AA365-77C7-3041-39C8-DB3DD2A74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BA9A0C-6682-E1C7-8342-33C29D0671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0D83F6-01D9-CE36-6623-E79429B63C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5BED0-5730-88F0-EBBE-69552D67D5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695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D5C17-B45D-233F-C8D9-6A9A24FF1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14D667-5989-4708-5C0B-9D42CDAB9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111989-596B-9B31-7663-02FA41B3B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1082E-9E0B-9C63-9A87-A22D1DDBE9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062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D2628-3BDF-9126-DDCD-F2D46E321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BCF3E5-C60D-44CF-E5F9-9217ABEEC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70F1EC-8760-8CB2-0AA8-1C3C1CD85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9B2E7-0DD2-C4FF-AD75-B76FF42C41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55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6B1C6-129F-58A2-F196-6876235D9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97ED55-950D-78E2-77D9-8E637D057C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FDF1E0-1D5D-F486-D7C1-0B004EF1CF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9199C-9DA0-DF38-4B3E-4833C53438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67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7C0CF-B19D-615B-BE0C-A44022451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28C1A4-E199-C0D5-0D8C-C77C26CE62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42E9ED-BB37-BA14-060E-AB408057B4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57CCBB-1337-3E41-9098-A2F48EE16C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222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2A0A0-857A-EE04-6975-9B340FC94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871537-B47B-D402-CAF0-D0F2B44D05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0C4D65-9CED-90CE-1542-8907665EF3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Have students complete student guide </a:t>
            </a:r>
            <a:r>
              <a:rPr lang="en-US" b="1"/>
              <a:t>Science Notebook </a:t>
            </a:r>
            <a:r>
              <a:rPr lang="en-US"/>
              <a:t>on Page 9, and circle items you would wear in summer. </a:t>
            </a:r>
          </a:p>
          <a:p>
            <a:pPr marL="171450" indent="-171450">
              <a:buFontTx/>
              <a:buChar char="-"/>
            </a:pP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As an assessment, students should be able to verbally explain their choices and provide evidence (justification) of what makes the clothing appropriate, using patterns from </a:t>
            </a:r>
            <a:r>
              <a:rPr lang="en-US" b="1"/>
              <a:t>Science Notebook </a:t>
            </a:r>
            <a:r>
              <a:rPr lang="en-US"/>
              <a:t>on Page 9.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D9185-0BD0-61B0-A425-71BF9C2D57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128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24DFD-E4F3-5410-6B57-573B869C9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62FD24-F424-B072-3C24-0A4A640C96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6FE812-BD9C-F91A-6345-B51AC48064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1800">
                <a:effectLst/>
                <a:latin typeface="Segoe UI" panose="020B0502040204020203" pitchFamily="34" charset="0"/>
              </a:rPr>
              <a:t>Explain why these items are circled. Note that all clothing circles allows our heat to escape so we can stay cool or protects us from the sun.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3FDA0-1372-C26C-40B9-5065D1EAC1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306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08DC2-DECB-2114-7302-2704564C9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D5BDDD-CEB3-0D04-AEE6-0662E6DB2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0434F0-61CD-E97B-24E2-0ED455594D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/>
              <a:t>Read the fun fact together on Page 8 in the student guide.</a:t>
            </a:r>
          </a:p>
          <a:p>
            <a:pPr marL="0" indent="0">
              <a:buFontTx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7F482-3B8D-6AF7-B8B1-A3BDCCE58F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85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F0A4A-CF63-C505-5B45-34B492642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8F70F2-034E-DC14-D65A-AF6F9AEAF2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1557F6-58B0-2CFB-3F0A-EF9F56C230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Read: </a:t>
            </a:r>
            <a:r>
              <a:rPr lang="en-US" i="1"/>
              <a:t>Hello Summer! </a:t>
            </a:r>
            <a:r>
              <a:rPr lang="en-US"/>
              <a:t>By Shelley Rotner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38371-BA28-B5F2-5963-956C9A6125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271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B6092-B042-EBFC-04CD-D224C1685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3DFF07-FBFD-26CC-E7C2-8CD5000F1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B61293-0823-DE8C-843D-B9AB43843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Think about what an umbrella or rain jacket may be made out of and why.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70DBB-2163-C623-5968-F2A5D4EE93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706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1B0F8-6F91-3A2C-315C-984093EA1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CB228C-8331-CB2B-27B6-76AEA6848E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4D3B82-8527-A678-836F-A0092FCEB7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Provide students with cardboard to make Season Paper Dolls. Help them to draw and cut out a cardboard model of themselves and create paper clothing for summer gear and rain gear. Items to include: shorts, shirts, rain gear, umbrellas, hats,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C2783-F34C-A95A-4405-027BBBD7B4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08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2799A-6B29-C2DF-C60A-2A0542FB5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6176D6-2346-7E29-14F3-5B334095A0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F24C23-948A-938E-BB23-271A5CCBC5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Student answers will vary.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C4BC9-F9EC-7E84-4945-3DEC424CC1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04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C6CE3-F40F-AF32-2F8E-F2920B1A4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602296-509A-3AD5-5549-F670EC82A4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51344B-2376-26C8-5C27-4A070C5308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Student answers will vary.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1F976-2DAA-D3B5-A6F3-3BDE85525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62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1571B-6F5A-8C2B-4C52-E8BA62DAF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7D87D2-44D8-AD71-B121-532D41DEAA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9A9CA4-DBC9-F828-8DA4-6C4A2A4BC3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Student answers will vary.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4E64A-D6DE-2A34-FF42-DA8D36DC1C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85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0D78A-B68F-E4F1-8190-F9DB3A516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E2AB5D-91DD-E9E3-02E1-B2924D82B7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2556C2-6678-B87D-BFE5-020B152CE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Student answers will vary.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E7F1E-1BD0-3B92-6FBD-809B722586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23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512FB-003A-0005-1A24-F67EA1680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C4DE92-34EB-7583-AE3D-D33FD1AF3D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18860E-4E59-0E5E-5593-7547611CC1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Prepare and display your </a:t>
            </a:r>
            <a:r>
              <a:rPr lang="en-US" b="1" err="1"/>
              <a:t>Noticings</a:t>
            </a:r>
            <a:r>
              <a:rPr lang="en-US" b="1"/>
              <a:t> and Wonderings Chart </a:t>
            </a:r>
            <a:r>
              <a:rPr lang="en-US"/>
              <a:t>for this lesson. Add student observations and/or questions to the chart as the lesson proceeds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1C2E6-5F67-A8C0-48CC-CCC0A65AA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42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06EE1-A6C5-8267-AC90-BA8DCB464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F548F6-11A6-50EC-0125-2FC5B49BA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3AF4FD-2BB8-0E9B-631D-91F490A9E7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Give each student a piece of paper and colored pencils, markers, or crayons. Each student will draw a picture of something they do in the summer. They need to include what they wear and their surroundings, including weather outside. The students will create a collage or mural of their drawings. Give each student a piece of paper and colored pencils, markers, or crayons. Each student will draw a picture of something they do in the summer. They need to include what they wear and their surroundings, including weather outside. The students will create a collage or mural of their drawings.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079E6-1C62-5E56-08EF-1614DC6AA7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67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BFCA0-C0B1-4A8F-4831-6DCB655B8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85F28-EA52-64F5-A765-AE6BD3BF1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822C3-B3ED-5CF4-7515-9F73CB553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4C37-987A-41E6-8C9C-8EB25A5CD90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15160-2755-DBE1-A762-67D786C7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DFB32-888C-D5F1-9EBC-E4FAD5504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02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B57A2-048B-CD93-9D24-EB6FAF0AF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B4FA7D-570D-7ACE-46A2-8028DB9D1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C4B5E-521B-2F97-39F1-C9C39EB87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4C37-987A-41E6-8C9C-8EB25A5CD90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38585-A264-3080-64D4-126FA62C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D0987-542A-A872-26D0-D176611A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72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B8EF05-C834-B98A-2C4D-7A1EDE3CBF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C3CFEC-7EEF-8E2E-B8A6-B874780B9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3CB2A-3408-85A5-4DEC-D21C04188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4C37-987A-41E6-8C9C-8EB25A5CD90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0222D-53D6-BF32-4BE1-B2CD0ABB3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9D922-1B8D-98A4-0C74-08236AABB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50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E9522-DD49-7F76-5EFF-953D6E5C4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C9008-C202-0818-DA79-D01D7451A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4A6D2-0FDB-31A9-2261-BB3A322BF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4C37-987A-41E6-8C9C-8EB25A5CD90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CFAB7-36B0-D5A4-FF09-5FDC8FF40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55E08-2E55-FBD6-FFAE-90BF57279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7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BA7CE-6C03-5B54-F027-5BE98FDB5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B2A9A-A477-A595-44CF-9C0D3D04D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83FD3-E20A-5750-41EA-96B72345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4C37-987A-41E6-8C9C-8EB25A5CD90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E5FA9-7446-844A-B6EC-723343938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75DC0-30BB-7816-F155-7F7FD20E5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44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D2684-77A4-9DCC-60C7-2B6F0DBB6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1C903-38C8-DB68-578C-DAB0F71A2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2E4E3-505F-5AF7-3546-9C03E6FF66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1B240-310D-EEF5-1883-048ECCE6B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4C37-987A-41E6-8C9C-8EB25A5CD90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76C34-08BA-5A37-952E-AC4C78702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D13F6-708E-0A5E-E5F4-687445CA6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92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C1CE3-C299-683D-5065-20C0380C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D9136-0467-3856-17AD-2AFC5DFD4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5F4764-7D9D-BC69-1E2C-19B194D05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209D23-7F55-BF04-A028-DB67E64A74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2D197C-E36B-00AA-43AF-AEF54E9C21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D87B9-FDB5-2B34-A585-B6608BE5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4C37-987A-41E6-8C9C-8EB25A5CD90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2172F-053B-0839-C6B8-8E4320D7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28EF1F-D771-590D-562A-B14FC51C4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69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13FF3-CA68-5A7B-F9C2-09FC193BC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DAAC70-E3E7-5E92-98A6-78A0414CB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4C37-987A-41E6-8C9C-8EB25A5CD90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25DC9-5ED0-2380-399D-B54143716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78F1FD-1A21-53BD-556E-1CBC836FE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3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7C3446-2F13-1E98-0B29-B31211727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4C37-987A-41E6-8C9C-8EB25A5CD90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698382-8D50-D0B9-4121-57B1D9835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F9FF0-3330-F919-D885-0CD86BC31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88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E96A3-8E87-6B73-C686-CAE5FBBCB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BC780-A03D-F0C8-77F0-D6E4DEC56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CA2E36-884C-F7C8-B39C-67A3C7625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2BA35-1049-2A1D-66E3-D6ADFF6B6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4C37-987A-41E6-8C9C-8EB25A5CD90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FE1574-CB85-6A88-8765-B5EA0C60C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A8E8E-F020-3208-7F09-137F78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2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DD69C-E240-1E19-70B3-F4EB1586F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94C140-2453-5B4D-B5C0-7CEA529726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E58521-0A3F-D755-F22E-6F318A409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001C3-2C3F-5C9F-2E97-2AEC437CF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4C37-987A-41E6-8C9C-8EB25A5CD90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66AC3A-654D-265B-97D2-1FCCBE65D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6E111-019B-17D1-3C04-EB835E70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07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DB0BE1-0C96-6A7B-8848-2DB6E2C59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65E02-FB15-C424-A471-1A4AEAB4A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9C0F0-9A0F-BEA7-C288-03DA4CAA9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44C37-987A-41E6-8C9C-8EB25A5CD90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30381-7F4D-6F9E-F02E-9F932CFE0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586FB-60CD-E5AB-40F1-72D7BA343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27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0_3ACDC3B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lvYmYghNOOc?si=bKKT2bkqbT5atdu1" TargetMode="External"/><Relationship Id="rId5" Type="http://schemas.openxmlformats.org/officeDocument/2006/relationships/hyperlink" Target="https://www.getepic.com/educators" TargetMode="External"/><Relationship Id="rId4" Type="http://schemas.openxmlformats.org/officeDocument/2006/relationships/hyperlink" Target="https://www.getepic.com/app/read/6586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ear walking on the ground&#10;&#10;AI-generated content may be incorrect.">
            <a:extLst>
              <a:ext uri="{FF2B5EF4-FFF2-40B4-BE49-F238E27FC236}">
                <a16:creationId xmlns:a16="http://schemas.microsoft.com/office/drawing/2014/main" id="{FF368C7D-C5AF-D19F-3F69-C7024482A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4" t="15672" r="-201" b="12841"/>
          <a:stretch/>
        </p:blipFill>
        <p:spPr>
          <a:xfrm>
            <a:off x="0" y="0"/>
            <a:ext cx="12229308" cy="70631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D2BCACF-8681-4464-0A46-7F0C1CC8CA1B}"/>
              </a:ext>
            </a:extLst>
          </p:cNvPr>
          <p:cNvGrpSpPr/>
          <p:nvPr/>
        </p:nvGrpSpPr>
        <p:grpSpPr>
          <a:xfrm>
            <a:off x="-49134" y="5013382"/>
            <a:ext cx="12278442" cy="2064074"/>
            <a:chOff x="-49134" y="5013382"/>
            <a:chExt cx="12278442" cy="185376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C17D903-3FAE-0388-4F47-883814A00F4C}"/>
                </a:ext>
              </a:extLst>
            </p:cNvPr>
            <p:cNvSpPr/>
            <p:nvPr/>
          </p:nvSpPr>
          <p:spPr>
            <a:xfrm>
              <a:off x="-18288" y="5038344"/>
              <a:ext cx="12247596" cy="1828800"/>
            </a:xfrm>
            <a:custGeom>
              <a:avLst/>
              <a:gdLst>
                <a:gd name="connsiteX0" fmla="*/ 0 w 12247596"/>
                <a:gd name="connsiteY0" fmla="*/ 91440 h 1828800"/>
                <a:gd name="connsiteX1" fmla="*/ 0 w 12247596"/>
                <a:gd name="connsiteY1" fmla="*/ 91440 h 1828800"/>
                <a:gd name="connsiteX2" fmla="*/ 82296 w 12247596"/>
                <a:gd name="connsiteY2" fmla="*/ 82296 h 1828800"/>
                <a:gd name="connsiteX3" fmla="*/ 109728 w 12247596"/>
                <a:gd name="connsiteY3" fmla="*/ 73152 h 1828800"/>
                <a:gd name="connsiteX4" fmla="*/ 201168 w 12247596"/>
                <a:gd name="connsiteY4" fmla="*/ 54864 h 1828800"/>
                <a:gd name="connsiteX5" fmla="*/ 274320 w 12247596"/>
                <a:gd name="connsiteY5" fmla="*/ 36576 h 1828800"/>
                <a:gd name="connsiteX6" fmla="*/ 539496 w 12247596"/>
                <a:gd name="connsiteY6" fmla="*/ 27432 h 1828800"/>
                <a:gd name="connsiteX7" fmla="*/ 603504 w 12247596"/>
                <a:gd name="connsiteY7" fmla="*/ 18288 h 1828800"/>
                <a:gd name="connsiteX8" fmla="*/ 685800 w 12247596"/>
                <a:gd name="connsiteY8" fmla="*/ 0 h 1828800"/>
                <a:gd name="connsiteX9" fmla="*/ 1700784 w 12247596"/>
                <a:gd name="connsiteY9" fmla="*/ 27432 h 1828800"/>
                <a:gd name="connsiteX10" fmla="*/ 1737360 w 12247596"/>
                <a:gd name="connsiteY10" fmla="*/ 36576 h 1828800"/>
                <a:gd name="connsiteX11" fmla="*/ 1874520 w 12247596"/>
                <a:gd name="connsiteY11" fmla="*/ 64008 h 1828800"/>
                <a:gd name="connsiteX12" fmla="*/ 2221992 w 12247596"/>
                <a:gd name="connsiteY12" fmla="*/ 73152 h 1828800"/>
                <a:gd name="connsiteX13" fmla="*/ 2432304 w 12247596"/>
                <a:gd name="connsiteY13" fmla="*/ 109728 h 1828800"/>
                <a:gd name="connsiteX14" fmla="*/ 2523744 w 12247596"/>
                <a:gd name="connsiteY14" fmla="*/ 173736 h 1828800"/>
                <a:gd name="connsiteX15" fmla="*/ 2532888 w 12247596"/>
                <a:gd name="connsiteY15" fmla="*/ 146304 h 1828800"/>
                <a:gd name="connsiteX16" fmla="*/ 2478024 w 12247596"/>
                <a:gd name="connsiteY16" fmla="*/ 128016 h 1828800"/>
                <a:gd name="connsiteX17" fmla="*/ 2779776 w 12247596"/>
                <a:gd name="connsiteY17" fmla="*/ 155448 h 1828800"/>
                <a:gd name="connsiteX18" fmla="*/ 2907792 w 12247596"/>
                <a:gd name="connsiteY18" fmla="*/ 192024 h 1828800"/>
                <a:gd name="connsiteX19" fmla="*/ 3008376 w 12247596"/>
                <a:gd name="connsiteY19" fmla="*/ 210312 h 1828800"/>
                <a:gd name="connsiteX20" fmla="*/ 3291840 w 12247596"/>
                <a:gd name="connsiteY20" fmla="*/ 246888 h 1828800"/>
                <a:gd name="connsiteX21" fmla="*/ 3611880 w 12247596"/>
                <a:gd name="connsiteY21" fmla="*/ 320040 h 1828800"/>
                <a:gd name="connsiteX22" fmla="*/ 3913632 w 12247596"/>
                <a:gd name="connsiteY22" fmla="*/ 374904 h 1828800"/>
                <a:gd name="connsiteX23" fmla="*/ 4050792 w 12247596"/>
                <a:gd name="connsiteY23" fmla="*/ 411480 h 1828800"/>
                <a:gd name="connsiteX24" fmla="*/ 4078224 w 12247596"/>
                <a:gd name="connsiteY24" fmla="*/ 420624 h 1828800"/>
                <a:gd name="connsiteX25" fmla="*/ 4261104 w 12247596"/>
                <a:gd name="connsiteY25" fmla="*/ 429768 h 1828800"/>
                <a:gd name="connsiteX26" fmla="*/ 4361688 w 12247596"/>
                <a:gd name="connsiteY26" fmla="*/ 438912 h 1828800"/>
                <a:gd name="connsiteX27" fmla="*/ 4471416 w 12247596"/>
                <a:gd name="connsiteY27" fmla="*/ 466344 h 1828800"/>
                <a:gd name="connsiteX28" fmla="*/ 4535424 w 12247596"/>
                <a:gd name="connsiteY28" fmla="*/ 475488 h 1828800"/>
                <a:gd name="connsiteX29" fmla="*/ 4700016 w 12247596"/>
                <a:gd name="connsiteY29" fmla="*/ 493776 h 1828800"/>
                <a:gd name="connsiteX30" fmla="*/ 4800600 w 12247596"/>
                <a:gd name="connsiteY30" fmla="*/ 512064 h 1828800"/>
                <a:gd name="connsiteX31" fmla="*/ 4937760 w 12247596"/>
                <a:gd name="connsiteY31" fmla="*/ 521208 h 1828800"/>
                <a:gd name="connsiteX32" fmla="*/ 5047488 w 12247596"/>
                <a:gd name="connsiteY32" fmla="*/ 539496 h 1828800"/>
                <a:gd name="connsiteX33" fmla="*/ 5093208 w 12247596"/>
                <a:gd name="connsiteY33" fmla="*/ 548640 h 1828800"/>
                <a:gd name="connsiteX34" fmla="*/ 5148072 w 12247596"/>
                <a:gd name="connsiteY34" fmla="*/ 566928 h 1828800"/>
                <a:gd name="connsiteX35" fmla="*/ 5193792 w 12247596"/>
                <a:gd name="connsiteY35" fmla="*/ 576072 h 1828800"/>
                <a:gd name="connsiteX36" fmla="*/ 5239512 w 12247596"/>
                <a:gd name="connsiteY36" fmla="*/ 594360 h 1828800"/>
                <a:gd name="connsiteX37" fmla="*/ 5486400 w 12247596"/>
                <a:gd name="connsiteY37" fmla="*/ 621792 h 1828800"/>
                <a:gd name="connsiteX38" fmla="*/ 5586984 w 12247596"/>
                <a:gd name="connsiteY38" fmla="*/ 640080 h 1828800"/>
                <a:gd name="connsiteX39" fmla="*/ 5779008 w 12247596"/>
                <a:gd name="connsiteY39" fmla="*/ 658368 h 1828800"/>
                <a:gd name="connsiteX40" fmla="*/ 5833872 w 12247596"/>
                <a:gd name="connsiteY40" fmla="*/ 667512 h 1828800"/>
                <a:gd name="connsiteX41" fmla="*/ 5897880 w 12247596"/>
                <a:gd name="connsiteY41" fmla="*/ 676656 h 1828800"/>
                <a:gd name="connsiteX42" fmla="*/ 6089904 w 12247596"/>
                <a:gd name="connsiteY42" fmla="*/ 713232 h 1828800"/>
                <a:gd name="connsiteX43" fmla="*/ 6236208 w 12247596"/>
                <a:gd name="connsiteY43" fmla="*/ 722376 h 1828800"/>
                <a:gd name="connsiteX44" fmla="*/ 6327648 w 12247596"/>
                <a:gd name="connsiteY44" fmla="*/ 740664 h 1828800"/>
                <a:gd name="connsiteX45" fmla="*/ 6409944 w 12247596"/>
                <a:gd name="connsiteY45" fmla="*/ 758952 h 1828800"/>
                <a:gd name="connsiteX46" fmla="*/ 6519672 w 12247596"/>
                <a:gd name="connsiteY46" fmla="*/ 768096 h 1828800"/>
                <a:gd name="connsiteX47" fmla="*/ 6565392 w 12247596"/>
                <a:gd name="connsiteY47" fmla="*/ 777240 h 1828800"/>
                <a:gd name="connsiteX48" fmla="*/ 6647688 w 12247596"/>
                <a:gd name="connsiteY48" fmla="*/ 795528 h 1828800"/>
                <a:gd name="connsiteX49" fmla="*/ 6702552 w 12247596"/>
                <a:gd name="connsiteY49" fmla="*/ 804672 h 1828800"/>
                <a:gd name="connsiteX50" fmla="*/ 6739128 w 12247596"/>
                <a:gd name="connsiteY50" fmla="*/ 813816 h 1828800"/>
                <a:gd name="connsiteX51" fmla="*/ 6830568 w 12247596"/>
                <a:gd name="connsiteY51" fmla="*/ 822960 h 1828800"/>
                <a:gd name="connsiteX52" fmla="*/ 6949440 w 12247596"/>
                <a:gd name="connsiteY52" fmla="*/ 813816 h 1828800"/>
                <a:gd name="connsiteX53" fmla="*/ 6903720 w 12247596"/>
                <a:gd name="connsiteY53" fmla="*/ 786384 h 1828800"/>
                <a:gd name="connsiteX54" fmla="*/ 6757416 w 12247596"/>
                <a:gd name="connsiteY54" fmla="*/ 758952 h 1828800"/>
                <a:gd name="connsiteX55" fmla="*/ 6620256 w 12247596"/>
                <a:gd name="connsiteY55" fmla="*/ 740664 h 1828800"/>
                <a:gd name="connsiteX56" fmla="*/ 6830568 w 12247596"/>
                <a:gd name="connsiteY56" fmla="*/ 777240 h 1828800"/>
                <a:gd name="connsiteX57" fmla="*/ 6858000 w 12247596"/>
                <a:gd name="connsiteY57" fmla="*/ 786384 h 1828800"/>
                <a:gd name="connsiteX58" fmla="*/ 7251192 w 12247596"/>
                <a:gd name="connsiteY58" fmla="*/ 832104 h 1828800"/>
                <a:gd name="connsiteX59" fmla="*/ 7296912 w 12247596"/>
                <a:gd name="connsiteY59" fmla="*/ 841248 h 1828800"/>
                <a:gd name="connsiteX60" fmla="*/ 7360920 w 12247596"/>
                <a:gd name="connsiteY60" fmla="*/ 850392 h 1828800"/>
                <a:gd name="connsiteX61" fmla="*/ 7461504 w 12247596"/>
                <a:gd name="connsiteY61" fmla="*/ 877824 h 1828800"/>
                <a:gd name="connsiteX62" fmla="*/ 7534656 w 12247596"/>
                <a:gd name="connsiteY62" fmla="*/ 868680 h 1828800"/>
                <a:gd name="connsiteX63" fmla="*/ 7562088 w 12247596"/>
                <a:gd name="connsiteY63" fmla="*/ 859536 h 1828800"/>
                <a:gd name="connsiteX64" fmla="*/ 7754112 w 12247596"/>
                <a:gd name="connsiteY64" fmla="*/ 868680 h 1828800"/>
                <a:gd name="connsiteX65" fmla="*/ 7827264 w 12247596"/>
                <a:gd name="connsiteY65" fmla="*/ 886968 h 1828800"/>
                <a:gd name="connsiteX66" fmla="*/ 8065008 w 12247596"/>
                <a:gd name="connsiteY66" fmla="*/ 914400 h 1828800"/>
                <a:gd name="connsiteX67" fmla="*/ 8119872 w 12247596"/>
                <a:gd name="connsiteY67" fmla="*/ 932688 h 1828800"/>
                <a:gd name="connsiteX68" fmla="*/ 8385048 w 12247596"/>
                <a:gd name="connsiteY68" fmla="*/ 969264 h 1828800"/>
                <a:gd name="connsiteX69" fmla="*/ 8686800 w 12247596"/>
                <a:gd name="connsiteY69" fmla="*/ 1005840 h 1828800"/>
                <a:gd name="connsiteX70" fmla="*/ 9144000 w 12247596"/>
                <a:gd name="connsiteY70" fmla="*/ 1033272 h 1828800"/>
                <a:gd name="connsiteX71" fmla="*/ 9400032 w 12247596"/>
                <a:gd name="connsiteY71" fmla="*/ 1051560 h 1828800"/>
                <a:gd name="connsiteX72" fmla="*/ 9573768 w 12247596"/>
                <a:gd name="connsiteY72" fmla="*/ 1069848 h 1828800"/>
                <a:gd name="connsiteX73" fmla="*/ 9893808 w 12247596"/>
                <a:gd name="connsiteY73" fmla="*/ 1088136 h 1828800"/>
                <a:gd name="connsiteX74" fmla="*/ 10140696 w 12247596"/>
                <a:gd name="connsiteY74" fmla="*/ 1069848 h 1828800"/>
                <a:gd name="connsiteX75" fmla="*/ 10186416 w 12247596"/>
                <a:gd name="connsiteY75" fmla="*/ 1060704 h 1828800"/>
                <a:gd name="connsiteX76" fmla="*/ 10250424 w 12247596"/>
                <a:gd name="connsiteY76" fmla="*/ 1051560 h 1828800"/>
                <a:gd name="connsiteX77" fmla="*/ 10744200 w 12247596"/>
                <a:gd name="connsiteY77" fmla="*/ 1051560 h 1828800"/>
                <a:gd name="connsiteX78" fmla="*/ 10844784 w 12247596"/>
                <a:gd name="connsiteY78" fmla="*/ 1014984 h 1828800"/>
                <a:gd name="connsiteX79" fmla="*/ 10890504 w 12247596"/>
                <a:gd name="connsiteY79" fmla="*/ 987552 h 1828800"/>
                <a:gd name="connsiteX80" fmla="*/ 10954512 w 12247596"/>
                <a:gd name="connsiteY80" fmla="*/ 978408 h 1828800"/>
                <a:gd name="connsiteX81" fmla="*/ 11055096 w 12247596"/>
                <a:gd name="connsiteY81" fmla="*/ 987552 h 1828800"/>
                <a:gd name="connsiteX82" fmla="*/ 11137392 w 12247596"/>
                <a:gd name="connsiteY82" fmla="*/ 996696 h 1828800"/>
                <a:gd name="connsiteX83" fmla="*/ 11036808 w 12247596"/>
                <a:gd name="connsiteY83" fmla="*/ 1005840 h 1828800"/>
                <a:gd name="connsiteX84" fmla="*/ 11000232 w 12247596"/>
                <a:gd name="connsiteY84" fmla="*/ 1014984 h 1828800"/>
                <a:gd name="connsiteX85" fmla="*/ 10945368 w 12247596"/>
                <a:gd name="connsiteY85" fmla="*/ 1033272 h 1828800"/>
                <a:gd name="connsiteX86" fmla="*/ 10799064 w 12247596"/>
                <a:gd name="connsiteY86" fmla="*/ 1024128 h 1828800"/>
                <a:gd name="connsiteX87" fmla="*/ 10570464 w 12247596"/>
                <a:gd name="connsiteY87" fmla="*/ 987552 h 1828800"/>
                <a:gd name="connsiteX88" fmla="*/ 10469880 w 12247596"/>
                <a:gd name="connsiteY88" fmla="*/ 969264 h 1828800"/>
                <a:gd name="connsiteX89" fmla="*/ 10424160 w 12247596"/>
                <a:gd name="connsiteY89" fmla="*/ 1014984 h 1828800"/>
                <a:gd name="connsiteX90" fmla="*/ 10378440 w 12247596"/>
                <a:gd name="connsiteY90" fmla="*/ 1024128 h 1828800"/>
                <a:gd name="connsiteX91" fmla="*/ 10287000 w 12247596"/>
                <a:gd name="connsiteY91" fmla="*/ 1033272 h 1828800"/>
                <a:gd name="connsiteX92" fmla="*/ 9546336 w 12247596"/>
                <a:gd name="connsiteY92" fmla="*/ 1024128 h 1828800"/>
                <a:gd name="connsiteX93" fmla="*/ 9491472 w 12247596"/>
                <a:gd name="connsiteY93" fmla="*/ 1014984 h 1828800"/>
                <a:gd name="connsiteX94" fmla="*/ 9372600 w 12247596"/>
                <a:gd name="connsiteY94" fmla="*/ 1005840 h 1828800"/>
                <a:gd name="connsiteX95" fmla="*/ 9683496 w 12247596"/>
                <a:gd name="connsiteY95" fmla="*/ 996696 h 1828800"/>
                <a:gd name="connsiteX96" fmla="*/ 9976104 w 12247596"/>
                <a:gd name="connsiteY96" fmla="*/ 1014984 h 1828800"/>
                <a:gd name="connsiteX97" fmla="*/ 10451592 w 12247596"/>
                <a:gd name="connsiteY97" fmla="*/ 1033272 h 1828800"/>
                <a:gd name="connsiteX98" fmla="*/ 10826496 w 12247596"/>
                <a:gd name="connsiteY98" fmla="*/ 1024128 h 1828800"/>
                <a:gd name="connsiteX99" fmla="*/ 10954512 w 12247596"/>
                <a:gd name="connsiteY99" fmla="*/ 1014984 h 1828800"/>
                <a:gd name="connsiteX100" fmla="*/ 10991088 w 12247596"/>
                <a:gd name="connsiteY100" fmla="*/ 996696 h 1828800"/>
                <a:gd name="connsiteX101" fmla="*/ 11091672 w 12247596"/>
                <a:gd name="connsiteY101" fmla="*/ 987552 h 1828800"/>
                <a:gd name="connsiteX102" fmla="*/ 11137392 w 12247596"/>
                <a:gd name="connsiteY102" fmla="*/ 978408 h 1828800"/>
                <a:gd name="connsiteX103" fmla="*/ 11237976 w 12247596"/>
                <a:gd name="connsiteY103" fmla="*/ 950976 h 1828800"/>
                <a:gd name="connsiteX104" fmla="*/ 11338560 w 12247596"/>
                <a:gd name="connsiteY104" fmla="*/ 932688 h 1828800"/>
                <a:gd name="connsiteX105" fmla="*/ 11393424 w 12247596"/>
                <a:gd name="connsiteY105" fmla="*/ 914400 h 1828800"/>
                <a:gd name="connsiteX106" fmla="*/ 11594592 w 12247596"/>
                <a:gd name="connsiteY106" fmla="*/ 886968 h 1828800"/>
                <a:gd name="connsiteX107" fmla="*/ 11622024 w 12247596"/>
                <a:gd name="connsiteY107" fmla="*/ 868680 h 1828800"/>
                <a:gd name="connsiteX108" fmla="*/ 11759184 w 12247596"/>
                <a:gd name="connsiteY108" fmla="*/ 850392 h 1828800"/>
                <a:gd name="connsiteX109" fmla="*/ 11795760 w 12247596"/>
                <a:gd name="connsiteY109" fmla="*/ 841248 h 1828800"/>
                <a:gd name="connsiteX110" fmla="*/ 11823192 w 12247596"/>
                <a:gd name="connsiteY110" fmla="*/ 832104 h 1828800"/>
                <a:gd name="connsiteX111" fmla="*/ 11996928 w 12247596"/>
                <a:gd name="connsiteY111" fmla="*/ 795528 h 1828800"/>
                <a:gd name="connsiteX112" fmla="*/ 12033504 w 12247596"/>
                <a:gd name="connsiteY112" fmla="*/ 786384 h 1828800"/>
                <a:gd name="connsiteX113" fmla="*/ 12106656 w 12247596"/>
                <a:gd name="connsiteY113" fmla="*/ 758952 h 1828800"/>
                <a:gd name="connsiteX114" fmla="*/ 12225528 w 12247596"/>
                <a:gd name="connsiteY114" fmla="*/ 768096 h 1828800"/>
                <a:gd name="connsiteX115" fmla="*/ 12207240 w 12247596"/>
                <a:gd name="connsiteY115" fmla="*/ 1828800 h 1828800"/>
                <a:gd name="connsiteX116" fmla="*/ 0 w 12247596"/>
                <a:gd name="connsiteY116" fmla="*/ 1801368 h 1828800"/>
                <a:gd name="connsiteX117" fmla="*/ 0 w 12247596"/>
                <a:gd name="connsiteY117" fmla="*/ 9144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247596" h="1828800">
                  <a:moveTo>
                    <a:pt x="0" y="91440"/>
                  </a:moveTo>
                  <a:lnTo>
                    <a:pt x="0" y="91440"/>
                  </a:lnTo>
                  <a:cubicBezTo>
                    <a:pt x="27432" y="88392"/>
                    <a:pt x="55071" y="86834"/>
                    <a:pt x="82296" y="82296"/>
                  </a:cubicBezTo>
                  <a:cubicBezTo>
                    <a:pt x="91803" y="80711"/>
                    <a:pt x="100336" y="75319"/>
                    <a:pt x="109728" y="73152"/>
                  </a:cubicBezTo>
                  <a:cubicBezTo>
                    <a:pt x="140016" y="66163"/>
                    <a:pt x="171012" y="62403"/>
                    <a:pt x="201168" y="54864"/>
                  </a:cubicBezTo>
                  <a:cubicBezTo>
                    <a:pt x="225552" y="48768"/>
                    <a:pt x="249200" y="37442"/>
                    <a:pt x="274320" y="36576"/>
                  </a:cubicBezTo>
                  <a:lnTo>
                    <a:pt x="539496" y="27432"/>
                  </a:lnTo>
                  <a:cubicBezTo>
                    <a:pt x="560832" y="24384"/>
                    <a:pt x="582245" y="21831"/>
                    <a:pt x="603504" y="18288"/>
                  </a:cubicBezTo>
                  <a:cubicBezTo>
                    <a:pt x="638330" y="12484"/>
                    <a:pt x="652920" y="8220"/>
                    <a:pt x="685800" y="0"/>
                  </a:cubicBezTo>
                  <a:cubicBezTo>
                    <a:pt x="1077345" y="6636"/>
                    <a:pt x="1315904" y="6813"/>
                    <a:pt x="1700784" y="27432"/>
                  </a:cubicBezTo>
                  <a:cubicBezTo>
                    <a:pt x="1713333" y="28104"/>
                    <a:pt x="1725115" y="33750"/>
                    <a:pt x="1737360" y="36576"/>
                  </a:cubicBezTo>
                  <a:cubicBezTo>
                    <a:pt x="1751253" y="39782"/>
                    <a:pt x="1849009" y="62848"/>
                    <a:pt x="1874520" y="64008"/>
                  </a:cubicBezTo>
                  <a:cubicBezTo>
                    <a:pt x="1990265" y="69269"/>
                    <a:pt x="2106168" y="70104"/>
                    <a:pt x="2221992" y="73152"/>
                  </a:cubicBezTo>
                  <a:cubicBezTo>
                    <a:pt x="2275802" y="80839"/>
                    <a:pt x="2401376" y="97833"/>
                    <a:pt x="2432304" y="109728"/>
                  </a:cubicBezTo>
                  <a:cubicBezTo>
                    <a:pt x="2467030" y="123084"/>
                    <a:pt x="2493264" y="152400"/>
                    <a:pt x="2523744" y="173736"/>
                  </a:cubicBezTo>
                  <a:cubicBezTo>
                    <a:pt x="2526792" y="164592"/>
                    <a:pt x="2539704" y="153120"/>
                    <a:pt x="2532888" y="146304"/>
                  </a:cubicBezTo>
                  <a:cubicBezTo>
                    <a:pt x="2519257" y="132673"/>
                    <a:pt x="2458760" y="127303"/>
                    <a:pt x="2478024" y="128016"/>
                  </a:cubicBezTo>
                  <a:cubicBezTo>
                    <a:pt x="2578954" y="131754"/>
                    <a:pt x="2679192" y="146304"/>
                    <a:pt x="2779776" y="155448"/>
                  </a:cubicBezTo>
                  <a:cubicBezTo>
                    <a:pt x="2882827" y="176058"/>
                    <a:pt x="2756840" y="148895"/>
                    <a:pt x="2907792" y="192024"/>
                  </a:cubicBezTo>
                  <a:cubicBezTo>
                    <a:pt x="2927556" y="197671"/>
                    <a:pt x="2990833" y="207122"/>
                    <a:pt x="3008376" y="210312"/>
                  </a:cubicBezTo>
                  <a:cubicBezTo>
                    <a:pt x="3166242" y="239015"/>
                    <a:pt x="2864542" y="197584"/>
                    <a:pt x="3291840" y="246888"/>
                  </a:cubicBezTo>
                  <a:cubicBezTo>
                    <a:pt x="3380813" y="269131"/>
                    <a:pt x="3536659" y="309294"/>
                    <a:pt x="3611880" y="320040"/>
                  </a:cubicBezTo>
                  <a:cubicBezTo>
                    <a:pt x="3704582" y="333283"/>
                    <a:pt x="3846415" y="352498"/>
                    <a:pt x="3913632" y="374904"/>
                  </a:cubicBezTo>
                  <a:cubicBezTo>
                    <a:pt x="3984442" y="398507"/>
                    <a:pt x="3901943" y="371787"/>
                    <a:pt x="4050792" y="411480"/>
                  </a:cubicBezTo>
                  <a:cubicBezTo>
                    <a:pt x="4060105" y="413964"/>
                    <a:pt x="4068622" y="419789"/>
                    <a:pt x="4078224" y="420624"/>
                  </a:cubicBezTo>
                  <a:cubicBezTo>
                    <a:pt x="4139031" y="425912"/>
                    <a:pt x="4200194" y="425838"/>
                    <a:pt x="4261104" y="429768"/>
                  </a:cubicBezTo>
                  <a:cubicBezTo>
                    <a:pt x="4294700" y="431936"/>
                    <a:pt x="4328160" y="435864"/>
                    <a:pt x="4361688" y="438912"/>
                  </a:cubicBezTo>
                  <a:cubicBezTo>
                    <a:pt x="4398264" y="448056"/>
                    <a:pt x="4434093" y="461012"/>
                    <a:pt x="4471416" y="466344"/>
                  </a:cubicBezTo>
                  <a:cubicBezTo>
                    <a:pt x="4492752" y="469392"/>
                    <a:pt x="4514019" y="472970"/>
                    <a:pt x="4535424" y="475488"/>
                  </a:cubicBezTo>
                  <a:cubicBezTo>
                    <a:pt x="4604956" y="483668"/>
                    <a:pt x="4633659" y="483567"/>
                    <a:pt x="4700016" y="493776"/>
                  </a:cubicBezTo>
                  <a:cubicBezTo>
                    <a:pt x="4742524" y="500316"/>
                    <a:pt x="4755925" y="507809"/>
                    <a:pt x="4800600" y="512064"/>
                  </a:cubicBezTo>
                  <a:cubicBezTo>
                    <a:pt x="4846215" y="516408"/>
                    <a:pt x="4892040" y="518160"/>
                    <a:pt x="4937760" y="521208"/>
                  </a:cubicBezTo>
                  <a:lnTo>
                    <a:pt x="5047488" y="539496"/>
                  </a:lnTo>
                  <a:cubicBezTo>
                    <a:pt x="5062793" y="542197"/>
                    <a:pt x="5078214" y="544551"/>
                    <a:pt x="5093208" y="548640"/>
                  </a:cubicBezTo>
                  <a:cubicBezTo>
                    <a:pt x="5111806" y="553712"/>
                    <a:pt x="5129474" y="561856"/>
                    <a:pt x="5148072" y="566928"/>
                  </a:cubicBezTo>
                  <a:cubicBezTo>
                    <a:pt x="5163066" y="571017"/>
                    <a:pt x="5178906" y="571606"/>
                    <a:pt x="5193792" y="576072"/>
                  </a:cubicBezTo>
                  <a:cubicBezTo>
                    <a:pt x="5209514" y="580789"/>
                    <a:pt x="5223388" y="591289"/>
                    <a:pt x="5239512" y="594360"/>
                  </a:cubicBezTo>
                  <a:cubicBezTo>
                    <a:pt x="5337797" y="613081"/>
                    <a:pt x="5392647" y="610762"/>
                    <a:pt x="5486400" y="621792"/>
                  </a:cubicBezTo>
                  <a:cubicBezTo>
                    <a:pt x="5592890" y="634320"/>
                    <a:pt x="5492658" y="626605"/>
                    <a:pt x="5586984" y="640080"/>
                  </a:cubicBezTo>
                  <a:cubicBezTo>
                    <a:pt x="5677285" y="652980"/>
                    <a:pt x="5679638" y="647327"/>
                    <a:pt x="5779008" y="658368"/>
                  </a:cubicBezTo>
                  <a:cubicBezTo>
                    <a:pt x="5797435" y="660415"/>
                    <a:pt x="5815547" y="664693"/>
                    <a:pt x="5833872" y="667512"/>
                  </a:cubicBezTo>
                  <a:cubicBezTo>
                    <a:pt x="5855174" y="670789"/>
                    <a:pt x="5876675" y="672801"/>
                    <a:pt x="5897880" y="676656"/>
                  </a:cubicBezTo>
                  <a:cubicBezTo>
                    <a:pt x="5997284" y="694729"/>
                    <a:pt x="5872751" y="699660"/>
                    <a:pt x="6089904" y="713232"/>
                  </a:cubicBezTo>
                  <a:lnTo>
                    <a:pt x="6236208" y="722376"/>
                  </a:lnTo>
                  <a:lnTo>
                    <a:pt x="6327648" y="740664"/>
                  </a:lnTo>
                  <a:cubicBezTo>
                    <a:pt x="6355146" y="746453"/>
                    <a:pt x="6382125" y="754978"/>
                    <a:pt x="6409944" y="758952"/>
                  </a:cubicBezTo>
                  <a:cubicBezTo>
                    <a:pt x="6446278" y="764143"/>
                    <a:pt x="6483096" y="765048"/>
                    <a:pt x="6519672" y="768096"/>
                  </a:cubicBezTo>
                  <a:lnTo>
                    <a:pt x="6565392" y="777240"/>
                  </a:lnTo>
                  <a:cubicBezTo>
                    <a:pt x="6592869" y="783128"/>
                    <a:pt x="6620133" y="790017"/>
                    <a:pt x="6647688" y="795528"/>
                  </a:cubicBezTo>
                  <a:cubicBezTo>
                    <a:pt x="6665868" y="799164"/>
                    <a:pt x="6684372" y="801036"/>
                    <a:pt x="6702552" y="804672"/>
                  </a:cubicBezTo>
                  <a:cubicBezTo>
                    <a:pt x="6714875" y="807137"/>
                    <a:pt x="6726687" y="812039"/>
                    <a:pt x="6739128" y="813816"/>
                  </a:cubicBezTo>
                  <a:cubicBezTo>
                    <a:pt x="6769452" y="818148"/>
                    <a:pt x="6800088" y="819912"/>
                    <a:pt x="6830568" y="822960"/>
                  </a:cubicBezTo>
                  <a:cubicBezTo>
                    <a:pt x="6870192" y="819912"/>
                    <a:pt x="6913895" y="831589"/>
                    <a:pt x="6949440" y="813816"/>
                  </a:cubicBezTo>
                  <a:cubicBezTo>
                    <a:pt x="6965336" y="805868"/>
                    <a:pt x="6919900" y="793738"/>
                    <a:pt x="6903720" y="786384"/>
                  </a:cubicBezTo>
                  <a:cubicBezTo>
                    <a:pt x="6846041" y="760166"/>
                    <a:pt x="6826333" y="767222"/>
                    <a:pt x="6757416" y="758952"/>
                  </a:cubicBezTo>
                  <a:cubicBezTo>
                    <a:pt x="6711620" y="753456"/>
                    <a:pt x="6575509" y="729477"/>
                    <a:pt x="6620256" y="740664"/>
                  </a:cubicBezTo>
                  <a:cubicBezTo>
                    <a:pt x="6689288" y="757922"/>
                    <a:pt x="6763063" y="754738"/>
                    <a:pt x="6830568" y="777240"/>
                  </a:cubicBezTo>
                  <a:cubicBezTo>
                    <a:pt x="6839712" y="780288"/>
                    <a:pt x="6848568" y="784398"/>
                    <a:pt x="6858000" y="786384"/>
                  </a:cubicBezTo>
                  <a:cubicBezTo>
                    <a:pt x="7047036" y="826181"/>
                    <a:pt x="7018646" y="814878"/>
                    <a:pt x="7251192" y="832104"/>
                  </a:cubicBezTo>
                  <a:cubicBezTo>
                    <a:pt x="7266432" y="835152"/>
                    <a:pt x="7281582" y="838693"/>
                    <a:pt x="7296912" y="841248"/>
                  </a:cubicBezTo>
                  <a:cubicBezTo>
                    <a:pt x="7318171" y="844791"/>
                    <a:pt x="7339881" y="845717"/>
                    <a:pt x="7360920" y="850392"/>
                  </a:cubicBezTo>
                  <a:cubicBezTo>
                    <a:pt x="7394845" y="857931"/>
                    <a:pt x="7427976" y="868680"/>
                    <a:pt x="7461504" y="877824"/>
                  </a:cubicBezTo>
                  <a:cubicBezTo>
                    <a:pt x="7485888" y="874776"/>
                    <a:pt x="7510479" y="873076"/>
                    <a:pt x="7534656" y="868680"/>
                  </a:cubicBezTo>
                  <a:cubicBezTo>
                    <a:pt x="7544139" y="866956"/>
                    <a:pt x="7552449" y="859536"/>
                    <a:pt x="7562088" y="859536"/>
                  </a:cubicBezTo>
                  <a:cubicBezTo>
                    <a:pt x="7626169" y="859536"/>
                    <a:pt x="7690104" y="865632"/>
                    <a:pt x="7754112" y="868680"/>
                  </a:cubicBezTo>
                  <a:cubicBezTo>
                    <a:pt x="7778496" y="874776"/>
                    <a:pt x="7802397" y="883311"/>
                    <a:pt x="7827264" y="886968"/>
                  </a:cubicBezTo>
                  <a:cubicBezTo>
                    <a:pt x="7906189" y="898575"/>
                    <a:pt x="8065008" y="914400"/>
                    <a:pt x="8065008" y="914400"/>
                  </a:cubicBezTo>
                  <a:cubicBezTo>
                    <a:pt x="8083296" y="920496"/>
                    <a:pt x="8101107" y="928273"/>
                    <a:pt x="8119872" y="932688"/>
                  </a:cubicBezTo>
                  <a:cubicBezTo>
                    <a:pt x="8213008" y="954602"/>
                    <a:pt x="8286629" y="957334"/>
                    <a:pt x="8385048" y="969264"/>
                  </a:cubicBezTo>
                  <a:cubicBezTo>
                    <a:pt x="8536455" y="987616"/>
                    <a:pt x="8524800" y="991113"/>
                    <a:pt x="8686800" y="1005840"/>
                  </a:cubicBezTo>
                  <a:cubicBezTo>
                    <a:pt x="8909285" y="1026066"/>
                    <a:pt x="8926431" y="1024207"/>
                    <a:pt x="9144000" y="1033272"/>
                  </a:cubicBezTo>
                  <a:cubicBezTo>
                    <a:pt x="9362320" y="1057530"/>
                    <a:pt x="9034034" y="1022665"/>
                    <a:pt x="9400032" y="1051560"/>
                  </a:cubicBezTo>
                  <a:cubicBezTo>
                    <a:pt x="9458083" y="1056143"/>
                    <a:pt x="9515775" y="1064576"/>
                    <a:pt x="9573768" y="1069848"/>
                  </a:cubicBezTo>
                  <a:cubicBezTo>
                    <a:pt x="9679332" y="1079445"/>
                    <a:pt x="9788424" y="1083118"/>
                    <a:pt x="9893808" y="1088136"/>
                  </a:cubicBezTo>
                  <a:cubicBezTo>
                    <a:pt x="10052687" y="1065439"/>
                    <a:pt x="9838733" y="1094005"/>
                    <a:pt x="10140696" y="1069848"/>
                  </a:cubicBezTo>
                  <a:cubicBezTo>
                    <a:pt x="10156188" y="1068609"/>
                    <a:pt x="10171086" y="1063259"/>
                    <a:pt x="10186416" y="1060704"/>
                  </a:cubicBezTo>
                  <a:cubicBezTo>
                    <a:pt x="10207675" y="1057161"/>
                    <a:pt x="10229088" y="1054608"/>
                    <a:pt x="10250424" y="1051560"/>
                  </a:cubicBezTo>
                  <a:cubicBezTo>
                    <a:pt x="10447438" y="1059441"/>
                    <a:pt x="10541933" y="1068897"/>
                    <a:pt x="10744200" y="1051560"/>
                  </a:cubicBezTo>
                  <a:cubicBezTo>
                    <a:pt x="10754501" y="1050677"/>
                    <a:pt x="10832368" y="1021192"/>
                    <a:pt x="10844784" y="1014984"/>
                  </a:cubicBezTo>
                  <a:cubicBezTo>
                    <a:pt x="10860680" y="1007036"/>
                    <a:pt x="10873643" y="993172"/>
                    <a:pt x="10890504" y="987552"/>
                  </a:cubicBezTo>
                  <a:cubicBezTo>
                    <a:pt x="10910951" y="980736"/>
                    <a:pt x="10933176" y="981456"/>
                    <a:pt x="10954512" y="978408"/>
                  </a:cubicBezTo>
                  <a:lnTo>
                    <a:pt x="11055096" y="987552"/>
                  </a:lnTo>
                  <a:cubicBezTo>
                    <a:pt x="11082560" y="990298"/>
                    <a:pt x="11156909" y="977179"/>
                    <a:pt x="11137392" y="996696"/>
                  </a:cubicBezTo>
                  <a:cubicBezTo>
                    <a:pt x="11113586" y="1020502"/>
                    <a:pt x="11070336" y="1002792"/>
                    <a:pt x="11036808" y="1005840"/>
                  </a:cubicBezTo>
                  <a:cubicBezTo>
                    <a:pt x="11024616" y="1008888"/>
                    <a:pt x="11012269" y="1011373"/>
                    <a:pt x="11000232" y="1014984"/>
                  </a:cubicBezTo>
                  <a:cubicBezTo>
                    <a:pt x="10981768" y="1020523"/>
                    <a:pt x="10964625" y="1032397"/>
                    <a:pt x="10945368" y="1033272"/>
                  </a:cubicBezTo>
                  <a:cubicBezTo>
                    <a:pt x="10896555" y="1035491"/>
                    <a:pt x="10847832" y="1027176"/>
                    <a:pt x="10799064" y="1024128"/>
                  </a:cubicBezTo>
                  <a:lnTo>
                    <a:pt x="10570464" y="987552"/>
                  </a:lnTo>
                  <a:cubicBezTo>
                    <a:pt x="10483094" y="973900"/>
                    <a:pt x="10533733" y="985227"/>
                    <a:pt x="10469880" y="969264"/>
                  </a:cubicBezTo>
                  <a:cubicBezTo>
                    <a:pt x="10375585" y="1000696"/>
                    <a:pt x="10523029" y="944364"/>
                    <a:pt x="10424160" y="1014984"/>
                  </a:cubicBezTo>
                  <a:cubicBezTo>
                    <a:pt x="10411513" y="1024017"/>
                    <a:pt x="10393845" y="1022074"/>
                    <a:pt x="10378440" y="1024128"/>
                  </a:cubicBezTo>
                  <a:cubicBezTo>
                    <a:pt x="10348077" y="1028176"/>
                    <a:pt x="10317480" y="1030224"/>
                    <a:pt x="10287000" y="1033272"/>
                  </a:cubicBezTo>
                  <a:lnTo>
                    <a:pt x="9546336" y="1024128"/>
                  </a:lnTo>
                  <a:cubicBezTo>
                    <a:pt x="9527801" y="1023702"/>
                    <a:pt x="9509910" y="1016925"/>
                    <a:pt x="9491472" y="1014984"/>
                  </a:cubicBezTo>
                  <a:cubicBezTo>
                    <a:pt x="9451949" y="1010824"/>
                    <a:pt x="9412224" y="1008888"/>
                    <a:pt x="9372600" y="1005840"/>
                  </a:cubicBezTo>
                  <a:cubicBezTo>
                    <a:pt x="9476232" y="1002792"/>
                    <a:pt x="9579819" y="996696"/>
                    <a:pt x="9683496" y="996696"/>
                  </a:cubicBezTo>
                  <a:cubicBezTo>
                    <a:pt x="10375772" y="996696"/>
                    <a:pt x="9679847" y="1000171"/>
                    <a:pt x="9976104" y="1014984"/>
                  </a:cubicBezTo>
                  <a:cubicBezTo>
                    <a:pt x="10134519" y="1022905"/>
                    <a:pt x="10293096" y="1027176"/>
                    <a:pt x="10451592" y="1033272"/>
                  </a:cubicBezTo>
                  <a:lnTo>
                    <a:pt x="10826496" y="1024128"/>
                  </a:lnTo>
                  <a:cubicBezTo>
                    <a:pt x="10869248" y="1022573"/>
                    <a:pt x="10912313" y="1022017"/>
                    <a:pt x="10954512" y="1014984"/>
                  </a:cubicBezTo>
                  <a:cubicBezTo>
                    <a:pt x="10967958" y="1012743"/>
                    <a:pt x="10977722" y="999369"/>
                    <a:pt x="10991088" y="996696"/>
                  </a:cubicBezTo>
                  <a:cubicBezTo>
                    <a:pt x="11024100" y="990094"/>
                    <a:pt x="11058144" y="990600"/>
                    <a:pt x="11091672" y="987552"/>
                  </a:cubicBezTo>
                  <a:cubicBezTo>
                    <a:pt x="11106912" y="984504"/>
                    <a:pt x="11122314" y="982177"/>
                    <a:pt x="11137392" y="978408"/>
                  </a:cubicBezTo>
                  <a:cubicBezTo>
                    <a:pt x="11165243" y="971445"/>
                    <a:pt x="11207194" y="957132"/>
                    <a:pt x="11237976" y="950976"/>
                  </a:cubicBezTo>
                  <a:cubicBezTo>
                    <a:pt x="11271392" y="944293"/>
                    <a:pt x="11305388" y="940493"/>
                    <a:pt x="11338560" y="932688"/>
                  </a:cubicBezTo>
                  <a:cubicBezTo>
                    <a:pt x="11357325" y="928273"/>
                    <a:pt x="11374521" y="918181"/>
                    <a:pt x="11393424" y="914400"/>
                  </a:cubicBezTo>
                  <a:cubicBezTo>
                    <a:pt x="11429696" y="907146"/>
                    <a:pt x="11544838" y="893187"/>
                    <a:pt x="11594592" y="886968"/>
                  </a:cubicBezTo>
                  <a:cubicBezTo>
                    <a:pt x="11603736" y="880872"/>
                    <a:pt x="11611598" y="872155"/>
                    <a:pt x="11622024" y="868680"/>
                  </a:cubicBezTo>
                  <a:cubicBezTo>
                    <a:pt x="11642546" y="861839"/>
                    <a:pt x="11750116" y="851400"/>
                    <a:pt x="11759184" y="850392"/>
                  </a:cubicBezTo>
                  <a:cubicBezTo>
                    <a:pt x="11771376" y="847344"/>
                    <a:pt x="11783676" y="844700"/>
                    <a:pt x="11795760" y="841248"/>
                  </a:cubicBezTo>
                  <a:cubicBezTo>
                    <a:pt x="11805028" y="838600"/>
                    <a:pt x="11813767" y="834124"/>
                    <a:pt x="11823192" y="832104"/>
                  </a:cubicBezTo>
                  <a:cubicBezTo>
                    <a:pt x="12062426" y="780840"/>
                    <a:pt x="11806692" y="843087"/>
                    <a:pt x="11996928" y="795528"/>
                  </a:cubicBezTo>
                  <a:cubicBezTo>
                    <a:pt x="12009120" y="792480"/>
                    <a:pt x="12021836" y="791051"/>
                    <a:pt x="12033504" y="786384"/>
                  </a:cubicBezTo>
                  <a:cubicBezTo>
                    <a:pt x="12088173" y="764516"/>
                    <a:pt x="12063652" y="773287"/>
                    <a:pt x="12106656" y="758952"/>
                  </a:cubicBezTo>
                  <a:cubicBezTo>
                    <a:pt x="12237712" y="768313"/>
                    <a:pt x="12277453" y="768096"/>
                    <a:pt x="12225528" y="768096"/>
                  </a:cubicBezTo>
                  <a:lnTo>
                    <a:pt x="12207240" y="1828800"/>
                  </a:lnTo>
                  <a:lnTo>
                    <a:pt x="0" y="1801368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3B45AB-542D-D55F-0AD1-8080C208E06B}"/>
                </a:ext>
              </a:extLst>
            </p:cNvPr>
            <p:cNvSpPr/>
            <p:nvPr/>
          </p:nvSpPr>
          <p:spPr>
            <a:xfrm>
              <a:off x="-36576" y="5013383"/>
              <a:ext cx="12265884" cy="1044847"/>
            </a:xfrm>
            <a:custGeom>
              <a:avLst/>
              <a:gdLst>
                <a:gd name="connsiteX0" fmla="*/ 0 w 12198096"/>
                <a:gd name="connsiteY0" fmla="*/ 72002 h 1044847"/>
                <a:gd name="connsiteX1" fmla="*/ 1865376 w 12198096"/>
                <a:gd name="connsiteY1" fmla="*/ 44570 h 1044847"/>
                <a:gd name="connsiteX2" fmla="*/ 5340096 w 12198096"/>
                <a:gd name="connsiteY2" fmla="*/ 593210 h 1044847"/>
                <a:gd name="connsiteX3" fmla="*/ 9646920 w 12198096"/>
                <a:gd name="connsiteY3" fmla="*/ 1041266 h 1044847"/>
                <a:gd name="connsiteX4" fmla="*/ 12198096 w 12198096"/>
                <a:gd name="connsiteY4" fmla="*/ 766946 h 104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8096" h="1044847">
                  <a:moveTo>
                    <a:pt x="0" y="72002"/>
                  </a:moveTo>
                  <a:cubicBezTo>
                    <a:pt x="487680" y="14852"/>
                    <a:pt x="975360" y="-42298"/>
                    <a:pt x="1865376" y="44570"/>
                  </a:cubicBezTo>
                  <a:cubicBezTo>
                    <a:pt x="2755392" y="131438"/>
                    <a:pt x="4043172" y="427094"/>
                    <a:pt x="5340096" y="593210"/>
                  </a:cubicBezTo>
                  <a:cubicBezTo>
                    <a:pt x="6637020" y="759326"/>
                    <a:pt x="8503920" y="1012310"/>
                    <a:pt x="9646920" y="1041266"/>
                  </a:cubicBezTo>
                  <a:cubicBezTo>
                    <a:pt x="10789920" y="1070222"/>
                    <a:pt x="11494008" y="918584"/>
                    <a:pt x="12198096" y="766946"/>
                  </a:cubicBezTo>
                </a:path>
              </a:pathLst>
            </a:custGeom>
            <a:noFill/>
            <a:ln w="171450">
              <a:solidFill>
                <a:srgbClr val="FFCD0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57FAD17-4775-0A99-6DB7-9764F2ADDFEE}"/>
                </a:ext>
              </a:extLst>
            </p:cNvPr>
            <p:cNvSpPr/>
            <p:nvPr/>
          </p:nvSpPr>
          <p:spPr>
            <a:xfrm>
              <a:off x="-49134" y="5013382"/>
              <a:ext cx="12265884" cy="1044847"/>
            </a:xfrm>
            <a:custGeom>
              <a:avLst/>
              <a:gdLst>
                <a:gd name="connsiteX0" fmla="*/ 0 w 12198096"/>
                <a:gd name="connsiteY0" fmla="*/ 72002 h 1044847"/>
                <a:gd name="connsiteX1" fmla="*/ 1865376 w 12198096"/>
                <a:gd name="connsiteY1" fmla="*/ 44570 h 1044847"/>
                <a:gd name="connsiteX2" fmla="*/ 5340096 w 12198096"/>
                <a:gd name="connsiteY2" fmla="*/ 593210 h 1044847"/>
                <a:gd name="connsiteX3" fmla="*/ 9646920 w 12198096"/>
                <a:gd name="connsiteY3" fmla="*/ 1041266 h 1044847"/>
                <a:gd name="connsiteX4" fmla="*/ 12198096 w 12198096"/>
                <a:gd name="connsiteY4" fmla="*/ 766946 h 104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8096" h="1044847">
                  <a:moveTo>
                    <a:pt x="0" y="72002"/>
                  </a:moveTo>
                  <a:cubicBezTo>
                    <a:pt x="487680" y="14852"/>
                    <a:pt x="975360" y="-42298"/>
                    <a:pt x="1865376" y="44570"/>
                  </a:cubicBezTo>
                  <a:cubicBezTo>
                    <a:pt x="2755392" y="131438"/>
                    <a:pt x="4043172" y="427094"/>
                    <a:pt x="5340096" y="593210"/>
                  </a:cubicBezTo>
                  <a:cubicBezTo>
                    <a:pt x="6637020" y="759326"/>
                    <a:pt x="8503920" y="1012310"/>
                    <a:pt x="9646920" y="1041266"/>
                  </a:cubicBezTo>
                  <a:cubicBezTo>
                    <a:pt x="10789920" y="1070222"/>
                    <a:pt x="11494008" y="918584"/>
                    <a:pt x="12198096" y="766946"/>
                  </a:cubicBezTo>
                </a:path>
              </a:pathLst>
            </a:custGeom>
            <a:noFill/>
            <a:ln w="76200">
              <a:solidFill>
                <a:srgbClr val="F6901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: Top Corners Snipped 14">
            <a:extLst>
              <a:ext uri="{FF2B5EF4-FFF2-40B4-BE49-F238E27FC236}">
                <a16:creationId xmlns:a16="http://schemas.microsoft.com/office/drawing/2014/main" id="{5381EDB7-255A-A11B-8723-2FBFC9AAE225}"/>
              </a:ext>
            </a:extLst>
          </p:cNvPr>
          <p:cNvSpPr/>
          <p:nvPr/>
        </p:nvSpPr>
        <p:spPr>
          <a:xfrm rot="16200000">
            <a:off x="9362200" y="2673325"/>
            <a:ext cx="753762" cy="4955339"/>
          </a:xfrm>
          <a:prstGeom prst="snip2SameRect">
            <a:avLst/>
          </a:prstGeom>
          <a:solidFill>
            <a:srgbClr val="FFCD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B5F4BA-32CC-A69E-DA12-17F1BD4F5991}"/>
              </a:ext>
            </a:extLst>
          </p:cNvPr>
          <p:cNvSpPr txBox="1"/>
          <p:nvPr/>
        </p:nvSpPr>
        <p:spPr>
          <a:xfrm>
            <a:off x="7164594" y="4889385"/>
            <a:ext cx="5201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Bitter" pitchFamily="2" charset="0"/>
              </a:rPr>
              <a:t>Lesson  1A: Signs of Summer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F4676A-92AF-D137-1882-7F38A2645591}"/>
              </a:ext>
            </a:extLst>
          </p:cNvPr>
          <p:cNvSpPr txBox="1"/>
          <p:nvPr/>
        </p:nvSpPr>
        <p:spPr>
          <a:xfrm>
            <a:off x="6941527" y="-14338"/>
            <a:ext cx="70426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latin typeface="Bitter SemiBold" pitchFamily="2" charset="0"/>
                <a:cs typeface="Times New Roman" panose="02020603050405020304" pitchFamily="18" charset="0"/>
              </a:rPr>
              <a:t>BEARS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3A31F5-4265-C4B6-A0B1-BDD28EAF5417}"/>
              </a:ext>
            </a:extLst>
          </p:cNvPr>
          <p:cNvSpPr txBox="1"/>
          <p:nvPr/>
        </p:nvSpPr>
        <p:spPr>
          <a:xfrm>
            <a:off x="7051431" y="1107995"/>
            <a:ext cx="68228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Montserrat Medium" pitchFamily="2" charset="0"/>
              </a:rPr>
              <a:t>Through the Seasons</a:t>
            </a:r>
          </a:p>
        </p:txBody>
      </p:sp>
      <p:pic>
        <p:nvPicPr>
          <p:cNvPr id="24" name="Picture 23" descr="Logo, company name&#10;&#10;AI-generated content may be incorrect.">
            <a:extLst>
              <a:ext uri="{FF2B5EF4-FFF2-40B4-BE49-F238E27FC236}">
                <a16:creationId xmlns:a16="http://schemas.microsoft.com/office/drawing/2014/main" id="{99E8171B-1648-8C98-9D6F-D8E4D864A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7" y="5210150"/>
            <a:ext cx="2183569" cy="16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71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37821-C62F-A047-2804-EDD349662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AA1CA3-788E-A660-208F-65FDF17AC3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82CB67-3646-0E52-E855-E8D13DD7173E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1C3FBA-D925-F0B2-9428-6675346336AA}"/>
              </a:ext>
            </a:extLst>
          </p:cNvPr>
          <p:cNvSpPr txBox="1"/>
          <p:nvPr/>
        </p:nvSpPr>
        <p:spPr>
          <a:xfrm>
            <a:off x="597409" y="6366393"/>
            <a:ext cx="634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Explore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A7881BDC-838C-812E-9059-1AEBA2ECE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C1DB98-C065-9FF9-7DB1-FD4FDBB2052C}"/>
              </a:ext>
            </a:extLst>
          </p:cNvPr>
          <p:cNvSpPr txBox="1"/>
          <p:nvPr/>
        </p:nvSpPr>
        <p:spPr>
          <a:xfrm>
            <a:off x="5525423" y="1906444"/>
            <a:ext cx="60944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Avenir Next LT Pro" panose="020B0504020202020204" pitchFamily="34" charset="0"/>
              </a:rPr>
              <a:t>Draw</a:t>
            </a:r>
            <a:r>
              <a:rPr lang="en-US" sz="4800" dirty="0">
                <a:latin typeface="Avenir Next LT Pro" panose="020B0504020202020204" pitchFamily="34" charset="0"/>
              </a:rPr>
              <a:t> a picture of something you do in summer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E6A63DE4-FE69-3CE1-EEC6-CADAE7FB73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A white piece of paper on a wooden surface&#10;&#10;AI-generated content may be incorrect.">
            <a:extLst>
              <a:ext uri="{FF2B5EF4-FFF2-40B4-BE49-F238E27FC236}">
                <a16:creationId xmlns:a16="http://schemas.microsoft.com/office/drawing/2014/main" id="{FDC90928-E4CB-52EE-746F-53138B3B8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colorTemperature colorTemp="5250"/>
                    </a14:imgEffect>
                    <a14:imgEffect>
                      <a14:brightnessContrast bright="11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6" t="22036" r="16022" b="16906"/>
          <a:stretch/>
        </p:blipFill>
        <p:spPr>
          <a:xfrm>
            <a:off x="154808" y="206497"/>
            <a:ext cx="4875276" cy="57082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FC6FE23F-FD5E-FCE3-AD76-0B3DD345AE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695" y="22612"/>
            <a:ext cx="950409" cy="129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03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40A0E-4F6C-5C9F-E4D2-AE34FB479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0EB5B7-1C77-F6C5-4E35-0B844595D3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CC6853-9127-D3CD-7D4A-E4F8A54D5186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73714F-E7E9-052C-F553-AFB754244ABA}"/>
              </a:ext>
            </a:extLst>
          </p:cNvPr>
          <p:cNvSpPr txBox="1"/>
          <p:nvPr/>
        </p:nvSpPr>
        <p:spPr>
          <a:xfrm>
            <a:off x="597409" y="6366393"/>
            <a:ext cx="6750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Explain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A1E771AB-8E28-3AE0-DB4C-4EE8E24B3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1026" name="Picture 2" descr="Academics and Orton-Gillingham (OG) | School for Dyslexia, ADHD and ...">
            <a:extLst>
              <a:ext uri="{FF2B5EF4-FFF2-40B4-BE49-F238E27FC236}">
                <a16:creationId xmlns:a16="http://schemas.microsoft.com/office/drawing/2014/main" id="{97A8D9EB-86A6-7350-09F0-C8EBACF7B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57" y="285265"/>
            <a:ext cx="3788265" cy="568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BACE02-BC91-FE14-3B23-4E33D69010DE}"/>
              </a:ext>
            </a:extLst>
          </p:cNvPr>
          <p:cNvSpPr txBox="1"/>
          <p:nvPr/>
        </p:nvSpPr>
        <p:spPr>
          <a:xfrm>
            <a:off x="4509585" y="864306"/>
            <a:ext cx="708500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latin typeface="Avenir Next LT Pro" panose="020B0504020202020204" pitchFamily="34" charset="0"/>
              </a:rPr>
              <a:t>What do we wear in the summer?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latin typeface="Avenir Next LT Pro" panose="020B0504020202020204" pitchFamily="34" charset="0"/>
              </a:rPr>
              <a:t>What are activities that we do in summer?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latin typeface="Avenir Next LT Pro" panose="020B0504020202020204" pitchFamily="34" charset="0"/>
              </a:rPr>
              <a:t>Why do we do these activities?</a:t>
            </a:r>
          </a:p>
        </p:txBody>
      </p:sp>
    </p:spTree>
    <p:extLst>
      <p:ext uri="{BB962C8B-B14F-4D97-AF65-F5344CB8AC3E}">
        <p14:creationId xmlns:p14="http://schemas.microsoft.com/office/powerpoint/2010/main" val="1055602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F56B6-DCCB-48C2-5F5C-07583B4BB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40562E-6E85-5868-D4DD-B5A11FC4C2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4A1C35-C0B8-F478-BB2F-9BC18D3CDA1C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8AC402-1473-6224-48A5-AA8E55BB9861}"/>
              </a:ext>
            </a:extLst>
          </p:cNvPr>
          <p:cNvSpPr txBox="1"/>
          <p:nvPr/>
        </p:nvSpPr>
        <p:spPr>
          <a:xfrm>
            <a:off x="597409" y="6366393"/>
            <a:ext cx="629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Explain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FADA080A-EF9B-EEC3-9D43-0055FB36E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02F302-CA2B-16B6-A1DD-CFDD8270CF6F}"/>
              </a:ext>
            </a:extLst>
          </p:cNvPr>
          <p:cNvSpPr txBox="1"/>
          <p:nvPr/>
        </p:nvSpPr>
        <p:spPr>
          <a:xfrm>
            <a:off x="4568859" y="1223137"/>
            <a:ext cx="694281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venir Next LT Pro" panose="020B0504020202020204" pitchFamily="34" charset="0"/>
              </a:rPr>
              <a:t>When it is summer at our house and school, is it also summer in the woods and wild places of Missouri?</a:t>
            </a:r>
          </a:p>
        </p:txBody>
      </p:sp>
      <p:pic>
        <p:nvPicPr>
          <p:cNvPr id="2052" name="Picture 4" descr="060321&amp;#32;oak&amp;#32;decline-32">
            <a:extLst>
              <a:ext uri="{FF2B5EF4-FFF2-40B4-BE49-F238E27FC236}">
                <a16:creationId xmlns:a16="http://schemas.microsoft.com/office/drawing/2014/main" id="{8C1EB20B-98D6-9EC2-680F-AA9E2D8E1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51733" cy="623192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366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A7F49-846C-45A7-EBCA-561F73A15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A3CB52-19D3-C228-7B10-2C8924B8FF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16C506-C170-C300-786C-80BBA9D88736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D9A71E-B928-5149-9A78-CE522FFF6AE3}"/>
              </a:ext>
            </a:extLst>
          </p:cNvPr>
          <p:cNvSpPr txBox="1"/>
          <p:nvPr/>
        </p:nvSpPr>
        <p:spPr>
          <a:xfrm>
            <a:off x="597409" y="6366393"/>
            <a:ext cx="647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Explain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501CA239-89FF-3F92-3D65-2020D2F29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6" name="Picture 5" descr="A picture containing text, posing&#10;&#10;AI-generated content may be incorrect.">
            <a:extLst>
              <a:ext uri="{FF2B5EF4-FFF2-40B4-BE49-F238E27FC236}">
                <a16:creationId xmlns:a16="http://schemas.microsoft.com/office/drawing/2014/main" id="{3770403A-F28B-BFDB-E98C-6A0D81EDD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9" y="1146680"/>
            <a:ext cx="2983110" cy="38604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422F65-2854-54D0-59BD-2D016B903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70" y="1146680"/>
            <a:ext cx="2983110" cy="38604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E48443-C93C-0526-93CF-1BA9E78749D7}"/>
              </a:ext>
            </a:extLst>
          </p:cNvPr>
          <p:cNvSpPr txBox="1"/>
          <p:nvPr/>
        </p:nvSpPr>
        <p:spPr>
          <a:xfrm>
            <a:off x="6592821" y="1594215"/>
            <a:ext cx="534924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venir Next LT Pro" panose="020B0504020202020204" pitchFamily="34" charset="0"/>
              </a:rPr>
              <a:t>What are things that you would do in the summertime?</a:t>
            </a:r>
          </a:p>
        </p:txBody>
      </p:sp>
      <p:pic>
        <p:nvPicPr>
          <p:cNvPr id="3" name="Picture 2" descr="A picture containing silhouette, night sky&#10;&#10;AI-generated content may be incorrect.">
            <a:extLst>
              <a:ext uri="{FF2B5EF4-FFF2-40B4-BE49-F238E27FC236}">
                <a16:creationId xmlns:a16="http://schemas.microsoft.com/office/drawing/2014/main" id="{AC79B27C-5A86-5CDF-4EC4-361BEF30FE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0"/>
          <a:stretch/>
        </p:blipFill>
        <p:spPr>
          <a:xfrm>
            <a:off x="11077124" y="122275"/>
            <a:ext cx="1029532" cy="144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17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2D0B3-294B-8E25-9FE6-196B8FF9B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7A3FB6-8B92-757F-B8C2-2FD8E53974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519573-BD47-C475-AF65-97C729E35FDA}"/>
              </a:ext>
            </a:extLst>
          </p:cNvPr>
          <p:cNvSpPr txBox="1"/>
          <p:nvPr/>
        </p:nvSpPr>
        <p:spPr>
          <a:xfrm>
            <a:off x="11581431" y="6366393"/>
            <a:ext cx="52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3E8426-3795-659D-1E42-057CB4FA9F5F}"/>
              </a:ext>
            </a:extLst>
          </p:cNvPr>
          <p:cNvSpPr txBox="1"/>
          <p:nvPr/>
        </p:nvSpPr>
        <p:spPr>
          <a:xfrm>
            <a:off x="597409" y="6366393"/>
            <a:ext cx="625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Explain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62D0E153-474A-E6BD-0744-F2338F6BE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B03155-D345-31BF-5F37-D07D312C23CF}"/>
              </a:ext>
            </a:extLst>
          </p:cNvPr>
          <p:cNvSpPr txBox="1"/>
          <p:nvPr/>
        </p:nvSpPr>
        <p:spPr>
          <a:xfrm>
            <a:off x="758145" y="2331133"/>
            <a:ext cx="60944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Avenir Next LT Pro" panose="020B0504020202020204" pitchFamily="34" charset="0"/>
              </a:rPr>
              <a:t>Draw</a:t>
            </a:r>
            <a:r>
              <a:rPr lang="en-US" sz="4800" dirty="0">
                <a:latin typeface="Avenir Next LT Pro" panose="020B0504020202020204" pitchFamily="34" charset="0"/>
              </a:rPr>
              <a:t> things you might see in summer</a:t>
            </a:r>
          </a:p>
        </p:txBody>
      </p:sp>
      <p:pic>
        <p:nvPicPr>
          <p:cNvPr id="15" name="Picture 14" descr="Text, letter&#10;&#10;AI-generated content may be incorrect.">
            <a:extLst>
              <a:ext uri="{FF2B5EF4-FFF2-40B4-BE49-F238E27FC236}">
                <a16:creationId xmlns:a16="http://schemas.microsoft.com/office/drawing/2014/main" id="{FB1E116D-CC20-78F1-993E-BCD964ED8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751" y="263433"/>
            <a:ext cx="4408456" cy="5705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FC6FE23F-FD5E-FCE3-AD76-0B3DD345A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5" y="57915"/>
            <a:ext cx="950409" cy="129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35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FAF49-095D-A398-0F1F-FAAFB83E0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66747C-71F9-B664-D3CF-2965EB5C92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DF47AC-7953-8756-B0F8-51F512106A0E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D48E78-03A5-266C-7F72-5D0DBF2B3678}"/>
              </a:ext>
            </a:extLst>
          </p:cNvPr>
          <p:cNvSpPr txBox="1"/>
          <p:nvPr/>
        </p:nvSpPr>
        <p:spPr>
          <a:xfrm>
            <a:off x="597409" y="6366393"/>
            <a:ext cx="644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Explain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0B1B8578-B223-406E-5948-5CFE01D13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7891DE-8789-D72E-8BCC-D7AE57B8283B}"/>
              </a:ext>
            </a:extLst>
          </p:cNvPr>
          <p:cNvSpPr txBox="1"/>
          <p:nvPr/>
        </p:nvSpPr>
        <p:spPr>
          <a:xfrm>
            <a:off x="5092505" y="1584935"/>
            <a:ext cx="613914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venir Next LT Pro" panose="020B0504020202020204" pitchFamily="34" charset="0"/>
              </a:rPr>
              <a:t>Do you think bears experience summer in the same way you and I do?</a:t>
            </a:r>
          </a:p>
        </p:txBody>
      </p:sp>
      <p:pic>
        <p:nvPicPr>
          <p:cNvPr id="3074" name="Picture 2" descr="Black&amp;#95;Bear&amp;#95;Survey&amp;#95;1182.dng">
            <a:extLst>
              <a:ext uri="{FF2B5EF4-FFF2-40B4-BE49-F238E27FC236}">
                <a16:creationId xmlns:a16="http://schemas.microsoft.com/office/drawing/2014/main" id="{5F354210-A43E-DD7B-83AF-003F03CD9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141694" cy="621685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908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07C5C-F382-A8E4-2972-BF7A36A3E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D676C9-8851-94D4-39E0-4B4957171131}"/>
              </a:ext>
            </a:extLst>
          </p:cNvPr>
          <p:cNvSpPr txBox="1"/>
          <p:nvPr/>
        </p:nvSpPr>
        <p:spPr>
          <a:xfrm>
            <a:off x="211715" y="1167988"/>
            <a:ext cx="8710422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venir Next LT Pro" panose="020B0504020202020204" pitchFamily="34" charset="0"/>
              </a:rPr>
              <a:t>When it is summer,</a:t>
            </a:r>
          </a:p>
          <a:p>
            <a:r>
              <a:rPr lang="en-US" sz="4000" dirty="0">
                <a:latin typeface="Avenir Next LT Pro" panose="020B0504020202020204" pitchFamily="34" charset="0"/>
              </a:rPr>
              <a:t>it is summer for me.</a:t>
            </a:r>
          </a:p>
          <a:p>
            <a:r>
              <a:rPr lang="en-US" sz="4000" dirty="0">
                <a:latin typeface="Avenir Next LT Pro" panose="020B0504020202020204" pitchFamily="34" charset="0"/>
              </a:rPr>
              <a:t>It is summer in the house</a:t>
            </a:r>
          </a:p>
          <a:p>
            <a:r>
              <a:rPr lang="en-US" sz="4000" dirty="0">
                <a:latin typeface="Avenir Next LT Pro" panose="020B0504020202020204" pitchFamily="34" charset="0"/>
              </a:rPr>
              <a:t>and it is summer by a tree.</a:t>
            </a:r>
          </a:p>
          <a:p>
            <a:r>
              <a:rPr lang="en-US" sz="4000" dirty="0">
                <a:latin typeface="Avenir Next LT Pro" panose="020B0504020202020204" pitchFamily="34" charset="0"/>
              </a:rPr>
              <a:t>When it is summer,</a:t>
            </a:r>
          </a:p>
          <a:p>
            <a:r>
              <a:rPr lang="en-US" sz="4000" dirty="0">
                <a:latin typeface="Avenir Next LT Pro" panose="020B0504020202020204" pitchFamily="34" charset="0"/>
              </a:rPr>
              <a:t>it is summer for a bear.</a:t>
            </a:r>
          </a:p>
          <a:p>
            <a:r>
              <a:rPr lang="en-US" sz="4000" dirty="0">
                <a:latin typeface="Avenir Next LT Pro" panose="020B0504020202020204" pitchFamily="34" charset="0"/>
              </a:rPr>
              <a:t>It is summer in the woods.</a:t>
            </a:r>
          </a:p>
          <a:p>
            <a:r>
              <a:rPr lang="en-US" sz="4000" dirty="0">
                <a:latin typeface="Avenir Next LT Pro" panose="020B0504020202020204" pitchFamily="34" charset="0"/>
              </a:rPr>
              <a:t>It is summer everywhere.</a:t>
            </a:r>
          </a:p>
          <a:p>
            <a:pPr algn="ctr"/>
            <a:endParaRPr lang="en-US" sz="6000" b="1" dirty="0">
              <a:latin typeface="Aptos Light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57AF6F-74D4-7D0B-56A0-4E3348720F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F9077-82B5-11D3-C2F8-F91B6726EFDF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318F8-4615-13E8-2D28-7D7A80F72D53}"/>
              </a:ext>
            </a:extLst>
          </p:cNvPr>
          <p:cNvSpPr txBox="1"/>
          <p:nvPr/>
        </p:nvSpPr>
        <p:spPr>
          <a:xfrm>
            <a:off x="597409" y="6366393"/>
            <a:ext cx="619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Explain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542FC71F-A255-F556-2BC1-C7C15C254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9" name="Picture 8" descr="A picture containing text, person, screenshot&#10;&#10;AI-generated content may be incorrect.">
            <a:extLst>
              <a:ext uri="{FF2B5EF4-FFF2-40B4-BE49-F238E27FC236}">
                <a16:creationId xmlns:a16="http://schemas.microsoft.com/office/drawing/2014/main" id="{A1462AED-4913-3874-0B11-42EB37371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44" y="84504"/>
            <a:ext cx="4696112" cy="6077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56473226-77AA-6D63-1AA9-FC4DB517D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1"/>
          <a:stretch/>
        </p:blipFill>
        <p:spPr>
          <a:xfrm>
            <a:off x="85344" y="57915"/>
            <a:ext cx="1194816" cy="12058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222424-77EC-0FF5-4C7C-52C89F77B834}"/>
              </a:ext>
            </a:extLst>
          </p:cNvPr>
          <p:cNvSpPr txBox="1"/>
          <p:nvPr/>
        </p:nvSpPr>
        <p:spPr>
          <a:xfrm>
            <a:off x="1396244" y="272303"/>
            <a:ext cx="63413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Shadows Into Light Two" panose="02000506000000020004" pitchFamily="2" charset="0"/>
              </a:rPr>
              <a:t>When it is Summer</a:t>
            </a:r>
          </a:p>
        </p:txBody>
      </p:sp>
    </p:spTree>
    <p:extLst>
      <p:ext uri="{BB962C8B-B14F-4D97-AF65-F5344CB8AC3E}">
        <p14:creationId xmlns:p14="http://schemas.microsoft.com/office/powerpoint/2010/main" val="2620412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C25FE-3001-4E62-6EC5-F06E55B0D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CE2C60-48A2-C32E-F3DE-F3FDD87A8E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4E4186-33DD-3169-BFDA-D16A37ADEBD5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1F38F3-64A0-189D-4B8D-6AA7E9036D86}"/>
              </a:ext>
            </a:extLst>
          </p:cNvPr>
          <p:cNvSpPr txBox="1"/>
          <p:nvPr/>
        </p:nvSpPr>
        <p:spPr>
          <a:xfrm>
            <a:off x="597409" y="6366393"/>
            <a:ext cx="619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Explain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546F22FD-5AE6-ACEF-4EF6-3DD6998EA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4499BB-C839-1FA0-E7CB-29CDFA979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" t="80167" r="4778" b="6500"/>
          <a:stretch/>
        </p:blipFill>
        <p:spPr>
          <a:xfrm>
            <a:off x="4417314" y="2433255"/>
            <a:ext cx="7066026" cy="1365415"/>
          </a:xfrm>
          <a:prstGeom prst="rect">
            <a:avLst/>
          </a:prstGeom>
        </p:spPr>
      </p:pic>
      <p:pic>
        <p:nvPicPr>
          <p:cNvPr id="4098" name="Picture 2" descr="Blackberries&amp;#95;0050-byn082823.dng">
            <a:extLst>
              <a:ext uri="{FF2B5EF4-FFF2-40B4-BE49-F238E27FC236}">
                <a16:creationId xmlns:a16="http://schemas.microsoft.com/office/drawing/2014/main" id="{433898A9-F720-382B-31A8-DFBD75A10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90" y="0"/>
            <a:ext cx="4151733" cy="623192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551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40692-A1AD-ACEF-D0C3-29CB361CD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98C62F-A3E9-99A0-CBCA-38E3571445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1A4FE7-74BF-FFD8-70C7-F9A628E3F611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F6DFE6-C1D5-E740-C830-033AEACF924C}"/>
              </a:ext>
            </a:extLst>
          </p:cNvPr>
          <p:cNvSpPr txBox="1"/>
          <p:nvPr/>
        </p:nvSpPr>
        <p:spPr>
          <a:xfrm>
            <a:off x="597409" y="6366393"/>
            <a:ext cx="6588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Elaborate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B8396776-5125-49BA-77C9-74EC58951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BD0362-8A3F-D2CB-2BC3-7AEB73C750C0}"/>
              </a:ext>
            </a:extLst>
          </p:cNvPr>
          <p:cNvSpPr txBox="1"/>
          <p:nvPr/>
        </p:nvSpPr>
        <p:spPr>
          <a:xfrm>
            <a:off x="2002714" y="963089"/>
            <a:ext cx="8444753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800" dirty="0">
                <a:latin typeface="Avenir Next LT Pro"/>
              </a:rPr>
              <a:t>Which of these images show the season of summer? How do you know?</a:t>
            </a:r>
          </a:p>
        </p:txBody>
      </p:sp>
      <p:pic>
        <p:nvPicPr>
          <p:cNvPr id="8" name="Picture 7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956C1D27-D248-D2A9-2798-F85C1BA46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4"/>
          <a:stretch/>
        </p:blipFill>
        <p:spPr>
          <a:xfrm>
            <a:off x="2721683" y="3429000"/>
            <a:ext cx="7006814" cy="173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53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6020E-9F7F-6102-0B53-143482541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CD3B3B-EA89-9E81-9714-5BE8111DF9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B7F493-3EFD-A3E2-0A65-3AC94A288ED5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4BFB2F-C980-E625-FB38-B6663F9D1AD7}"/>
              </a:ext>
            </a:extLst>
          </p:cNvPr>
          <p:cNvSpPr txBox="1"/>
          <p:nvPr/>
        </p:nvSpPr>
        <p:spPr>
          <a:xfrm>
            <a:off x="597409" y="6366393"/>
            <a:ext cx="6513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Elaborate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E256B78E-E5FB-BC02-A60A-BEC3AB937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EB002BA-7F84-9F14-E7D5-AEF39E7D1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15" y="445408"/>
            <a:ext cx="8198169" cy="546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48DA3DCA-B5EA-25CC-FA8C-9043A7F56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94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1669A-2C95-8978-80EA-14C94F2A0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519602-B7E0-2BB9-64E8-5EBB84435C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772307-6189-FA47-FE97-50B583093037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C10956-8436-64F0-80FA-4EBA78A10B5D}"/>
              </a:ext>
            </a:extLst>
          </p:cNvPr>
          <p:cNvSpPr txBox="1"/>
          <p:nvPr/>
        </p:nvSpPr>
        <p:spPr>
          <a:xfrm>
            <a:off x="597408" y="6366393"/>
            <a:ext cx="629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Engage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F9348F88-8E06-4D35-EFE0-DD780B785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6BDF3E-33B7-92FE-456B-3DB80DE074E9}"/>
              </a:ext>
            </a:extLst>
          </p:cNvPr>
          <p:cNvSpPr txBox="1"/>
          <p:nvPr/>
        </p:nvSpPr>
        <p:spPr>
          <a:xfrm>
            <a:off x="5286216" y="2517891"/>
            <a:ext cx="69057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latin typeface="Avenir Next LT Pro" panose="020B0504020202020204" pitchFamily="34" charset="0"/>
              </a:rPr>
              <a:t>What do we do and see in summer?</a:t>
            </a:r>
          </a:p>
        </p:txBody>
      </p:sp>
      <p:pic>
        <p:nvPicPr>
          <p:cNvPr id="1028" name="Picture 4" descr="061620&amp;#32;blue&amp;#32;fox&amp;#32;farm&amp;#32;kindergarten-97">
            <a:extLst>
              <a:ext uri="{FF2B5EF4-FFF2-40B4-BE49-F238E27FC236}">
                <a16:creationId xmlns:a16="http://schemas.microsoft.com/office/drawing/2014/main" id="{6CFC3869-DD45-C66B-3447-F7BFFB981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18"/>
          <a:stretch/>
        </p:blipFill>
        <p:spPr bwMode="auto">
          <a:xfrm>
            <a:off x="0" y="0"/>
            <a:ext cx="5414162" cy="623192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D44434-3A0F-D186-C5D8-208F5F597601}"/>
              </a:ext>
            </a:extLst>
          </p:cNvPr>
          <p:cNvSpPr txBox="1"/>
          <p:nvPr/>
        </p:nvSpPr>
        <p:spPr>
          <a:xfrm>
            <a:off x="5051900" y="1367763"/>
            <a:ext cx="73744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latin typeface="Bitter SemiBold" pitchFamily="2" charset="0"/>
              </a:rPr>
              <a:t>Guiding Question: </a:t>
            </a:r>
          </a:p>
        </p:txBody>
      </p:sp>
    </p:spTree>
    <p:extLst>
      <p:ext uri="{BB962C8B-B14F-4D97-AF65-F5344CB8AC3E}">
        <p14:creationId xmlns:p14="http://schemas.microsoft.com/office/powerpoint/2010/main" val="435109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42F02-4DAD-3AAA-FE80-ABFBC5F09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2C3C8-4B97-B8B8-531F-F6D159149A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FDF32-2F4E-D1B0-2A65-F8E1ED9BB29B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91DB6-A023-C0BC-3E41-8C423D2423F6}"/>
              </a:ext>
            </a:extLst>
          </p:cNvPr>
          <p:cNvSpPr txBox="1"/>
          <p:nvPr/>
        </p:nvSpPr>
        <p:spPr>
          <a:xfrm>
            <a:off x="597409" y="6366393"/>
            <a:ext cx="676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Elaborate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2B781686-E27D-A7CC-0643-3310C6663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140FFB2-5D2E-7844-E214-6085FA738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20" y="414217"/>
            <a:ext cx="8154359" cy="54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F38DB671-625F-A572-6542-1A56E9E4D0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22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066BD-1A17-25A5-8151-2EA4FD0CF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C46691-051F-23D9-9D5E-76FF5DCDDD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10349A-16B9-3434-B82C-6CDA31B0ADDF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3D0752-A310-31BD-5D42-C1B96B68FDE9}"/>
              </a:ext>
            </a:extLst>
          </p:cNvPr>
          <p:cNvSpPr txBox="1"/>
          <p:nvPr/>
        </p:nvSpPr>
        <p:spPr>
          <a:xfrm>
            <a:off x="597409" y="6366393"/>
            <a:ext cx="672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Elaborate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CBF5E3C9-EDEE-9A2E-E39C-7DD338622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E2D2130-A9B9-7964-8C0B-2D0F15157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849" y="304800"/>
            <a:ext cx="8246302" cy="549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80F82EBC-DFE3-7539-D694-4089CD7FA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57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03030-DC07-1389-6DE3-AE37C5464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DB9AEA-2E39-BF35-806A-A801031C07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DB6446-6DA5-815D-625D-F7FF86769F99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289E13-D6AD-2858-015A-15151769CAE3}"/>
              </a:ext>
            </a:extLst>
          </p:cNvPr>
          <p:cNvSpPr txBox="1"/>
          <p:nvPr/>
        </p:nvSpPr>
        <p:spPr>
          <a:xfrm>
            <a:off x="597409" y="6366393"/>
            <a:ext cx="695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Elaborate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3BEEBC3A-3CA1-DDAD-4C13-79CC92CE5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C0160A9-9659-B2EE-997B-52FA33510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097" y="390419"/>
            <a:ext cx="8093806" cy="539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A88D1B07-ACE9-6F4F-894E-7CAD10EFB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35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B059-D954-7AB8-82BF-A458906D6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0681FE-A688-96E0-A306-8BE5B4B44B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3DC4C6-BA2E-BA8C-3F3F-F3205F33A0E8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421339-663F-DC4F-CFED-AB845E901EC4}"/>
              </a:ext>
            </a:extLst>
          </p:cNvPr>
          <p:cNvSpPr txBox="1"/>
          <p:nvPr/>
        </p:nvSpPr>
        <p:spPr>
          <a:xfrm>
            <a:off x="597409" y="6366393"/>
            <a:ext cx="713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Elaborate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FA9B84AF-1728-8BC1-DB33-81F473E60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A708B06B-A5F2-3E5A-D915-434D9EE3D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757" y="382136"/>
            <a:ext cx="8202485" cy="546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0ACFFB6F-80AC-1F84-2A55-EBBC1EA7E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7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E15C1-3464-163A-BB3A-11F1AE901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92DBFE-FED4-66C8-F608-3DB34B09DC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7AE279-6FF6-E943-77F0-E7A74EFE5631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0E122A-0CD0-6961-09DB-4C05E8CB5B7A}"/>
              </a:ext>
            </a:extLst>
          </p:cNvPr>
          <p:cNvSpPr txBox="1"/>
          <p:nvPr/>
        </p:nvSpPr>
        <p:spPr>
          <a:xfrm>
            <a:off x="597408" y="6366393"/>
            <a:ext cx="7395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Elaborate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0B6712A1-F455-8334-AB50-26A11685A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68827B9F-359F-3D98-8873-F386B73C1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518" y="350542"/>
            <a:ext cx="8390963" cy="559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FB3AB69F-B3FF-3B56-CCAF-773049EF4A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77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0A51A-62DA-E3D4-3ACF-791A69FF6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5F2094-1906-98D1-8FB3-3B46E29021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D78F21-813B-A908-067A-03A3AC067072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C0C227-417A-4C13-C0D7-E004B0E6E696}"/>
              </a:ext>
            </a:extLst>
          </p:cNvPr>
          <p:cNvSpPr txBox="1"/>
          <p:nvPr/>
        </p:nvSpPr>
        <p:spPr>
          <a:xfrm>
            <a:off x="597409" y="6366393"/>
            <a:ext cx="6997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Elaborate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2DABA0FB-D506-B678-B1AD-4F2A7E1C4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19F61D23-073E-2384-E680-FDDB9A884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512" y="352927"/>
            <a:ext cx="8262975" cy="550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2FA0453B-FA0E-6CEB-5A7E-5FD54B4BF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59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B4683-5C14-7BA3-AC68-888942D57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7836B6-CB4A-CB36-CE09-4864EF9066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DA92E9-9073-ADF2-FA3B-14D4461D28F7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D0C5E-D050-3865-DEA9-F9DC474432BB}"/>
              </a:ext>
            </a:extLst>
          </p:cNvPr>
          <p:cNvSpPr txBox="1"/>
          <p:nvPr/>
        </p:nvSpPr>
        <p:spPr>
          <a:xfrm>
            <a:off x="597409" y="6366393"/>
            <a:ext cx="657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Elaborate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B1D279FA-E5DB-39C9-419E-95337606C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6B6CAB68-EFD2-70B4-1665-EC488D776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165" y="320842"/>
            <a:ext cx="8449669" cy="553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4B769D5E-BE1C-95D0-1E88-E871D5185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22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68A6E-77AB-F426-7036-B7E15E7D2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00FE84-14BE-1852-1892-21505ECF86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990482-3E82-EDCB-1D0C-FE89B140E3CB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E8E2C9-DEBB-43E6-3B24-6103AB5EB491}"/>
              </a:ext>
            </a:extLst>
          </p:cNvPr>
          <p:cNvSpPr txBox="1"/>
          <p:nvPr/>
        </p:nvSpPr>
        <p:spPr>
          <a:xfrm>
            <a:off x="597409" y="6366393"/>
            <a:ext cx="7008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Elaborate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EB525A00-457D-1F9F-10C1-1102C9DC7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31E4DFE3-E832-41F7-8A13-CA8693D95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385" y="320843"/>
            <a:ext cx="8345230" cy="558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908ADE98-519D-CCF1-6278-9DA701AE7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30BA2-3769-2A13-D301-0071782B6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390698B-76DE-C395-9FDB-39870BA76F5E}"/>
              </a:ext>
            </a:extLst>
          </p:cNvPr>
          <p:cNvSpPr/>
          <p:nvPr/>
        </p:nvSpPr>
        <p:spPr>
          <a:xfrm>
            <a:off x="595147" y="1630988"/>
            <a:ext cx="2377440" cy="11500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069CA0-FE02-9A5E-4F42-D84F753374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AB6577-C4B0-AF3A-5C3A-0FC7AD30DF74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94C5F1-ACA0-A1C8-FEE4-AE38635EBB6D}"/>
              </a:ext>
            </a:extLst>
          </p:cNvPr>
          <p:cNvSpPr txBox="1"/>
          <p:nvPr/>
        </p:nvSpPr>
        <p:spPr>
          <a:xfrm>
            <a:off x="597409" y="6366393"/>
            <a:ext cx="693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Evaluate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918E9A71-0FA6-E35D-8982-CF6B3420F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C4F2E2-EEC9-7F66-1C4C-EF6A127639CA}"/>
              </a:ext>
            </a:extLst>
          </p:cNvPr>
          <p:cNvSpPr txBox="1"/>
          <p:nvPr/>
        </p:nvSpPr>
        <p:spPr>
          <a:xfrm>
            <a:off x="347957" y="1765453"/>
            <a:ext cx="6763269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800" b="1" dirty="0">
                <a:latin typeface="Avenir Next LT Pro" panose="020B0504020202020204" pitchFamily="34" charset="0"/>
              </a:rPr>
              <a:t>Circle </a:t>
            </a:r>
            <a:r>
              <a:rPr lang="en-US" sz="4800" dirty="0">
                <a:latin typeface="Avenir Next LT Pro" panose="020B0504020202020204" pitchFamily="34" charset="0"/>
              </a:rPr>
              <a:t>the items you would wear in summer.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EDACD0-DAAB-3382-871A-8C014E7E8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199" y="270273"/>
            <a:ext cx="4369880" cy="56582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B06A89-7FD9-0BDC-BBEF-EA236CD3BCA4}"/>
              </a:ext>
            </a:extLst>
          </p:cNvPr>
          <p:cNvSpPr txBox="1"/>
          <p:nvPr/>
        </p:nvSpPr>
        <p:spPr>
          <a:xfrm>
            <a:off x="0" y="3725730"/>
            <a:ext cx="74178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Avenir Next LT Pro" panose="020B0504020202020204" pitchFamily="34" charset="0"/>
              </a:rPr>
              <a:t>Why would you wear this in summer?</a:t>
            </a:r>
          </a:p>
        </p:txBody>
      </p:sp>
      <p:pic>
        <p:nvPicPr>
          <p:cNvPr id="8" name="Picture 7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47F377CC-5427-CB0D-B98F-3CBAF19AC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6" y="78844"/>
            <a:ext cx="967027" cy="135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98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116FD-1185-0E0A-E2FE-31D5B3B3F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F61EFB-E4C5-7FD3-E845-ECA39C8702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41F60-315A-E41E-E989-D816F58E4B7F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88ABEF-2BB4-DC5F-FDC0-CB0B304F02B9}"/>
              </a:ext>
            </a:extLst>
          </p:cNvPr>
          <p:cNvSpPr txBox="1"/>
          <p:nvPr/>
        </p:nvSpPr>
        <p:spPr>
          <a:xfrm>
            <a:off x="597409" y="6366393"/>
            <a:ext cx="693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Evaluate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5B785CBB-B30E-D236-5646-9690E2081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75BD9F-81D9-2FBE-E1FC-A2A1BFA63CC1}"/>
              </a:ext>
            </a:extLst>
          </p:cNvPr>
          <p:cNvSpPr txBox="1"/>
          <p:nvPr/>
        </p:nvSpPr>
        <p:spPr>
          <a:xfrm>
            <a:off x="347957" y="2623551"/>
            <a:ext cx="6763269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000" b="1" dirty="0">
                <a:latin typeface="Bitter"/>
              </a:rPr>
              <a:t>Answers</a:t>
            </a:r>
            <a:endParaRPr lang="en-US" sz="6000" b="1" dirty="0">
              <a:latin typeface="Bitter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089B48-7F7C-5401-4C3D-8EB9BB1A2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768" y="226528"/>
            <a:ext cx="4468311" cy="5785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D24B9B7-964D-E705-A606-AC13A097A13A}"/>
              </a:ext>
            </a:extLst>
          </p:cNvPr>
          <p:cNvSpPr/>
          <p:nvPr/>
        </p:nvSpPr>
        <p:spPr>
          <a:xfrm>
            <a:off x="7917794" y="4472446"/>
            <a:ext cx="1151072" cy="10997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A1676F7-708B-032C-52EE-1FC7E5B4E48E}"/>
              </a:ext>
            </a:extLst>
          </p:cNvPr>
          <p:cNvSpPr/>
          <p:nvPr/>
        </p:nvSpPr>
        <p:spPr>
          <a:xfrm>
            <a:off x="10404211" y="4472446"/>
            <a:ext cx="1151072" cy="10997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BAF44C-8B45-1EBF-E9BA-257F2AFB8955}"/>
              </a:ext>
            </a:extLst>
          </p:cNvPr>
          <p:cNvSpPr/>
          <p:nvPr/>
        </p:nvSpPr>
        <p:spPr>
          <a:xfrm>
            <a:off x="9195965" y="3338097"/>
            <a:ext cx="1151072" cy="10997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3A6A0B1-3D54-C395-887D-8DE9D523F7DE}"/>
              </a:ext>
            </a:extLst>
          </p:cNvPr>
          <p:cNvSpPr/>
          <p:nvPr/>
        </p:nvSpPr>
        <p:spPr>
          <a:xfrm>
            <a:off x="10404211" y="3338096"/>
            <a:ext cx="1151072" cy="10997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5DFE084-FF30-2DC2-6816-432827E932B2}"/>
              </a:ext>
            </a:extLst>
          </p:cNvPr>
          <p:cNvSpPr/>
          <p:nvPr/>
        </p:nvSpPr>
        <p:spPr>
          <a:xfrm>
            <a:off x="7845555" y="2031632"/>
            <a:ext cx="1151072" cy="10997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73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ED7BF-4956-22AC-1FEA-512BB1E85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25EFE4-9715-FE80-CDA8-4E0B744DE1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376A29-1E7E-535D-04CD-D8ED216A28FD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93AC1-110C-8080-D4D1-57CADDF3502B}"/>
              </a:ext>
            </a:extLst>
          </p:cNvPr>
          <p:cNvSpPr txBox="1"/>
          <p:nvPr/>
        </p:nvSpPr>
        <p:spPr>
          <a:xfrm>
            <a:off x="597409" y="6366393"/>
            <a:ext cx="643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Engage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8C75BAAD-F151-C293-D07B-04EE8534A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FBA823-D959-7E0F-4C50-401D3A102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b="49039"/>
          <a:stretch/>
        </p:blipFill>
        <p:spPr>
          <a:xfrm>
            <a:off x="1843798" y="122275"/>
            <a:ext cx="8656805" cy="61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7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CF2E6-A3D9-E48F-F91E-B7DED30F1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12B2E8-49F2-8990-B16F-81F36ED65E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312F5B-7C29-05B9-F544-79E4683A33D9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8C97AA-21B3-44E6-CA02-0C271558B36A}"/>
              </a:ext>
            </a:extLst>
          </p:cNvPr>
          <p:cNvSpPr txBox="1"/>
          <p:nvPr/>
        </p:nvSpPr>
        <p:spPr>
          <a:xfrm>
            <a:off x="597409" y="6366393"/>
            <a:ext cx="693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Evaluate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28F2B2FF-70F1-B1F2-2896-CB00393AF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8" name="Picture 7" descr="Graphical user interface&#10;&#10;AI-generated content may be incorrect.">
            <a:extLst>
              <a:ext uri="{FF2B5EF4-FFF2-40B4-BE49-F238E27FC236}">
                <a16:creationId xmlns:a16="http://schemas.microsoft.com/office/drawing/2014/main" id="{2BF189D7-A9CD-7CC1-54A2-377DF86A4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" t="79904" r="5625" b="6857"/>
          <a:stretch/>
        </p:blipFill>
        <p:spPr>
          <a:xfrm>
            <a:off x="5499996" y="2483077"/>
            <a:ext cx="6501383" cy="1265771"/>
          </a:xfrm>
          <a:prstGeom prst="rect">
            <a:avLst/>
          </a:prstGeom>
        </p:spPr>
      </p:pic>
      <p:pic>
        <p:nvPicPr>
          <p:cNvPr id="3074" name="Picture 2" descr="Glade&amp;#95;Top&amp;#95;Trail&amp;#95;Natural&amp;#95;Area&amp;#95;0075-byn082923.dng">
            <a:extLst>
              <a:ext uri="{FF2B5EF4-FFF2-40B4-BE49-F238E27FC236}">
                <a16:creationId xmlns:a16="http://schemas.microsoft.com/office/drawing/2014/main" id="{4CD7EFBD-7E8C-1A88-C0BC-D43A2800C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00"/>
          <a:stretch/>
        </p:blipFill>
        <p:spPr bwMode="auto">
          <a:xfrm>
            <a:off x="-1" y="0"/>
            <a:ext cx="5499997" cy="623192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222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98C92-7744-C84E-1254-CCE8A326D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1A40D1-5C0A-32D4-B365-894C237E1A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E7AD2B-C9D1-5456-4F2A-AF0BB30DDC23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31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552CD-20F4-91D2-38D8-5FF084182E29}"/>
              </a:ext>
            </a:extLst>
          </p:cNvPr>
          <p:cNvSpPr txBox="1"/>
          <p:nvPr/>
        </p:nvSpPr>
        <p:spPr>
          <a:xfrm>
            <a:off x="597409" y="6366393"/>
            <a:ext cx="635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Evaluate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E24C5934-33CA-81DF-20A8-848B43B4B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5F6D71-F03B-1B9C-545D-8A2A49E9FCB3}"/>
              </a:ext>
            </a:extLst>
          </p:cNvPr>
          <p:cNvSpPr txBox="1"/>
          <p:nvPr/>
        </p:nvSpPr>
        <p:spPr>
          <a:xfrm>
            <a:off x="6954591" y="1961389"/>
            <a:ext cx="50041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venir Next LT Pro" panose="020B0504020202020204" pitchFamily="34" charset="0"/>
              </a:rPr>
              <a:t>What material does our rain gear feel like?</a:t>
            </a:r>
          </a:p>
        </p:txBody>
      </p:sp>
      <p:pic>
        <p:nvPicPr>
          <p:cNvPr id="6" name="Picture 5" descr="Child playing in puddle">
            <a:extLst>
              <a:ext uri="{FF2B5EF4-FFF2-40B4-BE49-F238E27FC236}">
                <a16:creationId xmlns:a16="http://schemas.microsoft.com/office/drawing/2014/main" id="{F4968483-126E-805F-593B-B7294844F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9" r="7851"/>
          <a:stretch/>
        </p:blipFill>
        <p:spPr>
          <a:xfrm>
            <a:off x="0" y="-824"/>
            <a:ext cx="6954591" cy="623275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72716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8AA8D-093A-AAFE-2F68-2CB0DAAD3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48EBC2-FFA9-199F-8BED-CF2AF4D499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762BA6-2345-1CB8-D0C3-28CC5FB634A2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137238-4F01-7FF0-E8B4-77140F619C5F}"/>
              </a:ext>
            </a:extLst>
          </p:cNvPr>
          <p:cNvSpPr txBox="1"/>
          <p:nvPr/>
        </p:nvSpPr>
        <p:spPr>
          <a:xfrm>
            <a:off x="597408" y="6366393"/>
            <a:ext cx="9426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Cross-Curricular Extension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0709BDA9-5D3A-9DEC-E1AF-3CE5C4231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8" name="Picture 7" descr="A picture containing clipart&#10;&#10;AI-generated content may be incorrect.">
            <a:extLst>
              <a:ext uri="{FF2B5EF4-FFF2-40B4-BE49-F238E27FC236}">
                <a16:creationId xmlns:a16="http://schemas.microsoft.com/office/drawing/2014/main" id="{4A5F0F38-7D21-76EB-F493-FE7E9ABDAC1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77" y="159758"/>
            <a:ext cx="732663" cy="6597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B15E65-47B5-7A0D-066F-AFF9CDEA89A3}"/>
              </a:ext>
            </a:extLst>
          </p:cNvPr>
          <p:cNvSpPr txBox="1"/>
          <p:nvPr/>
        </p:nvSpPr>
        <p:spPr>
          <a:xfrm>
            <a:off x="597408" y="1796445"/>
            <a:ext cx="609790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venir Next LT Pro" panose="020B0504020202020204" pitchFamily="34" charset="0"/>
              </a:rPr>
              <a:t>Cut out a cardboard model of yourself and create paper clothing for summer gear and rain gear. </a:t>
            </a:r>
          </a:p>
          <a:p>
            <a:endParaRPr lang="en-US" sz="3200" dirty="0">
              <a:latin typeface="Avenir Next LT Pro" panose="020B0504020202020204" pitchFamily="34" charset="0"/>
            </a:endParaRPr>
          </a:p>
          <a:p>
            <a:r>
              <a:rPr lang="en-US" sz="3200" dirty="0">
                <a:latin typeface="Avenir Next LT Pro" panose="020B0504020202020204" pitchFamily="34" charset="0"/>
              </a:rPr>
              <a:t>Items to include: shorts, shirts, rain gear, umbrellas, hats, etc.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34C910-A461-2CDE-E63A-B4D230D0F9B1}"/>
              </a:ext>
            </a:extLst>
          </p:cNvPr>
          <p:cNvSpPr txBox="1"/>
          <p:nvPr/>
        </p:nvSpPr>
        <p:spPr>
          <a:xfrm>
            <a:off x="2275617" y="197243"/>
            <a:ext cx="7640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Avenir Next LT Pro" panose="020B0504020202020204" pitchFamily="34" charset="0"/>
              </a:rPr>
              <a:t>Optional: Cross Curricular Extension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8656350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87442-978B-1DD3-43A1-E0751323F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339444-BA89-0F52-2820-F626B13C2D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643E38-1B75-C819-2B46-BC1891C2ED3A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C8C5C1-E068-DE84-A168-7DF5F7868F39}"/>
              </a:ext>
            </a:extLst>
          </p:cNvPr>
          <p:cNvSpPr txBox="1"/>
          <p:nvPr/>
        </p:nvSpPr>
        <p:spPr>
          <a:xfrm>
            <a:off x="597409" y="6366393"/>
            <a:ext cx="634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Engage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3259B1B1-C900-626C-07CD-6D442A449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8F484AC-A481-425D-B7A3-1956C546FE7E}"/>
              </a:ext>
            </a:extLst>
          </p:cNvPr>
          <p:cNvGrpSpPr/>
          <p:nvPr/>
        </p:nvGrpSpPr>
        <p:grpSpPr>
          <a:xfrm>
            <a:off x="6100916" y="521110"/>
            <a:ext cx="5275006" cy="5648518"/>
            <a:chOff x="6100916" y="521110"/>
            <a:chExt cx="5275006" cy="56485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FC9ABF-3A33-A249-997A-DC22512B1F11}"/>
                </a:ext>
              </a:extLst>
            </p:cNvPr>
            <p:cNvSpPr txBox="1"/>
            <p:nvPr/>
          </p:nvSpPr>
          <p:spPr>
            <a:xfrm>
              <a:off x="6100916" y="521110"/>
              <a:ext cx="5275006" cy="156966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200" dirty="0">
                  <a:latin typeface="Avenir Next LT Pro"/>
                </a:rPr>
                <a:t>Read the book </a:t>
              </a:r>
              <a:r>
                <a:rPr lang="en-US" sz="3200" b="1" dirty="0">
                  <a:latin typeface="Avenir Next LT Pro"/>
                </a:rPr>
                <a:t>Hello Summer! </a:t>
              </a:r>
              <a:r>
                <a:rPr lang="en-US" sz="3200" dirty="0">
                  <a:latin typeface="Avenir Next LT Pro"/>
                </a:rPr>
                <a:t>by Shelley Rotner</a:t>
              </a:r>
              <a:endParaRPr lang="en-US" sz="24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C9F734-2E8F-C8A1-3929-4596D0364B2C}"/>
                </a:ext>
              </a:extLst>
            </p:cNvPr>
            <p:cNvSpPr txBox="1"/>
            <p:nvPr/>
          </p:nvSpPr>
          <p:spPr>
            <a:xfrm>
              <a:off x="6100916" y="1860756"/>
              <a:ext cx="5152103" cy="430887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endParaRPr lang="en-US" sz="2400" dirty="0">
                <a:latin typeface="Avenir Next LT Pro"/>
              </a:endParaRPr>
            </a:p>
            <a:p>
              <a:r>
                <a:rPr lang="en-US" sz="2800" dirty="0">
                  <a:latin typeface="Avenir Next LT Pro"/>
                </a:rPr>
                <a:t>Link to book on Epic!: </a:t>
              </a:r>
              <a:r>
                <a:rPr lang="en-US" sz="2800" dirty="0">
                  <a:effectLst/>
                  <a:latin typeface="Segoe UI" panose="020B0502040204020203" pitchFamily="34" charset="0"/>
                  <a:hlinkClick r:id="rId4"/>
                </a:rPr>
                <a:t>https://www.getepic.com/app/read/65861 </a:t>
              </a:r>
              <a:endParaRPr lang="en-US" sz="2800" dirty="0">
                <a:effectLst/>
                <a:latin typeface="Segoe UI" panose="020B0502040204020203" pitchFamily="34" charset="0"/>
              </a:endParaRPr>
            </a:p>
            <a:p>
              <a:r>
                <a:rPr lang="en-US" sz="1200" i="1" dirty="0">
                  <a:latin typeface="Avenir Next LT Pro"/>
                </a:rPr>
                <a:t>Available for free to classroom teachers on Epic! (</a:t>
              </a:r>
              <a:r>
                <a:rPr lang="en-US" sz="1200" i="1" dirty="0">
                  <a:latin typeface="Avenir Next LT Pro"/>
                  <a:hlinkClick r:id="rId5"/>
                </a:rPr>
                <a:t>login required</a:t>
              </a:r>
              <a:r>
                <a:rPr lang="en-US" sz="1200" i="1" dirty="0">
                  <a:latin typeface="Avenir Next LT Pro"/>
                </a:rPr>
                <a:t>)</a:t>
              </a:r>
              <a:endParaRPr lang="en-US" i="1" dirty="0"/>
            </a:p>
            <a:p>
              <a:pPr algn="ctr"/>
              <a:endParaRPr lang="en-US" sz="1200" i="1" dirty="0">
                <a:latin typeface="Avenir Next LT Pro"/>
              </a:endParaRPr>
            </a:p>
            <a:p>
              <a:pPr algn="ctr"/>
              <a:endParaRPr lang="en-US" sz="1200" i="1" dirty="0">
                <a:latin typeface="Avenir Next LT Pro"/>
              </a:endParaRPr>
            </a:p>
            <a:p>
              <a:r>
                <a:rPr lang="en-US" sz="2800" dirty="0">
                  <a:latin typeface="Avenir Next LT Pro"/>
                </a:rPr>
                <a:t>Link to Read-Aloud: </a:t>
              </a:r>
              <a:r>
                <a:rPr lang="en-US" sz="2800" dirty="0">
                  <a:latin typeface="Avenir Next LT Pro"/>
                  <a:hlinkClick r:id="rId6"/>
                </a:rPr>
                <a:t>https://youtu.be/lvYmYghNOOc?si=bKKT2bkqbT5atdu1  </a:t>
              </a:r>
              <a:endParaRPr lang="en-US" sz="2800" dirty="0"/>
            </a:p>
            <a:p>
              <a:endParaRPr lang="en-US" dirty="0">
                <a:latin typeface="Avenir Next LT Pro"/>
              </a:endParaRPr>
            </a:p>
          </p:txBody>
        </p:sp>
      </p:grpSp>
      <p:pic>
        <p:nvPicPr>
          <p:cNvPr id="1030" name="Picture 6" descr="Hello Summer! (Hello Seasons!) by Shelley Rotner | Goodreads">
            <a:extLst>
              <a:ext uri="{FF2B5EF4-FFF2-40B4-BE49-F238E27FC236}">
                <a16:creationId xmlns:a16="http://schemas.microsoft.com/office/drawing/2014/main" id="{3301EA34-316A-36EE-815E-0D54D5F6D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" y="521110"/>
            <a:ext cx="5312416" cy="49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724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83760-3847-1132-894A-0EDFAC9F1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21FA95-57CF-D488-44E2-3519A29945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B8E285-4523-F9CB-7931-E847F9934DF2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FF1DD-461D-1137-12C4-1EF5AB8E03A1}"/>
              </a:ext>
            </a:extLst>
          </p:cNvPr>
          <p:cNvSpPr txBox="1"/>
          <p:nvPr/>
        </p:nvSpPr>
        <p:spPr>
          <a:xfrm>
            <a:off x="597408" y="6366393"/>
            <a:ext cx="629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Engage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1D59655D-C59D-BCC3-F290-32DDE8C7C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E804EB-B27C-AB1C-2E44-2F56AB437BE0}"/>
              </a:ext>
            </a:extLst>
          </p:cNvPr>
          <p:cNvSpPr txBox="1"/>
          <p:nvPr/>
        </p:nvSpPr>
        <p:spPr>
          <a:xfrm>
            <a:off x="610570" y="1962633"/>
            <a:ext cx="58270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venir Next LT Pro" panose="020B0504020202020204" pitchFamily="34" charset="0"/>
              </a:rPr>
              <a:t>What are the characteristics of summer?</a:t>
            </a:r>
          </a:p>
        </p:txBody>
      </p:sp>
      <p:pic>
        <p:nvPicPr>
          <p:cNvPr id="12" name="Picture 11" descr="Smiling child holding flowers to eyes">
            <a:extLst>
              <a:ext uri="{FF2B5EF4-FFF2-40B4-BE49-F238E27FC236}">
                <a16:creationId xmlns:a16="http://schemas.microsoft.com/office/drawing/2014/main" id="{4EF72CC8-E2E4-F9B7-D6F8-9C5CE7AC2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5" r="22522"/>
          <a:stretch/>
        </p:blipFill>
        <p:spPr>
          <a:xfrm>
            <a:off x="6973062" y="0"/>
            <a:ext cx="5218938" cy="623359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04852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75C49-F0E0-D719-B095-DA009100E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B4B51C-F1EE-3727-B141-B5ADA08A13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7743E7-21C8-9FA1-5369-C735AB1D52B1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639C5A-FDB8-5B3A-98C8-DE71A8C38918}"/>
              </a:ext>
            </a:extLst>
          </p:cNvPr>
          <p:cNvSpPr txBox="1"/>
          <p:nvPr/>
        </p:nvSpPr>
        <p:spPr>
          <a:xfrm>
            <a:off x="597409" y="6366393"/>
            <a:ext cx="688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Engage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614D1D21-EBE4-05CA-AECA-D893DF14E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FF35ED-6E91-A3BE-1A81-B71AE0D8A1E9}"/>
              </a:ext>
            </a:extLst>
          </p:cNvPr>
          <p:cNvSpPr txBox="1"/>
          <p:nvPr/>
        </p:nvSpPr>
        <p:spPr>
          <a:xfrm>
            <a:off x="7755912" y="1961801"/>
            <a:ext cx="41952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venir Next LT Pro" panose="020B0504020202020204" pitchFamily="34" charset="0"/>
              </a:rPr>
              <a:t>What does summer look like?</a:t>
            </a:r>
          </a:p>
        </p:txBody>
      </p:sp>
      <p:pic>
        <p:nvPicPr>
          <p:cNvPr id="3" name="Picture 2" descr="A couple of people sitting under an umbrella looking at the water&#10;&#10;AI-generated content may be incorrect.">
            <a:extLst>
              <a:ext uri="{FF2B5EF4-FFF2-40B4-BE49-F238E27FC236}">
                <a16:creationId xmlns:a16="http://schemas.microsoft.com/office/drawing/2014/main" id="{4718985E-79B9-E5C0-70D3-834F62F99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2" r="10401"/>
          <a:stretch/>
        </p:blipFill>
        <p:spPr>
          <a:xfrm>
            <a:off x="0" y="-1"/>
            <a:ext cx="7479792" cy="623192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454145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603AD-85CB-CB86-5462-0087E63B9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5EE283-2C46-EF0A-BDCA-DF9D430BCB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CF6A84-E8BD-7D47-B0AA-8AF5AAE634BC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A2EEB6-65B6-B4CF-B4AC-8B71183B42D9}"/>
              </a:ext>
            </a:extLst>
          </p:cNvPr>
          <p:cNvSpPr txBox="1"/>
          <p:nvPr/>
        </p:nvSpPr>
        <p:spPr>
          <a:xfrm>
            <a:off x="597409" y="6366393"/>
            <a:ext cx="6922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Engage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AAE72C68-9D03-DAB2-1B48-05FE61E52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22CE70-FC24-181F-E238-54698D157061}"/>
              </a:ext>
            </a:extLst>
          </p:cNvPr>
          <p:cNvSpPr txBox="1"/>
          <p:nvPr/>
        </p:nvSpPr>
        <p:spPr>
          <a:xfrm>
            <a:off x="597409" y="2335950"/>
            <a:ext cx="57480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venir Next LT Pro" panose="020B0504020202020204" pitchFamily="34" charset="0"/>
              </a:rPr>
              <a:t>What does summer feel like?</a:t>
            </a:r>
          </a:p>
        </p:txBody>
      </p:sp>
      <p:pic>
        <p:nvPicPr>
          <p:cNvPr id="1028" name="Picture 4" descr="Wild&amp;#95;Berry&amp;#95;Picker&amp;#95;0050">
            <a:extLst>
              <a:ext uri="{FF2B5EF4-FFF2-40B4-BE49-F238E27FC236}">
                <a16:creationId xmlns:a16="http://schemas.microsoft.com/office/drawing/2014/main" id="{8627C86A-B6F5-C7C9-7846-D23115A4D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5"/>
          <a:stretch/>
        </p:blipFill>
        <p:spPr bwMode="auto">
          <a:xfrm>
            <a:off x="6561221" y="0"/>
            <a:ext cx="5630779" cy="624156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413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9EABA-7E67-E13E-6A7C-15AE7504D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3FB711-AA68-EF11-C6ED-7948FFADA5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1AF771-1561-8370-A389-01ABABDDD829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CA368F-04A3-CDBE-EE79-4C40F57A06C2}"/>
              </a:ext>
            </a:extLst>
          </p:cNvPr>
          <p:cNvSpPr txBox="1"/>
          <p:nvPr/>
        </p:nvSpPr>
        <p:spPr>
          <a:xfrm>
            <a:off x="597409" y="6366393"/>
            <a:ext cx="643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Engage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FEC19044-191E-1C9C-3989-708A7857A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03C7B6-9D34-73C2-81A9-C32A551B685F}"/>
              </a:ext>
            </a:extLst>
          </p:cNvPr>
          <p:cNvSpPr txBox="1"/>
          <p:nvPr/>
        </p:nvSpPr>
        <p:spPr>
          <a:xfrm>
            <a:off x="6980158" y="1953565"/>
            <a:ext cx="46690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venir Next LT Pro" panose="020B0504020202020204" pitchFamily="34" charset="0"/>
              </a:rPr>
              <a:t>What do we do and wear in summer?</a:t>
            </a:r>
          </a:p>
        </p:txBody>
      </p:sp>
      <p:pic>
        <p:nvPicPr>
          <p:cNvPr id="12" name="Picture 11" descr="A picture containing tree, ground, outdoor, grass&#10;&#10;AI-generated content may be incorrect.">
            <a:extLst>
              <a:ext uri="{FF2B5EF4-FFF2-40B4-BE49-F238E27FC236}">
                <a16:creationId xmlns:a16="http://schemas.microsoft.com/office/drawing/2014/main" id="{D078F635-F76D-FD91-D6E1-93095C141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1" r="17366"/>
          <a:stretch/>
        </p:blipFill>
        <p:spPr>
          <a:xfrm>
            <a:off x="0" y="-16473"/>
            <a:ext cx="6437376" cy="62484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40911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CEBC3-F406-957D-4657-3F05001EF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B2447A-E924-14BB-F8CB-189CDCAE9D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C61875-B4F8-3B36-E8B7-FDAE875ADBD6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34C7E5-FD86-5BA9-155E-5FC92361994B}"/>
              </a:ext>
            </a:extLst>
          </p:cNvPr>
          <p:cNvSpPr txBox="1"/>
          <p:nvPr/>
        </p:nvSpPr>
        <p:spPr>
          <a:xfrm>
            <a:off x="597409" y="6366393"/>
            <a:ext cx="643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Engage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3984C088-126A-426F-046B-79380C09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5A9820-56C2-63D8-7831-0759B73F9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b="49039"/>
          <a:stretch/>
        </p:blipFill>
        <p:spPr>
          <a:xfrm>
            <a:off x="1843798" y="122275"/>
            <a:ext cx="8656805" cy="61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22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1465</Words>
  <Application>Microsoft Office PowerPoint</Application>
  <PresentationFormat>Widescreen</PresentationFormat>
  <Paragraphs>170</Paragraphs>
  <Slides>32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Lydia Princ</dc:creator>
  <cp:lastModifiedBy>Lydia Princ</cp:lastModifiedBy>
  <cp:revision>7</cp:revision>
  <dcterms:created xsi:type="dcterms:W3CDTF">2025-05-21T17:29:06Z</dcterms:created>
  <dcterms:modified xsi:type="dcterms:W3CDTF">2025-06-25T13:46:13Z</dcterms:modified>
</cp:coreProperties>
</file>